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5" r:id="rId2"/>
    <p:sldId id="263" r:id="rId3"/>
    <p:sldId id="267" r:id="rId4"/>
    <p:sldId id="276" r:id="rId5"/>
    <p:sldId id="266" r:id="rId6"/>
    <p:sldId id="274" r:id="rId7"/>
    <p:sldId id="271" r:id="rId8"/>
    <p:sldId id="268" r:id="rId9"/>
    <p:sldId id="270" r:id="rId10"/>
    <p:sldId id="277" r:id="rId11"/>
    <p:sldId id="280" r:id="rId12"/>
    <p:sldId id="275" r:id="rId13"/>
    <p:sldId id="272" r:id="rId14"/>
    <p:sldId id="273"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2" d="100"/>
          <a:sy n="42" d="100"/>
        </p:scale>
        <p:origin x="1326" y="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18C2CB-8E92-F549-864B-195DC9DD46D9}" type="doc">
      <dgm:prSet loTypeId="urn:microsoft.com/office/officeart/2005/8/layout/venn2" loCatId="" qsTypeId="urn:microsoft.com/office/officeart/2005/8/quickstyle/simple2" qsCatId="simple" csTypeId="urn:microsoft.com/office/officeart/2005/8/colors/accent0_3" csCatId="mainScheme" phldr="1"/>
      <dgm:spPr/>
    </dgm:pt>
    <dgm:pt modelId="{41F7EBA7-01EC-0B45-91E6-8E13AB34C085}">
      <dgm:prSet phldrT="[Text]"/>
      <dgm:spPr/>
      <dgm:t>
        <a:bodyPr/>
        <a:lstStyle/>
        <a:p>
          <a:r>
            <a:rPr lang="en-US"/>
            <a:t>Systems Leadership (Collaboration)</a:t>
          </a:r>
        </a:p>
      </dgm:t>
    </dgm:pt>
    <dgm:pt modelId="{6963BDF6-B933-6C4C-8CCD-36E4984ECA1A}" type="parTrans" cxnId="{D388EE83-EBAE-994A-8916-F4836618A2A8}">
      <dgm:prSet/>
      <dgm:spPr/>
      <dgm:t>
        <a:bodyPr/>
        <a:lstStyle/>
        <a:p>
          <a:endParaRPr lang="en-US"/>
        </a:p>
      </dgm:t>
    </dgm:pt>
    <dgm:pt modelId="{ADA8914D-C575-1442-88E4-91620A0C4F7E}" type="sibTrans" cxnId="{D388EE83-EBAE-994A-8916-F4836618A2A8}">
      <dgm:prSet/>
      <dgm:spPr/>
      <dgm:t>
        <a:bodyPr/>
        <a:lstStyle/>
        <a:p>
          <a:endParaRPr lang="en-US"/>
        </a:p>
      </dgm:t>
    </dgm:pt>
    <dgm:pt modelId="{E1B9E634-C6A8-5C48-8539-902FD1472083}">
      <dgm:prSet phldrT="[Text]"/>
      <dgm:spPr/>
      <dgm:t>
        <a:bodyPr/>
        <a:lstStyle/>
        <a:p>
          <a:r>
            <a:rPr lang="en-US"/>
            <a:t>Organizational Leadership (Management)</a:t>
          </a:r>
        </a:p>
      </dgm:t>
    </dgm:pt>
    <dgm:pt modelId="{9FBCA086-AC53-9243-85AB-3F448697EC99}" type="parTrans" cxnId="{9FBDB83C-231C-AA45-98B8-E6EA3073E309}">
      <dgm:prSet/>
      <dgm:spPr/>
      <dgm:t>
        <a:bodyPr/>
        <a:lstStyle/>
        <a:p>
          <a:endParaRPr lang="en-US"/>
        </a:p>
      </dgm:t>
    </dgm:pt>
    <dgm:pt modelId="{C5624697-525D-7744-B260-4279C63F64F5}" type="sibTrans" cxnId="{9FBDB83C-231C-AA45-98B8-E6EA3073E309}">
      <dgm:prSet/>
      <dgm:spPr/>
      <dgm:t>
        <a:bodyPr/>
        <a:lstStyle/>
        <a:p>
          <a:endParaRPr lang="en-US"/>
        </a:p>
      </dgm:t>
    </dgm:pt>
    <dgm:pt modelId="{C4C5C6BB-88CC-8543-9A2B-6103DC457C9B}">
      <dgm:prSet phldrT="[Text]"/>
      <dgm:spPr/>
      <dgm:t>
        <a:bodyPr/>
        <a:lstStyle/>
        <a:p>
          <a:r>
            <a:rPr lang="en-US"/>
            <a:t>Individual Leadership (Personal)</a:t>
          </a:r>
        </a:p>
      </dgm:t>
    </dgm:pt>
    <dgm:pt modelId="{21EC5CF8-7803-494B-A12E-5A5BA2BCE52B}" type="parTrans" cxnId="{6825AF87-70C4-804B-9FC2-8E5015B6F4F0}">
      <dgm:prSet/>
      <dgm:spPr/>
      <dgm:t>
        <a:bodyPr/>
        <a:lstStyle/>
        <a:p>
          <a:endParaRPr lang="en-US"/>
        </a:p>
      </dgm:t>
    </dgm:pt>
    <dgm:pt modelId="{DB364E56-0C99-2E4D-ABCF-B1F681C9950B}" type="sibTrans" cxnId="{6825AF87-70C4-804B-9FC2-8E5015B6F4F0}">
      <dgm:prSet/>
      <dgm:spPr/>
      <dgm:t>
        <a:bodyPr/>
        <a:lstStyle/>
        <a:p>
          <a:endParaRPr lang="en-US"/>
        </a:p>
      </dgm:t>
    </dgm:pt>
    <dgm:pt modelId="{05954E97-4CA6-2243-B36B-452731CACBB8}" type="pres">
      <dgm:prSet presAssocID="{5C18C2CB-8E92-F549-864B-195DC9DD46D9}" presName="Name0" presStyleCnt="0">
        <dgm:presLayoutVars>
          <dgm:chMax val="7"/>
          <dgm:resizeHandles val="exact"/>
        </dgm:presLayoutVars>
      </dgm:prSet>
      <dgm:spPr/>
    </dgm:pt>
    <dgm:pt modelId="{5E8BE75B-5C04-9944-9DBE-07E726DEC2A5}" type="pres">
      <dgm:prSet presAssocID="{5C18C2CB-8E92-F549-864B-195DC9DD46D9}" presName="comp1" presStyleCnt="0"/>
      <dgm:spPr/>
    </dgm:pt>
    <dgm:pt modelId="{C97945E0-FEE2-4A45-B88A-92B4C89F8954}" type="pres">
      <dgm:prSet presAssocID="{5C18C2CB-8E92-F549-864B-195DC9DD46D9}" presName="circle1" presStyleLbl="node1" presStyleIdx="0" presStyleCnt="3"/>
      <dgm:spPr/>
    </dgm:pt>
    <dgm:pt modelId="{1234C544-7138-1640-B0CF-94BA44294CCA}" type="pres">
      <dgm:prSet presAssocID="{5C18C2CB-8E92-F549-864B-195DC9DD46D9}" presName="c1text" presStyleLbl="node1" presStyleIdx="0" presStyleCnt="3">
        <dgm:presLayoutVars>
          <dgm:bulletEnabled val="1"/>
        </dgm:presLayoutVars>
      </dgm:prSet>
      <dgm:spPr/>
    </dgm:pt>
    <dgm:pt modelId="{5F53B50C-A7E6-1F43-A04C-3E07FBF4F4F0}" type="pres">
      <dgm:prSet presAssocID="{5C18C2CB-8E92-F549-864B-195DC9DD46D9}" presName="comp2" presStyleCnt="0"/>
      <dgm:spPr/>
    </dgm:pt>
    <dgm:pt modelId="{DF7D726F-10C2-1F40-B23F-1162C0103D10}" type="pres">
      <dgm:prSet presAssocID="{5C18C2CB-8E92-F549-864B-195DC9DD46D9}" presName="circle2" presStyleLbl="node1" presStyleIdx="1" presStyleCnt="3"/>
      <dgm:spPr/>
    </dgm:pt>
    <dgm:pt modelId="{9EC66970-BDAB-5240-9FCC-FBA20F88A8DF}" type="pres">
      <dgm:prSet presAssocID="{5C18C2CB-8E92-F549-864B-195DC9DD46D9}" presName="c2text" presStyleLbl="node1" presStyleIdx="1" presStyleCnt="3">
        <dgm:presLayoutVars>
          <dgm:bulletEnabled val="1"/>
        </dgm:presLayoutVars>
      </dgm:prSet>
      <dgm:spPr/>
    </dgm:pt>
    <dgm:pt modelId="{213E6DDD-5C24-5048-9C1A-D0AA63A91BBC}" type="pres">
      <dgm:prSet presAssocID="{5C18C2CB-8E92-F549-864B-195DC9DD46D9}" presName="comp3" presStyleCnt="0"/>
      <dgm:spPr/>
    </dgm:pt>
    <dgm:pt modelId="{A5CE473B-F490-7B46-8229-D74758A162E1}" type="pres">
      <dgm:prSet presAssocID="{5C18C2CB-8E92-F549-864B-195DC9DD46D9}" presName="circle3" presStyleLbl="node1" presStyleIdx="2" presStyleCnt="3"/>
      <dgm:spPr/>
    </dgm:pt>
    <dgm:pt modelId="{A2C944B1-7968-7543-BF84-15EF02FFDC8A}" type="pres">
      <dgm:prSet presAssocID="{5C18C2CB-8E92-F549-864B-195DC9DD46D9}" presName="c3text" presStyleLbl="node1" presStyleIdx="2" presStyleCnt="3">
        <dgm:presLayoutVars>
          <dgm:bulletEnabled val="1"/>
        </dgm:presLayoutVars>
      </dgm:prSet>
      <dgm:spPr/>
    </dgm:pt>
  </dgm:ptLst>
  <dgm:cxnLst>
    <dgm:cxn modelId="{41BFDBB6-70EB-F848-97A2-F4127E3F6FFD}" type="presOf" srcId="{E1B9E634-C6A8-5C48-8539-902FD1472083}" destId="{9EC66970-BDAB-5240-9FCC-FBA20F88A8DF}" srcOrd="1" destOrd="0" presId="urn:microsoft.com/office/officeart/2005/8/layout/venn2"/>
    <dgm:cxn modelId="{6825AF87-70C4-804B-9FC2-8E5015B6F4F0}" srcId="{5C18C2CB-8E92-F549-864B-195DC9DD46D9}" destId="{C4C5C6BB-88CC-8543-9A2B-6103DC457C9B}" srcOrd="2" destOrd="0" parTransId="{21EC5CF8-7803-494B-A12E-5A5BA2BCE52B}" sibTransId="{DB364E56-0C99-2E4D-ABCF-B1F681C9950B}"/>
    <dgm:cxn modelId="{D388EE83-EBAE-994A-8916-F4836618A2A8}" srcId="{5C18C2CB-8E92-F549-864B-195DC9DD46D9}" destId="{41F7EBA7-01EC-0B45-91E6-8E13AB34C085}" srcOrd="0" destOrd="0" parTransId="{6963BDF6-B933-6C4C-8CCD-36E4984ECA1A}" sibTransId="{ADA8914D-C575-1442-88E4-91620A0C4F7E}"/>
    <dgm:cxn modelId="{C8313494-169A-DA43-93AE-A71EB93BF6CE}" type="presOf" srcId="{C4C5C6BB-88CC-8543-9A2B-6103DC457C9B}" destId="{A2C944B1-7968-7543-BF84-15EF02FFDC8A}" srcOrd="1" destOrd="0" presId="urn:microsoft.com/office/officeart/2005/8/layout/venn2"/>
    <dgm:cxn modelId="{1C6A5560-0293-A24D-8B8B-296BB8917591}" type="presOf" srcId="{41F7EBA7-01EC-0B45-91E6-8E13AB34C085}" destId="{1234C544-7138-1640-B0CF-94BA44294CCA}" srcOrd="1" destOrd="0" presId="urn:microsoft.com/office/officeart/2005/8/layout/venn2"/>
    <dgm:cxn modelId="{B1AA2955-DD2E-D342-BBB0-5BEBD7FB8806}" type="presOf" srcId="{E1B9E634-C6A8-5C48-8539-902FD1472083}" destId="{DF7D726F-10C2-1F40-B23F-1162C0103D10}" srcOrd="0" destOrd="0" presId="urn:microsoft.com/office/officeart/2005/8/layout/venn2"/>
    <dgm:cxn modelId="{8752D21B-9A9F-4F4F-8EC4-F0A86D12E630}" type="presOf" srcId="{5C18C2CB-8E92-F549-864B-195DC9DD46D9}" destId="{05954E97-4CA6-2243-B36B-452731CACBB8}" srcOrd="0" destOrd="0" presId="urn:microsoft.com/office/officeart/2005/8/layout/venn2"/>
    <dgm:cxn modelId="{893DE868-D9E0-DD4B-B591-0228A859A8AB}" type="presOf" srcId="{C4C5C6BB-88CC-8543-9A2B-6103DC457C9B}" destId="{A5CE473B-F490-7B46-8229-D74758A162E1}" srcOrd="0" destOrd="0" presId="urn:microsoft.com/office/officeart/2005/8/layout/venn2"/>
    <dgm:cxn modelId="{7B8DA27B-59B0-7E41-ADD5-3E66D1B78D73}" type="presOf" srcId="{41F7EBA7-01EC-0B45-91E6-8E13AB34C085}" destId="{C97945E0-FEE2-4A45-B88A-92B4C89F8954}" srcOrd="0" destOrd="0" presId="urn:microsoft.com/office/officeart/2005/8/layout/venn2"/>
    <dgm:cxn modelId="{9FBDB83C-231C-AA45-98B8-E6EA3073E309}" srcId="{5C18C2CB-8E92-F549-864B-195DC9DD46D9}" destId="{E1B9E634-C6A8-5C48-8539-902FD1472083}" srcOrd="1" destOrd="0" parTransId="{9FBCA086-AC53-9243-85AB-3F448697EC99}" sibTransId="{C5624697-525D-7744-B260-4279C63F64F5}"/>
    <dgm:cxn modelId="{704E3656-26FE-3645-8357-27ACC2F25110}" type="presParOf" srcId="{05954E97-4CA6-2243-B36B-452731CACBB8}" destId="{5E8BE75B-5C04-9944-9DBE-07E726DEC2A5}" srcOrd="0" destOrd="0" presId="urn:microsoft.com/office/officeart/2005/8/layout/venn2"/>
    <dgm:cxn modelId="{16DE293A-1FF7-0E4C-88D3-29EA4EAE31B6}" type="presParOf" srcId="{5E8BE75B-5C04-9944-9DBE-07E726DEC2A5}" destId="{C97945E0-FEE2-4A45-B88A-92B4C89F8954}" srcOrd="0" destOrd="0" presId="urn:microsoft.com/office/officeart/2005/8/layout/venn2"/>
    <dgm:cxn modelId="{9F1DF93D-3F1A-4C41-B040-F6E38E8E6839}" type="presParOf" srcId="{5E8BE75B-5C04-9944-9DBE-07E726DEC2A5}" destId="{1234C544-7138-1640-B0CF-94BA44294CCA}" srcOrd="1" destOrd="0" presId="urn:microsoft.com/office/officeart/2005/8/layout/venn2"/>
    <dgm:cxn modelId="{8A55EAEE-6231-6E41-8240-F1AD8BD0CB7C}" type="presParOf" srcId="{05954E97-4CA6-2243-B36B-452731CACBB8}" destId="{5F53B50C-A7E6-1F43-A04C-3E07FBF4F4F0}" srcOrd="1" destOrd="0" presId="urn:microsoft.com/office/officeart/2005/8/layout/venn2"/>
    <dgm:cxn modelId="{E5E54197-8499-E442-B789-62BA33E804BA}" type="presParOf" srcId="{5F53B50C-A7E6-1F43-A04C-3E07FBF4F4F0}" destId="{DF7D726F-10C2-1F40-B23F-1162C0103D10}" srcOrd="0" destOrd="0" presId="urn:microsoft.com/office/officeart/2005/8/layout/venn2"/>
    <dgm:cxn modelId="{352AB50E-0C3F-AB4A-B5BD-108329F74692}" type="presParOf" srcId="{5F53B50C-A7E6-1F43-A04C-3E07FBF4F4F0}" destId="{9EC66970-BDAB-5240-9FCC-FBA20F88A8DF}" srcOrd="1" destOrd="0" presId="urn:microsoft.com/office/officeart/2005/8/layout/venn2"/>
    <dgm:cxn modelId="{D697FBDF-EAB2-E241-A99E-C6493576F67A}" type="presParOf" srcId="{05954E97-4CA6-2243-B36B-452731CACBB8}" destId="{213E6DDD-5C24-5048-9C1A-D0AA63A91BBC}" srcOrd="2" destOrd="0" presId="urn:microsoft.com/office/officeart/2005/8/layout/venn2"/>
    <dgm:cxn modelId="{A8870566-67CD-9C4F-A0F4-3F5EE5CF97B4}" type="presParOf" srcId="{213E6DDD-5C24-5048-9C1A-D0AA63A91BBC}" destId="{A5CE473B-F490-7B46-8229-D74758A162E1}" srcOrd="0" destOrd="0" presId="urn:microsoft.com/office/officeart/2005/8/layout/venn2"/>
    <dgm:cxn modelId="{0E7C9BA7-5B6E-474D-88F6-73185E6B9970}" type="presParOf" srcId="{213E6DDD-5C24-5048-9C1A-D0AA63A91BBC}" destId="{A2C944B1-7968-7543-BF84-15EF02FFDC8A}"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945E0-FEE2-4A45-B88A-92B4C89F8954}">
      <dsp:nvSpPr>
        <dsp:cNvPr id="0" name=""/>
        <dsp:cNvSpPr/>
      </dsp:nvSpPr>
      <dsp:spPr>
        <a:xfrm>
          <a:off x="1851818" y="0"/>
          <a:ext cx="4525963" cy="4525963"/>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a:t>Systems Leadership (Collaboration)</a:t>
          </a:r>
        </a:p>
      </dsp:txBody>
      <dsp:txXfrm>
        <a:off x="3323887" y="226298"/>
        <a:ext cx="1581824" cy="678894"/>
      </dsp:txXfrm>
    </dsp:sp>
    <dsp:sp modelId="{DF7D726F-10C2-1F40-B23F-1162C0103D10}">
      <dsp:nvSpPr>
        <dsp:cNvPr id="0" name=""/>
        <dsp:cNvSpPr/>
      </dsp:nvSpPr>
      <dsp:spPr>
        <a:xfrm>
          <a:off x="2417563" y="1131490"/>
          <a:ext cx="3394472" cy="3394472"/>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a:t>Organizational Leadership (Management)</a:t>
          </a:r>
        </a:p>
      </dsp:txBody>
      <dsp:txXfrm>
        <a:off x="3323887" y="1343645"/>
        <a:ext cx="1581824" cy="636463"/>
      </dsp:txXfrm>
    </dsp:sp>
    <dsp:sp modelId="{A5CE473B-F490-7B46-8229-D74758A162E1}">
      <dsp:nvSpPr>
        <dsp:cNvPr id="0" name=""/>
        <dsp:cNvSpPr/>
      </dsp:nvSpPr>
      <dsp:spPr>
        <a:xfrm>
          <a:off x="2983309" y="2262981"/>
          <a:ext cx="2262981" cy="2262981"/>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a:t>Individual Leadership (Personal)</a:t>
          </a:r>
        </a:p>
      </dsp:txBody>
      <dsp:txXfrm>
        <a:off x="3314715" y="2828726"/>
        <a:ext cx="1600169" cy="113149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8F058F-678E-9F4E-A948-3DCDD8A532AD}" type="datetimeFigureOut">
              <a:rPr lang="en-US" smtClean="0"/>
              <a:t>11/22/2016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CC35B3-C1D9-BD45-A6A6-BD9F2C82E6E6}" type="slidenum">
              <a:rPr lang="en-US" smtClean="0"/>
              <a:t>‹#›</a:t>
            </a:fld>
            <a:endParaRPr lang="en-US"/>
          </a:p>
        </p:txBody>
      </p:sp>
    </p:spTree>
    <p:extLst>
      <p:ext uri="{BB962C8B-B14F-4D97-AF65-F5344CB8AC3E}">
        <p14:creationId xmlns:p14="http://schemas.microsoft.com/office/powerpoint/2010/main" val="23939569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Maliasili</a:t>
            </a:r>
            <a:r>
              <a:rPr lang="en-US" baseline="0" dirty="0"/>
              <a:t> Initiatives’ job is to help African organizations overcome those challenges, capitalize on their potential, and fulfill their missions. </a:t>
            </a:r>
          </a:p>
          <a:p>
            <a:r>
              <a:rPr lang="en-US" baseline="0" dirty="0"/>
              <a:t>We provide c</a:t>
            </a:r>
            <a:r>
              <a:rPr lang="en-US" dirty="0"/>
              <a:t>ustomized organizational development tailored</a:t>
            </a:r>
            <a:r>
              <a:rPr lang="en-US" baseline="0" dirty="0"/>
              <a:t> to each organization, </a:t>
            </a:r>
            <a:endParaRPr lang="en-US" dirty="0"/>
          </a:p>
        </p:txBody>
      </p:sp>
      <p:sp>
        <p:nvSpPr>
          <p:cNvPr id="4" name="Slide Number Placeholder 3"/>
          <p:cNvSpPr>
            <a:spLocks noGrp="1"/>
          </p:cNvSpPr>
          <p:nvPr>
            <p:ph type="sldNum" sz="quarter" idx="10"/>
          </p:nvPr>
        </p:nvSpPr>
        <p:spPr/>
        <p:txBody>
          <a:bodyPr/>
          <a:lstStyle/>
          <a:p>
            <a:fld id="{737D875A-4795-D34D-B0DC-CCB333F88081}" type="slidenum">
              <a:rPr lang="en-US" smtClean="0"/>
              <a:t>2</a:t>
            </a:fld>
            <a:endParaRPr lang="en-US"/>
          </a:p>
        </p:txBody>
      </p:sp>
    </p:spTree>
    <p:extLst>
      <p:ext uri="{BB962C8B-B14F-4D97-AF65-F5344CB8AC3E}">
        <p14:creationId xmlns:p14="http://schemas.microsoft.com/office/powerpoint/2010/main" val="3141310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Gratifying to see participants take content and apply in a short period of time- real-time experimentation and learning. </a:t>
            </a:r>
          </a:p>
        </p:txBody>
      </p:sp>
      <p:sp>
        <p:nvSpPr>
          <p:cNvPr id="4" name="Slide Number Placeholder 3"/>
          <p:cNvSpPr>
            <a:spLocks noGrp="1"/>
          </p:cNvSpPr>
          <p:nvPr>
            <p:ph type="sldNum" sz="quarter" idx="10"/>
          </p:nvPr>
        </p:nvSpPr>
        <p:spPr/>
        <p:txBody>
          <a:bodyPr/>
          <a:lstStyle/>
          <a:p>
            <a:fld id="{F5CC35B3-C1D9-BD45-A6A6-BD9F2C82E6E6}" type="slidenum">
              <a:rPr lang="en-US" smtClean="0"/>
              <a:t>8</a:t>
            </a:fld>
            <a:endParaRPr lang="en-US"/>
          </a:p>
        </p:txBody>
      </p:sp>
    </p:spTree>
    <p:extLst>
      <p:ext uri="{BB962C8B-B14F-4D97-AF65-F5344CB8AC3E}">
        <p14:creationId xmlns:p14="http://schemas.microsoft.com/office/powerpoint/2010/main" val="407196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CITES- NACSO and KWCA</a:t>
            </a:r>
          </a:p>
        </p:txBody>
      </p:sp>
      <p:sp>
        <p:nvSpPr>
          <p:cNvPr id="4" name="Slide Number Placeholder 3"/>
          <p:cNvSpPr>
            <a:spLocks noGrp="1"/>
          </p:cNvSpPr>
          <p:nvPr>
            <p:ph type="sldNum" sz="quarter" idx="10"/>
          </p:nvPr>
        </p:nvSpPr>
        <p:spPr/>
        <p:txBody>
          <a:bodyPr/>
          <a:lstStyle/>
          <a:p>
            <a:fld id="{F5CC35B3-C1D9-BD45-A6A6-BD9F2C82E6E6}" type="slidenum">
              <a:rPr lang="en-US" smtClean="0"/>
              <a:t>10</a:t>
            </a:fld>
            <a:endParaRPr lang="en-US"/>
          </a:p>
        </p:txBody>
      </p:sp>
    </p:spTree>
    <p:extLst>
      <p:ext uri="{BB962C8B-B14F-4D97-AF65-F5344CB8AC3E}">
        <p14:creationId xmlns:p14="http://schemas.microsoft.com/office/powerpoint/2010/main" val="3393379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2363" y="681038"/>
            <a:ext cx="4627562" cy="3470275"/>
          </a:xfrm>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r>
              <a:rPr lang="en-US" dirty="0"/>
              <a:t>Adam Kahane, Reos Partners, www.reospartners.com, kahane@reospartners.com</a:t>
            </a:r>
          </a:p>
        </p:txBody>
      </p:sp>
      <p:sp>
        <p:nvSpPr>
          <p:cNvPr id="5" name="Footer Placeholder 4"/>
          <p:cNvSpPr>
            <a:spLocks noGrp="1"/>
          </p:cNvSpPr>
          <p:nvPr>
            <p:ph type="ftr" sz="quarter" idx="11"/>
          </p:nvPr>
        </p:nvSpPr>
        <p:spPr/>
        <p:txBody>
          <a:bodyPr/>
          <a:lstStyle/>
          <a:p>
            <a:pPr>
              <a:defRPr/>
            </a:pPr>
            <a:r>
              <a:rPr lang="en-US" dirty="0"/>
              <a:t>This work is licensed under the Creative Commons Attribution-NonCommercial 3.0 Unported License.</a:t>
            </a:r>
          </a:p>
        </p:txBody>
      </p:sp>
      <p:sp>
        <p:nvSpPr>
          <p:cNvPr id="6" name="Slide Number Placeholder 5"/>
          <p:cNvSpPr>
            <a:spLocks noGrp="1"/>
          </p:cNvSpPr>
          <p:nvPr>
            <p:ph type="sldNum" sz="quarter" idx="12"/>
          </p:nvPr>
        </p:nvSpPr>
        <p:spPr/>
        <p:txBody>
          <a:bodyPr/>
          <a:lstStyle/>
          <a:p>
            <a:pPr>
              <a:defRPr/>
            </a:pPr>
            <a:fld id="{E5C678B4-5B7A-5E4B-AC72-CBEB62025D14}" type="slidenum">
              <a:rPr lang="en-US"/>
              <a:pPr>
                <a:defRPr/>
              </a:pPr>
              <a:t>11</a:t>
            </a:fld>
            <a:endParaRPr lang="en-US" dirty="0"/>
          </a:p>
        </p:txBody>
      </p:sp>
    </p:spTree>
    <p:extLst>
      <p:ext uri="{BB962C8B-B14F-4D97-AF65-F5344CB8AC3E}">
        <p14:creationId xmlns:p14="http://schemas.microsoft.com/office/powerpoint/2010/main" val="3985325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8F4DB2-4FE5-D846-8102-FCC89BAD39FD}" type="datetimeFigureOut">
              <a:rPr lang="en-US" smtClean="0"/>
              <a:t>11/22/2016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72740-FB52-0F4D-9FBE-36F271479492}" type="slidenum">
              <a:rPr lang="en-US" smtClean="0"/>
              <a:t>‹#›</a:t>
            </a:fld>
            <a:endParaRPr lang="en-US"/>
          </a:p>
        </p:txBody>
      </p:sp>
    </p:spTree>
    <p:extLst>
      <p:ext uri="{BB962C8B-B14F-4D97-AF65-F5344CB8AC3E}">
        <p14:creationId xmlns:p14="http://schemas.microsoft.com/office/powerpoint/2010/main" val="3196354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8F4DB2-4FE5-D846-8102-FCC89BAD39FD}" type="datetimeFigureOut">
              <a:rPr lang="en-US" smtClean="0"/>
              <a:t>11/22/2016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72740-FB52-0F4D-9FBE-36F271479492}" type="slidenum">
              <a:rPr lang="en-US" smtClean="0"/>
              <a:t>‹#›</a:t>
            </a:fld>
            <a:endParaRPr lang="en-US"/>
          </a:p>
        </p:txBody>
      </p:sp>
    </p:spTree>
    <p:extLst>
      <p:ext uri="{BB962C8B-B14F-4D97-AF65-F5344CB8AC3E}">
        <p14:creationId xmlns:p14="http://schemas.microsoft.com/office/powerpoint/2010/main" val="2489171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8F4DB2-4FE5-D846-8102-FCC89BAD39FD}" type="datetimeFigureOut">
              <a:rPr lang="en-US" smtClean="0"/>
              <a:t>11/22/2016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72740-FB52-0F4D-9FBE-36F271479492}" type="slidenum">
              <a:rPr lang="en-US" smtClean="0"/>
              <a:t>‹#›</a:t>
            </a:fld>
            <a:endParaRPr lang="en-US"/>
          </a:p>
        </p:txBody>
      </p:sp>
    </p:spTree>
    <p:extLst>
      <p:ext uri="{BB962C8B-B14F-4D97-AF65-F5344CB8AC3E}">
        <p14:creationId xmlns:p14="http://schemas.microsoft.com/office/powerpoint/2010/main" val="138501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8F4DB2-4FE5-D846-8102-FCC89BAD39FD}" type="datetimeFigureOut">
              <a:rPr lang="en-US" smtClean="0"/>
              <a:t>11/22/2016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72740-FB52-0F4D-9FBE-36F271479492}" type="slidenum">
              <a:rPr lang="en-US" smtClean="0"/>
              <a:t>‹#›</a:t>
            </a:fld>
            <a:endParaRPr lang="en-US"/>
          </a:p>
        </p:txBody>
      </p:sp>
    </p:spTree>
    <p:extLst>
      <p:ext uri="{BB962C8B-B14F-4D97-AF65-F5344CB8AC3E}">
        <p14:creationId xmlns:p14="http://schemas.microsoft.com/office/powerpoint/2010/main" val="2705016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8F4DB2-4FE5-D846-8102-FCC89BAD39FD}" type="datetimeFigureOut">
              <a:rPr lang="en-US" smtClean="0"/>
              <a:t>11/22/2016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72740-FB52-0F4D-9FBE-36F271479492}" type="slidenum">
              <a:rPr lang="en-US" smtClean="0"/>
              <a:t>‹#›</a:t>
            </a:fld>
            <a:endParaRPr lang="en-US"/>
          </a:p>
        </p:txBody>
      </p:sp>
    </p:spTree>
    <p:extLst>
      <p:ext uri="{BB962C8B-B14F-4D97-AF65-F5344CB8AC3E}">
        <p14:creationId xmlns:p14="http://schemas.microsoft.com/office/powerpoint/2010/main" val="1343272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8F4DB2-4FE5-D846-8102-FCC89BAD39FD}" type="datetimeFigureOut">
              <a:rPr lang="en-US" smtClean="0"/>
              <a:t>11/22/2016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572740-FB52-0F4D-9FBE-36F271479492}" type="slidenum">
              <a:rPr lang="en-US" smtClean="0"/>
              <a:t>‹#›</a:t>
            </a:fld>
            <a:endParaRPr lang="en-US"/>
          </a:p>
        </p:txBody>
      </p:sp>
    </p:spTree>
    <p:extLst>
      <p:ext uri="{BB962C8B-B14F-4D97-AF65-F5344CB8AC3E}">
        <p14:creationId xmlns:p14="http://schemas.microsoft.com/office/powerpoint/2010/main" val="327423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8F4DB2-4FE5-D846-8102-FCC89BAD39FD}" type="datetimeFigureOut">
              <a:rPr lang="en-US" smtClean="0"/>
              <a:t>11/22/2016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572740-FB52-0F4D-9FBE-36F271479492}" type="slidenum">
              <a:rPr lang="en-US" smtClean="0"/>
              <a:t>‹#›</a:t>
            </a:fld>
            <a:endParaRPr lang="en-US"/>
          </a:p>
        </p:txBody>
      </p:sp>
    </p:spTree>
    <p:extLst>
      <p:ext uri="{BB962C8B-B14F-4D97-AF65-F5344CB8AC3E}">
        <p14:creationId xmlns:p14="http://schemas.microsoft.com/office/powerpoint/2010/main" val="3385025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8F4DB2-4FE5-D846-8102-FCC89BAD39FD}" type="datetimeFigureOut">
              <a:rPr lang="en-US" smtClean="0"/>
              <a:t>11/22/2016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572740-FB52-0F4D-9FBE-36F271479492}" type="slidenum">
              <a:rPr lang="en-US" smtClean="0"/>
              <a:t>‹#›</a:t>
            </a:fld>
            <a:endParaRPr lang="en-US"/>
          </a:p>
        </p:txBody>
      </p:sp>
    </p:spTree>
    <p:extLst>
      <p:ext uri="{BB962C8B-B14F-4D97-AF65-F5344CB8AC3E}">
        <p14:creationId xmlns:p14="http://schemas.microsoft.com/office/powerpoint/2010/main" val="720199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8F4DB2-4FE5-D846-8102-FCC89BAD39FD}" type="datetimeFigureOut">
              <a:rPr lang="en-US" smtClean="0"/>
              <a:t>11/22/2016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572740-FB52-0F4D-9FBE-36F271479492}" type="slidenum">
              <a:rPr lang="en-US" smtClean="0"/>
              <a:t>‹#›</a:t>
            </a:fld>
            <a:endParaRPr lang="en-US"/>
          </a:p>
        </p:txBody>
      </p:sp>
    </p:spTree>
    <p:extLst>
      <p:ext uri="{BB962C8B-B14F-4D97-AF65-F5344CB8AC3E}">
        <p14:creationId xmlns:p14="http://schemas.microsoft.com/office/powerpoint/2010/main" val="3674976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8F4DB2-4FE5-D846-8102-FCC89BAD39FD}" type="datetimeFigureOut">
              <a:rPr lang="en-US" smtClean="0"/>
              <a:t>11/22/2016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572740-FB52-0F4D-9FBE-36F271479492}" type="slidenum">
              <a:rPr lang="en-US" smtClean="0"/>
              <a:t>‹#›</a:t>
            </a:fld>
            <a:endParaRPr lang="en-US"/>
          </a:p>
        </p:txBody>
      </p:sp>
    </p:spTree>
    <p:extLst>
      <p:ext uri="{BB962C8B-B14F-4D97-AF65-F5344CB8AC3E}">
        <p14:creationId xmlns:p14="http://schemas.microsoft.com/office/powerpoint/2010/main" val="426720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8F4DB2-4FE5-D846-8102-FCC89BAD39FD}" type="datetimeFigureOut">
              <a:rPr lang="en-US" smtClean="0"/>
              <a:t>11/22/2016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572740-FB52-0F4D-9FBE-36F271479492}" type="slidenum">
              <a:rPr lang="en-US" smtClean="0"/>
              <a:t>‹#›</a:t>
            </a:fld>
            <a:endParaRPr lang="en-US"/>
          </a:p>
        </p:txBody>
      </p:sp>
    </p:spTree>
    <p:extLst>
      <p:ext uri="{BB962C8B-B14F-4D97-AF65-F5344CB8AC3E}">
        <p14:creationId xmlns:p14="http://schemas.microsoft.com/office/powerpoint/2010/main" val="2799052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8F4DB2-4FE5-D846-8102-FCC89BAD39FD}" type="datetimeFigureOut">
              <a:rPr lang="en-US" smtClean="0"/>
              <a:t>11/22/2016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72740-FB52-0F4D-9FBE-36F271479492}" type="slidenum">
              <a:rPr lang="en-US" smtClean="0"/>
              <a:t>‹#›</a:t>
            </a:fld>
            <a:endParaRPr lang="en-US"/>
          </a:p>
        </p:txBody>
      </p:sp>
    </p:spTree>
    <p:extLst>
      <p:ext uri="{BB962C8B-B14F-4D97-AF65-F5344CB8AC3E}">
        <p14:creationId xmlns:p14="http://schemas.microsoft.com/office/powerpoint/2010/main" val="3614698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gif"/><Relationship Id="rId4" Type="http://schemas.openxmlformats.org/officeDocument/2006/relationships/image" Target="../media/image12.jpeg"/><Relationship Id="rId9"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232408"/>
            <a:ext cx="9144000" cy="1143000"/>
          </a:xfrm>
          <a:prstGeom prst="rect">
            <a:avLst/>
          </a:prstGeom>
          <a:solidFill>
            <a:srgbClr val="3C4822"/>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haparral Pro"/>
                <a:ea typeface="+mj-ea"/>
                <a:cs typeface="Chaparral Pro"/>
              </a:defRPr>
            </a:lvl1pPr>
          </a:lstStyle>
          <a:p>
            <a:pPr marL="355600" algn="l"/>
            <a:endParaRPr lang="en-US" sz="2800" dirty="0">
              <a:solidFill>
                <a:prstClr val="white"/>
              </a:solidFill>
              <a:latin typeface="Trajan Pro"/>
              <a:cs typeface="Trajan Pro"/>
            </a:endParaRPr>
          </a:p>
        </p:txBody>
      </p:sp>
      <p:sp>
        <p:nvSpPr>
          <p:cNvPr id="2" name="Title 1"/>
          <p:cNvSpPr>
            <a:spLocks noGrp="1"/>
          </p:cNvSpPr>
          <p:nvPr>
            <p:ph type="ctrTitle"/>
          </p:nvPr>
        </p:nvSpPr>
        <p:spPr>
          <a:xfrm>
            <a:off x="733722" y="2046552"/>
            <a:ext cx="7772400" cy="1470025"/>
          </a:xfrm>
          <a:noFill/>
        </p:spPr>
        <p:txBody>
          <a:bodyPr>
            <a:normAutofit/>
          </a:bodyPr>
          <a:lstStyle/>
          <a:p>
            <a:pPr algn="ctr"/>
            <a:r>
              <a:rPr lang="en-US" sz="3600" dirty="0">
                <a:solidFill>
                  <a:srgbClr val="FFFFFF"/>
                </a:solidFill>
                <a:latin typeface="Trajan Pro"/>
                <a:cs typeface="Trajan Pro"/>
              </a:rPr>
              <a:t>Beyond Silverbacks: Strengthening African Conservation Leadership </a:t>
            </a:r>
          </a:p>
        </p:txBody>
      </p:sp>
      <p:sp>
        <p:nvSpPr>
          <p:cNvPr id="3" name="Subtitle 2"/>
          <p:cNvSpPr>
            <a:spLocks noGrp="1"/>
          </p:cNvSpPr>
          <p:nvPr>
            <p:ph type="subTitle" idx="1"/>
          </p:nvPr>
        </p:nvSpPr>
        <p:spPr/>
        <p:txBody>
          <a:bodyPr/>
          <a:lstStyle/>
          <a:p>
            <a:r>
              <a:rPr lang="en-US" sz="2400" dirty="0">
                <a:solidFill>
                  <a:schemeClr val="tx1"/>
                </a:solidFill>
              </a:rPr>
              <a:t>Africa Biodiversity Collaborative Group</a:t>
            </a:r>
          </a:p>
          <a:p>
            <a:endParaRPr lang="en-US" sz="2400" dirty="0">
              <a:solidFill>
                <a:schemeClr val="tx1"/>
              </a:solidFill>
            </a:endParaRPr>
          </a:p>
          <a:p>
            <a:r>
              <a:rPr lang="en-US" sz="2400" dirty="0">
                <a:solidFill>
                  <a:schemeClr val="tx1"/>
                </a:solidFill>
              </a:rPr>
              <a:t>November 22, 2016</a:t>
            </a:r>
          </a:p>
          <a:p>
            <a:endParaRPr lang="en-US" dirty="0"/>
          </a:p>
          <a:p>
            <a:endParaRPr lang="en-US" b="1" dirty="0">
              <a:solidFill>
                <a:schemeClr val="bg2">
                  <a:lumMod val="50000"/>
                </a:schemeClr>
              </a:solidFill>
              <a:latin typeface="Chaparral Pro"/>
              <a:cs typeface="Chaparral Pro"/>
            </a:endParaRPr>
          </a:p>
        </p:txBody>
      </p:sp>
      <p:pic>
        <p:nvPicPr>
          <p:cNvPr id="5" name="Picture 4" descr="Maliasili Initiatives logo 28-Dec-20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847" y="348731"/>
            <a:ext cx="2806403" cy="1012052"/>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6154738" y="158750"/>
            <a:ext cx="2621259" cy="1360783"/>
          </a:xfrm>
          <a:prstGeom prst="rect">
            <a:avLst/>
          </a:prstGeom>
        </p:spPr>
      </p:pic>
      <p:pic>
        <p:nvPicPr>
          <p:cNvPr id="4" name="Picture 3"/>
          <p:cNvPicPr>
            <a:picLocks noChangeAspect="1"/>
          </p:cNvPicPr>
          <p:nvPr/>
        </p:nvPicPr>
        <p:blipFill>
          <a:blip r:embed="rId4"/>
          <a:stretch>
            <a:fillRect/>
          </a:stretch>
        </p:blipFill>
        <p:spPr>
          <a:xfrm>
            <a:off x="314092" y="587375"/>
            <a:ext cx="2151296" cy="513921"/>
          </a:xfrm>
          <a:prstGeom prst="rect">
            <a:avLst/>
          </a:prstGeom>
        </p:spPr>
      </p:pic>
    </p:spTree>
    <p:extLst>
      <p:ext uri="{BB962C8B-B14F-4D97-AF65-F5344CB8AC3E}">
        <p14:creationId xmlns:p14="http://schemas.microsoft.com/office/powerpoint/2010/main" val="2068493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8862" b="8862"/>
          <a:stretch>
            <a:fillRect/>
          </a:stretch>
        </p:blipFill>
        <p:spPr>
          <a:xfrm>
            <a:off x="-923679" y="1"/>
            <a:ext cx="10265609" cy="6858000"/>
          </a:xfrm>
        </p:spPr>
      </p:pic>
    </p:spTree>
    <p:extLst>
      <p:ext uri="{BB962C8B-B14F-4D97-AF65-F5344CB8AC3E}">
        <p14:creationId xmlns:p14="http://schemas.microsoft.com/office/powerpoint/2010/main" val="884844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74638"/>
            <a:ext cx="9144000" cy="1143000"/>
          </a:xfrm>
          <a:prstGeom prst="rect">
            <a:avLst/>
          </a:prstGeom>
          <a:solidFill>
            <a:srgbClr val="3C4822"/>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haparral Pro"/>
                <a:ea typeface="+mj-ea"/>
                <a:cs typeface="Chaparral Pro"/>
              </a:defRPr>
            </a:lvl1pPr>
          </a:lstStyle>
          <a:p>
            <a:pPr marL="355600" algn="l"/>
            <a:endParaRPr lang="en-US" sz="2800" dirty="0">
              <a:solidFill>
                <a:prstClr val="white"/>
              </a:solidFill>
              <a:latin typeface="Trajan Pro"/>
              <a:cs typeface="Trajan Pro"/>
            </a:endParaRPr>
          </a:p>
        </p:txBody>
      </p:sp>
      <p:sp>
        <p:nvSpPr>
          <p:cNvPr id="161793" name="Title 1"/>
          <p:cNvSpPr>
            <a:spLocks noGrp="1"/>
          </p:cNvSpPr>
          <p:nvPr>
            <p:ph type="title"/>
          </p:nvPr>
        </p:nvSpPr>
        <p:spPr>
          <a:xfrm>
            <a:off x="478333" y="481577"/>
            <a:ext cx="7504884" cy="838200"/>
          </a:xfrm>
        </p:spPr>
        <p:txBody>
          <a:bodyPr>
            <a:normAutofit/>
          </a:bodyPr>
          <a:lstStyle/>
          <a:p>
            <a:pPr algn="l"/>
            <a:r>
              <a:rPr lang="en-US" dirty="0">
                <a:solidFill>
                  <a:srgbClr val="FFFFFF"/>
                </a:solidFill>
                <a:latin typeface="Calibri"/>
                <a:ea typeface="ＭＳ Ｐゴシック" charset="0"/>
                <a:cs typeface="Calibri"/>
              </a:rPr>
              <a:t>Summary Content</a:t>
            </a:r>
            <a:endParaRPr lang="es-CO" dirty="0">
              <a:solidFill>
                <a:srgbClr val="FFFFFF"/>
              </a:solidFill>
              <a:latin typeface="Calibri"/>
              <a:ea typeface="ＭＳ Ｐゴシック" charset="0"/>
              <a:cs typeface="Calibri"/>
            </a:endParaRPr>
          </a:p>
        </p:txBody>
      </p:sp>
      <p:sp>
        <p:nvSpPr>
          <p:cNvPr id="161795" name="Text Box 4"/>
          <p:cNvSpPr txBox="1">
            <a:spLocks noChangeArrowheads="1"/>
          </p:cNvSpPr>
          <p:nvPr/>
        </p:nvSpPr>
        <p:spPr bwMode="auto">
          <a:xfrm>
            <a:off x="152400" y="1647885"/>
            <a:ext cx="4572000" cy="415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algn="ctr" eaLnBrk="0" fontAlgn="base" hangingPunct="0">
              <a:spcBef>
                <a:spcPct val="5000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5000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5000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50000"/>
              </a:spcBef>
              <a:spcAft>
                <a:spcPct val="0"/>
              </a:spcAft>
              <a:defRPr sz="2000">
                <a:solidFill>
                  <a:schemeClr val="tx1"/>
                </a:solidFill>
                <a:latin typeface="Times New Roman" charset="0"/>
                <a:ea typeface="ＭＳ Ｐゴシック" charset="0"/>
              </a:defRPr>
            </a:lvl9pPr>
          </a:lstStyle>
          <a:p>
            <a:pPr marL="342900" marR="0" indent="-342900" algn="l">
              <a:lnSpc>
                <a:spcPct val="100000"/>
              </a:lnSpc>
              <a:spcBef>
                <a:spcPts val="0"/>
              </a:spcBef>
              <a:spcAft>
                <a:spcPts val="0"/>
              </a:spcAft>
              <a:buFont typeface="Arial"/>
              <a:buChar char="•"/>
            </a:pPr>
            <a:r>
              <a:rPr lang="en-CA" sz="2400" b="1" i="1" u="sng" kern="1000" dirty="0">
                <a:ea typeface="Cambria"/>
                <a:cs typeface="Times New Roman"/>
              </a:rPr>
              <a:t>AUGUST </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Embodied Leadership </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4 ways of talking and listening</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Aikido &amp; Prioritization</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MBTI and Strengths Finder</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Awakened Mind/Brain Waves</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Intimate &amp; Strategic Balance</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Tall Ships/Teams and Leading</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Change 5 things/Resistance</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Work-out and 20% reductions</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Re-entry</a:t>
            </a:r>
          </a:p>
        </p:txBody>
      </p:sp>
      <p:sp>
        <p:nvSpPr>
          <p:cNvPr id="4" name="Text Box 4"/>
          <p:cNvSpPr txBox="1">
            <a:spLocks noChangeArrowheads="1"/>
          </p:cNvSpPr>
          <p:nvPr/>
        </p:nvSpPr>
        <p:spPr bwMode="auto">
          <a:xfrm>
            <a:off x="4648200" y="1524000"/>
            <a:ext cx="4267200" cy="415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algn="ctr" eaLnBrk="0" fontAlgn="base" hangingPunct="0">
              <a:spcBef>
                <a:spcPct val="5000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5000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5000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50000"/>
              </a:spcBef>
              <a:spcAft>
                <a:spcPct val="0"/>
              </a:spcAft>
              <a:defRPr sz="2000">
                <a:solidFill>
                  <a:schemeClr val="tx1"/>
                </a:solidFill>
                <a:latin typeface="Times New Roman" charset="0"/>
                <a:ea typeface="ＭＳ Ｐゴシック" charset="0"/>
              </a:defRPr>
            </a:lvl9pPr>
          </a:lstStyle>
          <a:p>
            <a:pPr marL="342900" marR="0" indent="-342900" algn="l">
              <a:lnSpc>
                <a:spcPct val="100000"/>
              </a:lnSpc>
              <a:spcBef>
                <a:spcPts val="0"/>
              </a:spcBef>
              <a:spcAft>
                <a:spcPts val="0"/>
              </a:spcAft>
              <a:buFont typeface="Arial"/>
              <a:buChar char="•"/>
            </a:pPr>
            <a:r>
              <a:rPr lang="en-CA" sz="2400" b="1" i="1" u="sng" kern="1000" dirty="0">
                <a:solidFill>
                  <a:srgbClr val="000000"/>
                </a:solidFill>
                <a:ea typeface="Cambria"/>
                <a:cs typeface="Times New Roman"/>
              </a:rPr>
              <a:t>NOVEMBER</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Learning Journey – August</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The Vortex – centered/chaos</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Mindfulness/Home Base</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Conflict Styles/MBTI</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Building/Managing Teams</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Form/Storm/Norm/Perform</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Collaboration/Complex Challenge </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Collaboration Constellation </a:t>
            </a:r>
          </a:p>
          <a:p>
            <a:pPr marL="342900" marR="0" indent="-342900" algn="l">
              <a:lnSpc>
                <a:spcPct val="100000"/>
              </a:lnSpc>
              <a:spcBef>
                <a:spcPts val="0"/>
              </a:spcBef>
              <a:spcAft>
                <a:spcPts val="0"/>
              </a:spcAft>
              <a:buFont typeface="Arial"/>
              <a:buChar char="•"/>
            </a:pPr>
            <a:r>
              <a:rPr lang="en-CA" sz="2400" b="1" kern="1000" dirty="0">
                <a:solidFill>
                  <a:srgbClr val="000000"/>
                </a:solidFill>
                <a:ea typeface="Cambria"/>
                <a:cs typeface="Times New Roman"/>
              </a:rPr>
              <a:t>Resistance to Change</a:t>
            </a:r>
          </a:p>
        </p:txBody>
      </p:sp>
    </p:spTree>
    <p:extLst>
      <p:ext uri="{BB962C8B-B14F-4D97-AF65-F5344CB8AC3E}">
        <p14:creationId xmlns:p14="http://schemas.microsoft.com/office/powerpoint/2010/main" val="184619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a:solidFill>
            <a:srgbClr val="3C4822"/>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haparral Pro"/>
                <a:ea typeface="+mj-ea"/>
                <a:cs typeface="Chaparral Pro"/>
              </a:defRPr>
            </a:lvl1pPr>
          </a:lstStyle>
          <a:p>
            <a:pPr marL="355600" algn="l"/>
            <a:endParaRPr lang="en-US" sz="2800" dirty="0">
              <a:solidFill>
                <a:prstClr val="white"/>
              </a:solidFill>
              <a:latin typeface="Trajan Pro"/>
              <a:cs typeface="Trajan Pro"/>
            </a:endParaRPr>
          </a:p>
        </p:txBody>
      </p:sp>
      <p:sp>
        <p:nvSpPr>
          <p:cNvPr id="2" name="Title 1"/>
          <p:cNvSpPr>
            <a:spLocks noGrp="1"/>
          </p:cNvSpPr>
          <p:nvPr>
            <p:ph type="title"/>
          </p:nvPr>
        </p:nvSpPr>
        <p:spPr/>
        <p:txBody>
          <a:bodyPr/>
          <a:lstStyle/>
          <a:p>
            <a:pPr algn="l"/>
            <a:r>
              <a:rPr lang="en-US" dirty="0">
                <a:solidFill>
                  <a:srgbClr val="FFFFFF"/>
                </a:solidFill>
              </a:rPr>
              <a:t>Participant Observations</a:t>
            </a:r>
          </a:p>
        </p:txBody>
      </p:sp>
      <p:sp>
        <p:nvSpPr>
          <p:cNvPr id="3" name="Content Placeholder 2"/>
          <p:cNvSpPr>
            <a:spLocks noGrp="1"/>
          </p:cNvSpPr>
          <p:nvPr>
            <p:ph idx="1"/>
          </p:nvPr>
        </p:nvSpPr>
        <p:spPr/>
        <p:txBody>
          <a:bodyPr>
            <a:normAutofit fontScale="85000" lnSpcReduction="10000"/>
          </a:bodyPr>
          <a:lstStyle/>
          <a:p>
            <a:r>
              <a:rPr lang="en-US" i="1" dirty="0"/>
              <a:t>This training started with each of us as individual, where we are and how we fit into this. Forced us to step away from our roles and think about who we are to our orgs and who we are to ourselves. </a:t>
            </a:r>
          </a:p>
          <a:p>
            <a:r>
              <a:rPr lang="en-US" i="1" dirty="0"/>
              <a:t>It is rare for someone to talk to you for a week about something that improves you as a person. </a:t>
            </a:r>
          </a:p>
          <a:p>
            <a:r>
              <a:rPr lang="en-US" i="1" dirty="0"/>
              <a:t>There is such a pool of great ideas and experiences, and a forum to interact…we all need to commit to do things together so that the network continues. </a:t>
            </a:r>
          </a:p>
          <a:p>
            <a:r>
              <a:rPr lang="en-US" i="1" dirty="0"/>
              <a:t>This is the beginning of something very big in conservation – a network that brings us together. </a:t>
            </a:r>
          </a:p>
          <a:p>
            <a:endParaRPr lang="en-US" dirty="0"/>
          </a:p>
        </p:txBody>
      </p:sp>
    </p:spTree>
    <p:extLst>
      <p:ext uri="{BB962C8B-B14F-4D97-AF65-F5344CB8AC3E}">
        <p14:creationId xmlns:p14="http://schemas.microsoft.com/office/powerpoint/2010/main" val="1461506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a:solidFill>
            <a:srgbClr val="3C4822"/>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haparral Pro"/>
                <a:ea typeface="+mj-ea"/>
                <a:cs typeface="Chaparral Pro"/>
              </a:defRPr>
            </a:lvl1pPr>
          </a:lstStyle>
          <a:p>
            <a:pPr marL="355600" algn="l"/>
            <a:endParaRPr lang="en-US" sz="2800" dirty="0">
              <a:solidFill>
                <a:prstClr val="white"/>
              </a:solidFill>
              <a:latin typeface="Trajan Pro"/>
              <a:cs typeface="Trajan Pro"/>
            </a:endParaRPr>
          </a:p>
        </p:txBody>
      </p:sp>
      <p:sp>
        <p:nvSpPr>
          <p:cNvPr id="2" name="Title 1"/>
          <p:cNvSpPr>
            <a:spLocks noGrp="1"/>
          </p:cNvSpPr>
          <p:nvPr>
            <p:ph type="title"/>
          </p:nvPr>
        </p:nvSpPr>
        <p:spPr/>
        <p:txBody>
          <a:bodyPr/>
          <a:lstStyle/>
          <a:p>
            <a:pPr algn="l"/>
            <a:r>
              <a:rPr lang="en-US" dirty="0">
                <a:solidFill>
                  <a:srgbClr val="FFFFFF"/>
                </a:solidFill>
              </a:rPr>
              <a:t>Key Lessons</a:t>
            </a:r>
          </a:p>
        </p:txBody>
      </p:sp>
      <p:sp>
        <p:nvSpPr>
          <p:cNvPr id="3" name="Content Placeholder 2"/>
          <p:cNvSpPr>
            <a:spLocks noGrp="1"/>
          </p:cNvSpPr>
          <p:nvPr>
            <p:ph idx="1"/>
          </p:nvPr>
        </p:nvSpPr>
        <p:spPr/>
        <p:txBody>
          <a:bodyPr/>
          <a:lstStyle/>
          <a:p>
            <a:r>
              <a:rPr lang="en-US" dirty="0"/>
              <a:t>Cross-cultural resonance</a:t>
            </a:r>
          </a:p>
          <a:p>
            <a:pPr lvl="1">
              <a:buFont typeface="Wingdings" charset="2"/>
              <a:buChar char="Ø"/>
            </a:pPr>
            <a:r>
              <a:rPr lang="en-US" dirty="0"/>
              <a:t>Myers-Briggs Personality Type</a:t>
            </a:r>
          </a:p>
          <a:p>
            <a:r>
              <a:rPr lang="en-US" dirty="0"/>
              <a:t>Concepts of Leadership and self-awareness </a:t>
            </a:r>
          </a:p>
          <a:p>
            <a:r>
              <a:rPr lang="en-US" dirty="0"/>
              <a:t>Time management and prioritization</a:t>
            </a:r>
          </a:p>
          <a:p>
            <a:r>
              <a:rPr lang="en-US" dirty="0"/>
              <a:t>Strategic </a:t>
            </a:r>
            <a:r>
              <a:rPr lang="en-US" dirty="0" err="1"/>
              <a:t>vs</a:t>
            </a:r>
            <a:r>
              <a:rPr lang="en-US" dirty="0"/>
              <a:t> Intimacy Balance</a:t>
            </a:r>
          </a:p>
          <a:p>
            <a:r>
              <a:rPr lang="en-US" dirty="0"/>
              <a:t>Power of the cohort approach</a:t>
            </a:r>
          </a:p>
          <a:p>
            <a:r>
              <a:rPr lang="en-US" dirty="0"/>
              <a:t>Adaptive facilitation</a:t>
            </a:r>
          </a:p>
        </p:txBody>
      </p:sp>
    </p:spTree>
    <p:extLst>
      <p:ext uri="{BB962C8B-B14F-4D97-AF65-F5344CB8AC3E}">
        <p14:creationId xmlns:p14="http://schemas.microsoft.com/office/powerpoint/2010/main" val="231328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a:solidFill>
            <a:srgbClr val="3C4822"/>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haparral Pro"/>
                <a:ea typeface="+mj-ea"/>
                <a:cs typeface="Chaparral Pro"/>
              </a:defRPr>
            </a:lvl1pPr>
          </a:lstStyle>
          <a:p>
            <a:pPr marL="355600" algn="l"/>
            <a:endParaRPr lang="en-US" sz="2800" dirty="0">
              <a:solidFill>
                <a:prstClr val="white"/>
              </a:solidFill>
              <a:latin typeface="Trajan Pro"/>
              <a:cs typeface="Trajan Pro"/>
            </a:endParaRPr>
          </a:p>
        </p:txBody>
      </p:sp>
      <p:sp>
        <p:nvSpPr>
          <p:cNvPr id="2" name="Title 1"/>
          <p:cNvSpPr>
            <a:spLocks noGrp="1"/>
          </p:cNvSpPr>
          <p:nvPr>
            <p:ph type="title"/>
          </p:nvPr>
        </p:nvSpPr>
        <p:spPr/>
        <p:txBody>
          <a:bodyPr/>
          <a:lstStyle/>
          <a:p>
            <a:pPr algn="l"/>
            <a:r>
              <a:rPr lang="en-US" dirty="0">
                <a:solidFill>
                  <a:srgbClr val="FFFFFF"/>
                </a:solidFill>
              </a:rPr>
              <a:t>Next Steps</a:t>
            </a:r>
          </a:p>
        </p:txBody>
      </p:sp>
      <p:sp>
        <p:nvSpPr>
          <p:cNvPr id="3" name="Content Placeholder 2"/>
          <p:cNvSpPr>
            <a:spLocks noGrp="1"/>
          </p:cNvSpPr>
          <p:nvPr>
            <p:ph idx="1"/>
          </p:nvPr>
        </p:nvSpPr>
        <p:spPr/>
        <p:txBody>
          <a:bodyPr>
            <a:normAutofit fontScale="92500" lnSpcReduction="10000"/>
          </a:bodyPr>
          <a:lstStyle/>
          <a:p>
            <a:r>
              <a:rPr lang="en-US" dirty="0"/>
              <a:t>Package content into leadership reference tool</a:t>
            </a:r>
          </a:p>
          <a:p>
            <a:r>
              <a:rPr lang="en-US" dirty="0"/>
              <a:t>Finalize curriculum summary</a:t>
            </a:r>
          </a:p>
          <a:p>
            <a:r>
              <a:rPr lang="en-US" dirty="0"/>
              <a:t>Foundations developed for a potentially important new network of leading African conservation organizations</a:t>
            </a:r>
          </a:p>
          <a:p>
            <a:r>
              <a:rPr lang="en-US" dirty="0"/>
              <a:t>Entry-point for external mentor networks </a:t>
            </a:r>
          </a:p>
          <a:p>
            <a:r>
              <a:rPr lang="en-US" dirty="0"/>
              <a:t>Basis for collection action and dialogue on key systemic challenges</a:t>
            </a:r>
          </a:p>
          <a:p>
            <a:pPr lvl="1">
              <a:buFont typeface="Wingdings" charset="2"/>
              <a:buChar char="Ø"/>
            </a:pPr>
            <a:r>
              <a:rPr lang="en-US" dirty="0"/>
              <a:t>Integrating organizational and technical issues</a:t>
            </a:r>
          </a:p>
        </p:txBody>
      </p:sp>
    </p:spTree>
    <p:extLst>
      <p:ext uri="{BB962C8B-B14F-4D97-AF65-F5344CB8AC3E}">
        <p14:creationId xmlns:p14="http://schemas.microsoft.com/office/powerpoint/2010/main" val="44164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145 (1).jpg"/>
          <p:cNvPicPr>
            <a:picLocks noChangeAspect="1"/>
          </p:cNvPicPr>
          <p:nvPr/>
        </p:nvPicPr>
        <p:blipFill rotWithShape="1">
          <a:blip r:embed="rId3">
            <a:extLst>
              <a:ext uri="{28A0092B-C50C-407E-A947-70E740481C1C}">
                <a14:useLocalDpi xmlns:a14="http://schemas.microsoft.com/office/drawing/2010/main" val="0"/>
              </a:ext>
            </a:extLst>
          </a:blip>
          <a:srcRect l="11111" t="1" b="1"/>
          <a:stretch/>
        </p:blipFill>
        <p:spPr>
          <a:xfrm>
            <a:off x="0" y="0"/>
            <a:ext cx="9144000" cy="6858000"/>
          </a:xfrm>
          <a:prstGeom prst="rect">
            <a:avLst/>
          </a:prstGeom>
        </p:spPr>
      </p:pic>
      <p:pic>
        <p:nvPicPr>
          <p:cNvPr id="7" name="Picture 6" descr="Training.jpg"/>
          <p:cNvPicPr>
            <a:picLocks noChangeAspect="1"/>
          </p:cNvPicPr>
          <p:nvPr/>
        </p:nvPicPr>
        <p:blipFill rotWithShape="1">
          <a:blip r:embed="rId4">
            <a:extLst>
              <a:ext uri="{28A0092B-C50C-407E-A947-70E740481C1C}">
                <a14:useLocalDpi xmlns:a14="http://schemas.microsoft.com/office/drawing/2010/main" val="0"/>
              </a:ext>
            </a:extLst>
          </a:blip>
          <a:srcRect l="18015" r="4562"/>
          <a:stretch/>
        </p:blipFill>
        <p:spPr>
          <a:xfrm>
            <a:off x="0" y="0"/>
            <a:ext cx="9144000" cy="6858000"/>
          </a:xfrm>
          <a:prstGeom prst="rect">
            <a:avLst/>
          </a:prstGeom>
        </p:spPr>
      </p:pic>
      <p:pic>
        <p:nvPicPr>
          <p:cNvPr id="2" name="Picture 1" descr="Landcruiser Planning Sess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Maliasili Initiatives logo 28-Dec-201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722" y="238901"/>
            <a:ext cx="3028653" cy="1092201"/>
          </a:xfrm>
          <a:prstGeom prst="rect">
            <a:avLst/>
          </a:prstGeom>
        </p:spPr>
      </p:pic>
    </p:spTree>
    <p:extLst>
      <p:ext uri="{BB962C8B-B14F-4D97-AF65-F5344CB8AC3E}">
        <p14:creationId xmlns:p14="http://schemas.microsoft.com/office/powerpoint/2010/main" val="411178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4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8000"/>
                            </p:stCondLst>
                            <p:childTnLst>
                              <p:par>
                                <p:cTn id="13" presetID="10" presetClass="entr" presetSubtype="0" fill="hold" nodeType="afterEffect">
                                  <p:stCondLst>
                                    <p:cond delay="4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rcRect t="8816" b="8816"/>
          <a:stretch>
            <a:fillRect/>
          </a:stretch>
        </p:blipFill>
        <p:spPr>
          <a:xfrm>
            <a:off x="457200" y="2060575"/>
            <a:ext cx="8229600" cy="4525963"/>
          </a:xfrm>
        </p:spPr>
      </p:pic>
      <p:sp>
        <p:nvSpPr>
          <p:cNvPr id="5" name="Freeform 4">
            <a:hlinkClick r:id="" action="ppaction://noaction"/>
          </p:cNvPr>
          <p:cNvSpPr/>
          <p:nvPr/>
        </p:nvSpPr>
        <p:spPr>
          <a:xfrm>
            <a:off x="1075322" y="585229"/>
            <a:ext cx="2081024" cy="832409"/>
          </a:xfrm>
          <a:custGeom>
            <a:avLst/>
            <a:gdLst>
              <a:gd name="connsiteX0" fmla="*/ 0 w 2081024"/>
              <a:gd name="connsiteY0" fmla="*/ 0 h 832409"/>
              <a:gd name="connsiteX1" fmla="*/ 1664820 w 2081024"/>
              <a:gd name="connsiteY1" fmla="*/ 0 h 832409"/>
              <a:gd name="connsiteX2" fmla="*/ 2081024 w 2081024"/>
              <a:gd name="connsiteY2" fmla="*/ 416205 h 832409"/>
              <a:gd name="connsiteX3" fmla="*/ 1664820 w 2081024"/>
              <a:gd name="connsiteY3" fmla="*/ 832409 h 832409"/>
              <a:gd name="connsiteX4" fmla="*/ 0 w 2081024"/>
              <a:gd name="connsiteY4" fmla="*/ 832409 h 832409"/>
              <a:gd name="connsiteX5" fmla="*/ 0 w 2081024"/>
              <a:gd name="connsiteY5" fmla="*/ 0 h 8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024" h="832409">
                <a:moveTo>
                  <a:pt x="0" y="0"/>
                </a:moveTo>
                <a:lnTo>
                  <a:pt x="1664820" y="0"/>
                </a:lnTo>
                <a:lnTo>
                  <a:pt x="2081024" y="416205"/>
                </a:lnTo>
                <a:lnTo>
                  <a:pt x="1664820" y="832409"/>
                </a:lnTo>
                <a:lnTo>
                  <a:pt x="0" y="832409"/>
                </a:lnTo>
                <a:lnTo>
                  <a:pt x="0"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64008" tIns="32004" rIns="224104" bIns="32004" numCol="1" spcCol="1270" anchor="ctr" anchorCtr="0">
            <a:noAutofit/>
          </a:bodyPr>
          <a:lstStyle/>
          <a:p>
            <a:pPr lvl="0" algn="ctr" defTabSz="533400">
              <a:lnSpc>
                <a:spcPct val="90000"/>
              </a:lnSpc>
              <a:spcBef>
                <a:spcPct val="0"/>
              </a:spcBef>
              <a:spcAft>
                <a:spcPct val="35000"/>
              </a:spcAft>
            </a:pPr>
            <a:r>
              <a:rPr lang="en-US" sz="1200" b="1" kern="1200" dirty="0"/>
              <a:t>Strong and Capable Leaders</a:t>
            </a:r>
          </a:p>
        </p:txBody>
      </p:sp>
      <p:sp>
        <p:nvSpPr>
          <p:cNvPr id="6" name="Freeform 5">
            <a:hlinkClick r:id="" action="ppaction://noaction"/>
          </p:cNvPr>
          <p:cNvSpPr/>
          <p:nvPr/>
        </p:nvSpPr>
        <p:spPr>
          <a:xfrm>
            <a:off x="3346846" y="574117"/>
            <a:ext cx="2081024" cy="832409"/>
          </a:xfrm>
          <a:custGeom>
            <a:avLst/>
            <a:gdLst>
              <a:gd name="connsiteX0" fmla="*/ 0 w 2081024"/>
              <a:gd name="connsiteY0" fmla="*/ 0 h 832409"/>
              <a:gd name="connsiteX1" fmla="*/ 1664820 w 2081024"/>
              <a:gd name="connsiteY1" fmla="*/ 0 h 832409"/>
              <a:gd name="connsiteX2" fmla="*/ 2081024 w 2081024"/>
              <a:gd name="connsiteY2" fmla="*/ 416205 h 832409"/>
              <a:gd name="connsiteX3" fmla="*/ 1664820 w 2081024"/>
              <a:gd name="connsiteY3" fmla="*/ 832409 h 832409"/>
              <a:gd name="connsiteX4" fmla="*/ 0 w 2081024"/>
              <a:gd name="connsiteY4" fmla="*/ 832409 h 832409"/>
              <a:gd name="connsiteX5" fmla="*/ 416205 w 2081024"/>
              <a:gd name="connsiteY5" fmla="*/ 416205 h 832409"/>
              <a:gd name="connsiteX6" fmla="*/ 0 w 2081024"/>
              <a:gd name="connsiteY6" fmla="*/ 0 h 8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1024" h="832409">
                <a:moveTo>
                  <a:pt x="0" y="0"/>
                </a:moveTo>
                <a:lnTo>
                  <a:pt x="1664820" y="0"/>
                </a:lnTo>
                <a:lnTo>
                  <a:pt x="2081024" y="416205"/>
                </a:lnTo>
                <a:lnTo>
                  <a:pt x="1664820" y="832409"/>
                </a:lnTo>
                <a:lnTo>
                  <a:pt x="0" y="832409"/>
                </a:lnTo>
                <a:lnTo>
                  <a:pt x="416205" y="416205"/>
                </a:lnTo>
                <a:lnTo>
                  <a:pt x="0"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464211" tIns="32004" rIns="432206" bIns="32004" numCol="1" spcCol="1270" anchor="ctr" anchorCtr="0">
            <a:noAutofit/>
          </a:bodyPr>
          <a:lstStyle/>
          <a:p>
            <a:pPr lvl="0" algn="ctr" defTabSz="533400">
              <a:lnSpc>
                <a:spcPct val="90000"/>
              </a:lnSpc>
              <a:spcBef>
                <a:spcPct val="0"/>
              </a:spcBef>
              <a:spcAft>
                <a:spcPct val="35000"/>
              </a:spcAft>
            </a:pPr>
            <a:r>
              <a:rPr lang="en-US" sz="1200" b="1" kern="1200" dirty="0"/>
              <a:t>Effective Organizations</a:t>
            </a:r>
          </a:p>
        </p:txBody>
      </p:sp>
      <p:sp>
        <p:nvSpPr>
          <p:cNvPr id="7" name="Freeform 6">
            <a:hlinkClick r:id="" action="ppaction://noaction"/>
          </p:cNvPr>
          <p:cNvSpPr/>
          <p:nvPr/>
        </p:nvSpPr>
        <p:spPr>
          <a:xfrm>
            <a:off x="5634245" y="585229"/>
            <a:ext cx="2081024" cy="832409"/>
          </a:xfrm>
          <a:custGeom>
            <a:avLst/>
            <a:gdLst>
              <a:gd name="connsiteX0" fmla="*/ 0 w 2081024"/>
              <a:gd name="connsiteY0" fmla="*/ 0 h 832409"/>
              <a:gd name="connsiteX1" fmla="*/ 1664820 w 2081024"/>
              <a:gd name="connsiteY1" fmla="*/ 0 h 832409"/>
              <a:gd name="connsiteX2" fmla="*/ 2081024 w 2081024"/>
              <a:gd name="connsiteY2" fmla="*/ 416205 h 832409"/>
              <a:gd name="connsiteX3" fmla="*/ 1664820 w 2081024"/>
              <a:gd name="connsiteY3" fmla="*/ 832409 h 832409"/>
              <a:gd name="connsiteX4" fmla="*/ 0 w 2081024"/>
              <a:gd name="connsiteY4" fmla="*/ 832409 h 832409"/>
              <a:gd name="connsiteX5" fmla="*/ 416205 w 2081024"/>
              <a:gd name="connsiteY5" fmla="*/ 416205 h 832409"/>
              <a:gd name="connsiteX6" fmla="*/ 0 w 2081024"/>
              <a:gd name="connsiteY6" fmla="*/ 0 h 8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1024" h="832409">
                <a:moveTo>
                  <a:pt x="0" y="0"/>
                </a:moveTo>
                <a:lnTo>
                  <a:pt x="1664820" y="0"/>
                </a:lnTo>
                <a:lnTo>
                  <a:pt x="2081024" y="416205"/>
                </a:lnTo>
                <a:lnTo>
                  <a:pt x="1664820" y="832409"/>
                </a:lnTo>
                <a:lnTo>
                  <a:pt x="0" y="832409"/>
                </a:lnTo>
                <a:lnTo>
                  <a:pt x="416205" y="416205"/>
                </a:lnTo>
                <a:lnTo>
                  <a:pt x="0"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464211" tIns="32004" rIns="432206" bIns="32004" numCol="1" spcCol="1270" anchor="ctr" anchorCtr="0">
            <a:noAutofit/>
          </a:bodyPr>
          <a:lstStyle/>
          <a:p>
            <a:pPr lvl="0" algn="ctr" defTabSz="533400">
              <a:lnSpc>
                <a:spcPct val="90000"/>
              </a:lnSpc>
              <a:spcBef>
                <a:spcPct val="0"/>
              </a:spcBef>
              <a:spcAft>
                <a:spcPct val="35000"/>
              </a:spcAft>
            </a:pPr>
            <a:r>
              <a:rPr lang="en-US" sz="1200" b="1" kern="1200" dirty="0"/>
              <a:t>Conservation Impacts</a:t>
            </a:r>
          </a:p>
        </p:txBody>
      </p:sp>
    </p:spTree>
    <p:extLst>
      <p:ext uri="{BB962C8B-B14F-4D97-AF65-F5344CB8AC3E}">
        <p14:creationId xmlns:p14="http://schemas.microsoft.com/office/powerpoint/2010/main" val="427048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From Silverbacks to Systems Leaders</a:t>
            </a:r>
          </a:p>
        </p:txBody>
      </p:sp>
      <p:pic>
        <p:nvPicPr>
          <p:cNvPr id="6" name="Picture 5"/>
          <p:cNvPicPr>
            <a:picLocks noChangeAspect="1"/>
          </p:cNvPicPr>
          <p:nvPr/>
        </p:nvPicPr>
        <p:blipFill>
          <a:blip r:embed="rId2"/>
          <a:stretch>
            <a:fillRect/>
          </a:stretch>
        </p:blipFill>
        <p:spPr>
          <a:xfrm>
            <a:off x="990600" y="1711325"/>
            <a:ext cx="2717800" cy="4025900"/>
          </a:xfrm>
          <a:prstGeom prst="rect">
            <a:avLst/>
          </a:prstGeom>
        </p:spPr>
      </p:pic>
      <p:pic>
        <p:nvPicPr>
          <p:cNvPr id="7" name="Picture 6"/>
          <p:cNvPicPr>
            <a:picLocks noChangeAspect="1"/>
          </p:cNvPicPr>
          <p:nvPr/>
        </p:nvPicPr>
        <p:blipFill>
          <a:blip r:embed="rId3"/>
          <a:stretch>
            <a:fillRect/>
          </a:stretch>
        </p:blipFill>
        <p:spPr>
          <a:xfrm>
            <a:off x="5567126" y="1711325"/>
            <a:ext cx="2673339" cy="4025900"/>
          </a:xfrm>
          <a:prstGeom prst="rect">
            <a:avLst/>
          </a:prstGeom>
        </p:spPr>
      </p:pic>
    </p:spTree>
    <p:extLst>
      <p:ext uri="{BB962C8B-B14F-4D97-AF65-F5344CB8AC3E}">
        <p14:creationId xmlns:p14="http://schemas.microsoft.com/office/powerpoint/2010/main" val="171409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358230"/>
            <a:ext cx="9144000" cy="1143000"/>
          </a:xfrm>
          <a:prstGeom prst="rect">
            <a:avLst/>
          </a:prstGeom>
          <a:solidFill>
            <a:srgbClr val="3C4822"/>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haparral Pro"/>
                <a:ea typeface="+mj-ea"/>
                <a:cs typeface="Chaparral Pro"/>
              </a:defRPr>
            </a:lvl1pPr>
          </a:lstStyle>
          <a:p>
            <a:pPr marL="355600" algn="l"/>
            <a:endParaRPr lang="en-US" sz="2800" dirty="0">
              <a:solidFill>
                <a:prstClr val="white"/>
              </a:solidFill>
              <a:latin typeface="Trajan Pro"/>
              <a:cs typeface="Trajan Pro"/>
            </a:endParaRPr>
          </a:p>
        </p:txBody>
      </p:sp>
      <p:sp>
        <p:nvSpPr>
          <p:cNvPr id="2" name="Title 1"/>
          <p:cNvSpPr>
            <a:spLocks noGrp="1"/>
          </p:cNvSpPr>
          <p:nvPr>
            <p:ph type="title"/>
          </p:nvPr>
        </p:nvSpPr>
        <p:spPr/>
        <p:txBody>
          <a:bodyPr/>
          <a:lstStyle/>
          <a:p>
            <a:pPr algn="l"/>
            <a:r>
              <a:rPr lang="en-US" dirty="0">
                <a:solidFill>
                  <a:schemeClr val="bg1"/>
                </a:solidFill>
              </a:rPr>
              <a:t>Framework: Systems Leadership</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58165437"/>
              </p:ext>
            </p:extLst>
          </p:nvPr>
        </p:nvGraphicFramePr>
        <p:xfrm>
          <a:off x="-977799" y="166618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6168850" y="2127918"/>
            <a:ext cx="2771034" cy="2246769"/>
          </a:xfrm>
          <a:prstGeom prst="rect">
            <a:avLst/>
          </a:prstGeom>
          <a:noFill/>
        </p:spPr>
        <p:txBody>
          <a:bodyPr wrap="square" rtlCol="0">
            <a:spAutoFit/>
          </a:bodyPr>
          <a:lstStyle/>
          <a:p>
            <a:pPr marL="285750" indent="-285750">
              <a:buFont typeface="Arial"/>
              <a:buChar char="•"/>
            </a:pPr>
            <a:r>
              <a:rPr lang="en-US" sz="2000" dirty="0"/>
              <a:t>Customized and adaptive curriculum</a:t>
            </a:r>
          </a:p>
          <a:p>
            <a:pPr marL="285750" indent="-285750">
              <a:buFont typeface="Arial"/>
              <a:buChar char="•"/>
            </a:pPr>
            <a:r>
              <a:rPr lang="en-US" sz="2000" dirty="0"/>
              <a:t>External tools and methods with peer learning approach</a:t>
            </a:r>
          </a:p>
          <a:p>
            <a:pPr marL="285750" indent="-285750">
              <a:buFont typeface="Arial"/>
              <a:buChar char="•"/>
            </a:pPr>
            <a:r>
              <a:rPr lang="en-US" sz="2000" dirty="0"/>
              <a:t>Two week-</a:t>
            </a:r>
            <a:r>
              <a:rPr lang="en-US" sz="2000"/>
              <a:t>long sessions</a:t>
            </a:r>
            <a:endParaRPr lang="en-US" sz="2000" dirty="0"/>
          </a:p>
        </p:txBody>
      </p:sp>
    </p:spTree>
    <p:extLst>
      <p:ext uri="{BB962C8B-B14F-4D97-AF65-F5344CB8AC3E}">
        <p14:creationId xmlns:p14="http://schemas.microsoft.com/office/powerpoint/2010/main" val="2883328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274638"/>
            <a:ext cx="9144000" cy="1143000"/>
          </a:xfrm>
          <a:prstGeom prst="rect">
            <a:avLst/>
          </a:prstGeom>
          <a:solidFill>
            <a:srgbClr val="3C4822"/>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haparral Pro"/>
                <a:ea typeface="+mj-ea"/>
                <a:cs typeface="Chaparral Pro"/>
              </a:defRPr>
            </a:lvl1pPr>
          </a:lstStyle>
          <a:p>
            <a:pPr marL="355600" algn="l"/>
            <a:endParaRPr lang="en-US" sz="2800" dirty="0">
              <a:solidFill>
                <a:prstClr val="white"/>
              </a:solidFill>
              <a:latin typeface="Trajan Pro"/>
              <a:cs typeface="Trajan Pro"/>
            </a:endParaRPr>
          </a:p>
        </p:txBody>
      </p:sp>
      <p:sp>
        <p:nvSpPr>
          <p:cNvPr id="2" name="Title 1"/>
          <p:cNvSpPr>
            <a:spLocks noGrp="1"/>
          </p:cNvSpPr>
          <p:nvPr>
            <p:ph type="title"/>
          </p:nvPr>
        </p:nvSpPr>
        <p:spPr/>
        <p:txBody>
          <a:bodyPr/>
          <a:lstStyle/>
          <a:p>
            <a:pPr algn="l"/>
            <a:r>
              <a:rPr lang="en-US" dirty="0">
                <a:solidFill>
                  <a:srgbClr val="FFFFFF"/>
                </a:solidFill>
              </a:rPr>
              <a:t>Participants</a:t>
            </a:r>
          </a:p>
        </p:txBody>
      </p:sp>
      <p:pic>
        <p:nvPicPr>
          <p:cNvPr id="8" name="Picture 7" descr="CWMAC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97000"/>
            <a:ext cx="2458705" cy="1489075"/>
          </a:xfrm>
          <a:prstGeom prst="rect">
            <a:avLst/>
          </a:prstGeom>
        </p:spPr>
      </p:pic>
      <p:pic>
        <p:nvPicPr>
          <p:cNvPr id="9" name="Picture 8" descr="HoneyGuide new col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462" y="5684796"/>
            <a:ext cx="3681984" cy="618744"/>
          </a:xfrm>
          <a:prstGeom prst="rect">
            <a:avLst/>
          </a:prstGeom>
        </p:spPr>
      </p:pic>
      <p:pic>
        <p:nvPicPr>
          <p:cNvPr id="10" name="Picture 9" descr="KWCA LOGO (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098" y="3398071"/>
            <a:ext cx="2702615" cy="1953150"/>
          </a:xfrm>
          <a:prstGeom prst="rect">
            <a:avLst/>
          </a:prstGeom>
        </p:spPr>
      </p:pic>
      <p:pic>
        <p:nvPicPr>
          <p:cNvPr id="11" name="Picture 10" descr="MMWCA 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948" y="1397000"/>
            <a:ext cx="1905000" cy="1714500"/>
          </a:xfrm>
          <a:prstGeom prst="rect">
            <a:avLst/>
          </a:prstGeom>
        </p:spPr>
      </p:pic>
      <p:pic>
        <p:nvPicPr>
          <p:cNvPr id="12" name="Picture 11" descr="NRT 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626" y="4159959"/>
            <a:ext cx="2198747" cy="2382523"/>
          </a:xfrm>
          <a:prstGeom prst="rect">
            <a:avLst/>
          </a:prstGeom>
        </p:spPr>
      </p:pic>
      <p:pic>
        <p:nvPicPr>
          <p:cNvPr id="13" name="Picture 12" descr="Lion Guardian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6091" y="4429111"/>
            <a:ext cx="1530096" cy="2042160"/>
          </a:xfrm>
          <a:prstGeom prst="rect">
            <a:avLst/>
          </a:prstGeom>
        </p:spPr>
      </p:pic>
      <p:pic>
        <p:nvPicPr>
          <p:cNvPr id="14" name="Picture 13" descr="SORALO-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5962" y="3339663"/>
            <a:ext cx="2034706" cy="704802"/>
          </a:xfrm>
          <a:prstGeom prst="rect">
            <a:avLst/>
          </a:prstGeom>
        </p:spPr>
      </p:pic>
      <p:pic>
        <p:nvPicPr>
          <p:cNvPr id="15" name="Picture 14" descr="NACSO Logo.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136" y="2906713"/>
            <a:ext cx="2459889" cy="1491429"/>
          </a:xfrm>
          <a:prstGeom prst="rect">
            <a:avLst/>
          </a:prstGeom>
        </p:spPr>
      </p:pic>
      <p:pic>
        <p:nvPicPr>
          <p:cNvPr id="16" name="Picture 15" descr="UCRT logo - transparent.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6933" y="1417638"/>
            <a:ext cx="2193735" cy="1538043"/>
          </a:xfrm>
          <a:prstGeom prst="rect">
            <a:avLst/>
          </a:prstGeom>
        </p:spPr>
      </p:pic>
    </p:spTree>
    <p:extLst>
      <p:ext uri="{BB962C8B-B14F-4D97-AF65-F5344CB8AC3E}">
        <p14:creationId xmlns:p14="http://schemas.microsoft.com/office/powerpoint/2010/main" val="2902591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African Leadership Network.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417638"/>
            <a:ext cx="8369976" cy="4708525"/>
          </a:xfrm>
        </p:spPr>
      </p:pic>
    </p:spTree>
    <p:extLst>
      <p:ext uri="{BB962C8B-B14F-4D97-AF65-F5344CB8AC3E}">
        <p14:creationId xmlns:p14="http://schemas.microsoft.com/office/powerpoint/2010/main" val="1821355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8753" b="8753"/>
          <a:stretch>
            <a:fillRect/>
          </a:stretch>
        </p:blipFill>
        <p:spPr>
          <a:xfrm>
            <a:off x="-505547" y="0"/>
            <a:ext cx="12469964" cy="6858000"/>
          </a:xfrm>
        </p:spPr>
      </p:pic>
    </p:spTree>
    <p:extLst>
      <p:ext uri="{BB962C8B-B14F-4D97-AF65-F5344CB8AC3E}">
        <p14:creationId xmlns:p14="http://schemas.microsoft.com/office/powerpoint/2010/main" val="2382946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8451" b="8451"/>
          <a:stretch>
            <a:fillRect/>
          </a:stretch>
        </p:blipFill>
        <p:spPr>
          <a:xfrm>
            <a:off x="-1958308" y="0"/>
            <a:ext cx="12128056" cy="6944602"/>
          </a:xfrm>
        </p:spPr>
      </p:pic>
    </p:spTree>
    <p:extLst>
      <p:ext uri="{BB962C8B-B14F-4D97-AF65-F5344CB8AC3E}">
        <p14:creationId xmlns:p14="http://schemas.microsoft.com/office/powerpoint/2010/main" val="921253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3155</TotalTime>
  <Words>424</Words>
  <Application>Microsoft Office PowerPoint</Application>
  <PresentationFormat>On-screen Show (4:3)</PresentationFormat>
  <Paragraphs>68</Paragraphs>
  <Slides>14</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ＭＳ Ｐゴシック</vt:lpstr>
      <vt:lpstr>Arial</vt:lpstr>
      <vt:lpstr>Calibri</vt:lpstr>
      <vt:lpstr>Cambria</vt:lpstr>
      <vt:lpstr>Chaparral Pro</vt:lpstr>
      <vt:lpstr>Times New Roman</vt:lpstr>
      <vt:lpstr>Trajan Pro</vt:lpstr>
      <vt:lpstr>Wingdings</vt:lpstr>
      <vt:lpstr>Office Theme</vt:lpstr>
      <vt:lpstr>Beyond Silverbacks: Strengthening African Conservation Leadership </vt:lpstr>
      <vt:lpstr>PowerPoint Presentation</vt:lpstr>
      <vt:lpstr>PowerPoint Presentation</vt:lpstr>
      <vt:lpstr>From Silverbacks to Systems Leaders</vt:lpstr>
      <vt:lpstr>Framework: Systems Leadership</vt:lpstr>
      <vt:lpstr>Participants</vt:lpstr>
      <vt:lpstr>PowerPoint Presentation</vt:lpstr>
      <vt:lpstr>PowerPoint Presentation</vt:lpstr>
      <vt:lpstr>PowerPoint Presentation</vt:lpstr>
      <vt:lpstr>PowerPoint Presentation</vt:lpstr>
      <vt:lpstr>Summary Content</vt:lpstr>
      <vt:lpstr>Participant Observations</vt:lpstr>
      <vt:lpstr>Key Lessons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Maliasili Initiatives: Stronger Organizations, Greater Impact</dc:title>
  <dc:creator>Fred Nelson</dc:creator>
  <cp:lastModifiedBy>Laura Vannucci</cp:lastModifiedBy>
  <cp:revision>27</cp:revision>
  <dcterms:created xsi:type="dcterms:W3CDTF">2016-11-20T11:07:57Z</dcterms:created>
  <dcterms:modified xsi:type="dcterms:W3CDTF">2016-11-22T17:00:08Z</dcterms:modified>
</cp:coreProperties>
</file>