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02"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2649299999999999"/>
          <c:y val="6.1527400000000003E-2"/>
          <c:w val="0.86850700000000003"/>
          <c:h val="0.89277200000000001"/>
        </c:manualLayout>
      </c:layout>
      <c:barChart>
        <c:barDir val="col"/>
        <c:grouping val="clustered"/>
        <c:varyColors val="0"/>
        <c:ser>
          <c:idx val="0"/>
          <c:order val="0"/>
          <c:tx>
            <c:strRef>
              <c:f>Sheet1!$A$2</c:f>
              <c:strCache>
                <c:ptCount val="1"/>
                <c:pt idx="0">
                  <c:v>% of respodents</c:v>
                </c:pt>
              </c:strCache>
            </c:strRef>
          </c:tx>
          <c:spPr>
            <a:solidFill>
              <a:srgbClr val="4CAAE8"/>
            </a:solidFill>
            <a:ln w="6350" cap="flat">
              <a:solidFill>
                <a:srgbClr val="FFFFFF"/>
              </a:solidFill>
              <a:prstDash val="solid"/>
              <a:miter lim="800000"/>
            </a:ln>
            <a:effectLst/>
          </c:spPr>
          <c:invertIfNegative val="0"/>
          <c:cat>
            <c:strRef>
              <c:f>Sheet1!$B$1:$G$1</c:f>
              <c:strCache>
                <c:ptCount val="6"/>
                <c:pt idx="0">
                  <c:v>1</c:v>
                </c:pt>
                <c:pt idx="1">
                  <c:v>2</c:v>
                </c:pt>
                <c:pt idx="2">
                  <c:v>3</c:v>
                </c:pt>
                <c:pt idx="3">
                  <c:v>4</c:v>
                </c:pt>
                <c:pt idx="4">
                  <c:v>5</c:v>
                </c:pt>
                <c:pt idx="5">
                  <c:v>6</c:v>
                </c:pt>
              </c:strCache>
            </c:strRef>
          </c:cat>
          <c:val>
            <c:numRef>
              <c:f>Sheet1!$B$2:$G$2</c:f>
              <c:numCache>
                <c:formatCode>General</c:formatCode>
                <c:ptCount val="6"/>
                <c:pt idx="0">
                  <c:v>5</c:v>
                </c:pt>
                <c:pt idx="1">
                  <c:v>43</c:v>
                </c:pt>
                <c:pt idx="2">
                  <c:v>27</c:v>
                </c:pt>
                <c:pt idx="3">
                  <c:v>15</c:v>
                </c:pt>
                <c:pt idx="4">
                  <c:v>7</c:v>
                </c:pt>
                <c:pt idx="5">
                  <c:v>0</c:v>
                </c:pt>
              </c:numCache>
            </c:numRef>
          </c:val>
        </c:ser>
        <c:ser>
          <c:idx val="1"/>
          <c:order val="1"/>
          <c:tx>
            <c:strRef>
              <c:f>Sheet1!$A$3</c:f>
            </c:strRef>
          </c:tx>
          <c:spPr>
            <a:solidFill>
              <a:srgbClr val="6C61B0"/>
            </a:solidFill>
            <a:ln w="6350" cap="flat">
              <a:solidFill>
                <a:srgbClr val="FFFFFF"/>
              </a:solidFill>
              <a:prstDash val="solid"/>
              <a:miter lim="800000"/>
            </a:ln>
            <a:effectLst/>
          </c:spPr>
          <c:invertIfNegative val="0"/>
          <c:cat>
            <c:strRef>
              <c:f>Sheet1!$B$1:$G$1</c:f>
              <c:strCache>
                <c:ptCount val="6"/>
                <c:pt idx="0">
                  <c:v>1</c:v>
                </c:pt>
                <c:pt idx="1">
                  <c:v>2</c:v>
                </c:pt>
                <c:pt idx="2">
                  <c:v>3</c:v>
                </c:pt>
                <c:pt idx="3">
                  <c:v>4</c:v>
                </c:pt>
                <c:pt idx="4">
                  <c:v>5</c:v>
                </c:pt>
                <c:pt idx="5">
                  <c:v>6</c:v>
                </c:pt>
              </c:strCache>
            </c:strRef>
          </c:cat>
          <c:val>
            <c:numRef>
              <c:f>Sheet1!$B$3:$G$3</c:f>
            </c:numRef>
          </c:val>
        </c:ser>
        <c:dLbls>
          <c:showLegendKey val="0"/>
          <c:showVal val="0"/>
          <c:showCatName val="0"/>
          <c:showSerName val="0"/>
          <c:showPercent val="0"/>
          <c:showBubbleSize val="0"/>
        </c:dLbls>
        <c:gapWidth val="0"/>
        <c:axId val="74512256"/>
        <c:axId val="74513792"/>
      </c:barChart>
      <c:catAx>
        <c:axId val="74512256"/>
        <c:scaling>
          <c:orientation val="minMax"/>
        </c:scaling>
        <c:delete val="0"/>
        <c:axPos val="b"/>
        <c:numFmt formatCode="General" sourceLinked="0"/>
        <c:majorTickMark val="out"/>
        <c:minorTickMark val="none"/>
        <c:tickLblPos val="none"/>
        <c:spPr>
          <a:ln w="12700" cap="flat">
            <a:solidFill>
              <a:srgbClr val="FFFFFF"/>
            </a:solidFill>
            <a:prstDash val="solid"/>
            <a:miter lim="400000"/>
          </a:ln>
        </c:spPr>
        <c:txPr>
          <a:bodyPr rot="0"/>
          <a:lstStyle/>
          <a:p>
            <a:pPr>
              <a:defRPr sz="2400" b="0" i="0" u="none" strike="noStrike">
                <a:solidFill>
                  <a:srgbClr val="FFFFFF"/>
                </a:solidFill>
                <a:latin typeface="Calibri"/>
              </a:defRPr>
            </a:pPr>
            <a:endParaRPr lang="en-US"/>
          </a:p>
        </c:txPr>
        <c:crossAx val="74513792"/>
        <c:crosses val="autoZero"/>
        <c:auto val="1"/>
        <c:lblAlgn val="ctr"/>
        <c:lblOffset val="100"/>
        <c:noMultiLvlLbl val="1"/>
      </c:catAx>
      <c:valAx>
        <c:axId val="74513792"/>
        <c:scaling>
          <c:orientation val="minMax"/>
        </c:scaling>
        <c:delete val="0"/>
        <c:axPos val="l"/>
        <c:title>
          <c:tx>
            <c:rich>
              <a:bodyPr rot="-5400000"/>
              <a:lstStyle/>
              <a:p>
                <a:pPr>
                  <a:defRPr sz="2400" b="0" i="0" u="none" strike="noStrike">
                    <a:solidFill>
                      <a:srgbClr val="FFFFFF"/>
                    </a:solidFill>
                    <a:latin typeface="Calibri"/>
                  </a:defRPr>
                </a:pPr>
                <a:r>
                  <a:rPr lang="en-US" sz="2400" b="0" i="0" u="none" strike="noStrike">
                    <a:solidFill>
                      <a:srgbClr val="FFFFFF"/>
                    </a:solidFill>
                    <a:latin typeface="Calibri"/>
                  </a:rPr>
                  <a:t>% of respondents</a:t>
                </a:r>
              </a:p>
            </c:rich>
          </c:tx>
          <c:layout/>
          <c:overlay val="1"/>
        </c:title>
        <c:numFmt formatCode="General" sourceLinked="0"/>
        <c:majorTickMark val="out"/>
        <c:minorTickMark val="none"/>
        <c:tickLblPos val="nextTo"/>
        <c:spPr>
          <a:ln w="12700" cap="flat">
            <a:solidFill>
              <a:srgbClr val="FFFFFF"/>
            </a:solidFill>
            <a:prstDash val="solid"/>
            <a:miter lim="400000"/>
          </a:ln>
        </c:spPr>
        <c:txPr>
          <a:bodyPr rot="0"/>
          <a:lstStyle/>
          <a:p>
            <a:pPr>
              <a:defRPr sz="2400" b="0" i="0" u="none" strike="noStrike">
                <a:solidFill>
                  <a:srgbClr val="FFFFFF"/>
                </a:solidFill>
                <a:latin typeface="Calibri"/>
              </a:defRPr>
            </a:pPr>
            <a:endParaRPr lang="en-US"/>
          </a:p>
        </c:txPr>
        <c:crossAx val="74512256"/>
        <c:crosses val="autoZero"/>
        <c:crossBetween val="between"/>
        <c:majorUnit val="12.5"/>
        <c:minorUnit val="6.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1143000" y="685800"/>
            <a:ext cx="4572000" cy="3429000"/>
          </a:xfrm>
          <a:prstGeom prst="rect">
            <a:avLst/>
          </a:prstGeom>
        </p:spPr>
        <p:txBody>
          <a:bodyPr/>
          <a:lstStyle/>
          <a:p>
            <a:endParaRPr/>
          </a:p>
        </p:txBody>
      </p:sp>
      <p:sp>
        <p:nvSpPr>
          <p:cNvPr id="301" name="Shape 3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0760466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lvl1pPr marL="171450" indent="-171450" defTabSz="914400">
              <a:lnSpc>
                <a:spcPct val="100000"/>
              </a:lnSpc>
              <a:defRPr sz="1200">
                <a:latin typeface="Calibri"/>
                <a:ea typeface="Calibri"/>
                <a:cs typeface="Calibri"/>
                <a:sym typeface="Calibri"/>
              </a:defRPr>
            </a:lvl1pPr>
          </a:lstStyle>
          <a:p>
            <a:r>
              <a:t>- Add relevant logos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t>Despite this, the articles and reports are still scattered across multiple sources or are inaccessible as papers lie behind a paywall or buried in the electronic archives of an organization. Resulting in a growing, but mysterious evidence base.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t>To address this issue, systematic approaches are increasingly being applied to synthesis key messages on effectiveness from a broad evidence base. Originating in the medical and public health sector, systematic tools are becoming a standard practice to evaluate the cost-effectiveness of different medical practices in order to provide credible and cohesive information for decision-making, drawing from the total expertise and experience of the vast medical research and practitioner community. The Cochrane Collaboration has been a key player in established accepted methodology for synthesis and ensuring dissemination of results.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An example of a systematic approach is in this synthesis of relationship between sleeping position and incidence of sudden infant death syndrome. The study conducted in 2005 found that although substantial evidence was present from 1970 onwards showing that infants sleeping on their front had a much higher risk of SIDS, recommendations on practice were not changed until the 1990s. Had a systematic study been conducted sooner, thousands of infant deaths could have been avoided.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Similarly, systematic approaches are increasingly being applied to environmental management and conservation problems. The Collaboration for Environmental Evidence stands as a leader in providing comprehensive guidelines on how to conduct reviews and maps and an open access journal of resulting publications. Currently, there are 69 Systematic Reviews and 12 Systematic Maps.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Systematic maps or evidence gap maps have emerged over the last several years, to support these large synthesis efforts. These are thematic collections of primary research studies and systematic reviews within a sector. Specifically, they are a visual graphic that maps the distribution and occurrence of existing evidence using a policy relevant framework of interventions and outcomes.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A systematic map differs from a systematic review in a few key areas. You can think of a systematic map as quite literally, a map – that indicates the distribution of information over a broad landscape – much like a bathymetry map details the topology of the seafloor. It will disaggregate a jumble of evidence and tell you where a lot of information exists and where information is lacking. A systematic review on the other hand, is the deep dive to gather fine-scale details on a specific question. Reviews are where we can appraise and synthesis the study results in order to understand which actions were effective for achieving a set of outcomes.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For example, this is an evidence gap made generated by the International Initiative for Impact Evaluation that maps out where information exists documenting some impact of an action on specific categories of outcomes in the context of water, sanitation and hygiene projects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t>Improving the process of evidence-based conservation using these systematic tools is the focus of an interdisciplinary Science for Nature and People Partnership working group of which I am a part. This group is lead by Madeleine McKinnon formerly from Conservation International and now at Vulcan and David Wilkie from the Wildlife Conservation Society and involves partners from numerous conservation and development organizations and research institutions.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We are focusing on using evidence-synthesis methods to map where evidence on nature-people linkages exists in order to create a sort of “treasure map and guide” for practitioners to find relevant information and to develop practical tools to facilitate more efficient synthesis and greater access to information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Currently, there are multiple diverse hypotheses about the explicit impacts of conservation, ranging from direct to indirect pathways and from tangible, measurable outcomes such as income and biomass to intangible outcomes, such as sense of well-being and empowerment. Needing understand which pathways had been studied motivated the creation of this systematic map.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Today, we are faced with conservation and development challenges at all scales. Globally, we face ecosystem alterations from climate change that will dramatically alter species ranges, including our own.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Our primary research question was “what is the impact of nature conservation on human well-being?” We undertook a broad scope for several reasons - it allows us to capture the scale at which strategies, priorities and policies are set as well allowed us to minimize bias by allowing us to capture a comprehensive set of interventions and outcomes as well as articulate multiple pathways at different scales. As well - it allows us to place more specific reviews, for example the impact of protected areas on human well-being - in a broader context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The goal of the map was to locate, characterize and assess empirical studies on this question and identify the type and frequency of the intereventins and outcomes being examined and assess the overall quality of the evidence.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To illustrate the evidence base for this question - we had several inclusion critiera. We included articles that documented some sort of impact on human populations stemming from a conservation action. As this map was originally funded and conceptualized for Conservation International, thus we focused of their primary target regions which consist mostly of non-OECD countries. We included all types of nature-based conservation interventions based on the IUCN-Conservation Measures Partnerships typology.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r>
              <a:t>We took a multi-dimensional view of human well-being synthesizing a number of commonly used typologies to garner a holistic viewport. Thus we included studies that examined the impact of these conservation actions on both tangible and intangible measures of human well-being with some key dimensions being poverty, health, security and rights. In order to fully capture the type of research that exists and the distribution of quality – we accepted all study designs except for those without empirical data such as modeling studies, general reviews and opinion pieces.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r>
              <a:t>We conducted our search in online publication databases Web of Science and Scopus, in bibliographies of relevant reviews, through specialist websites for grey literature and through key informants.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r>
              <a:t>We used Boolean searching of different sets of terms and wildcards to try and distill likely relevant studies.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p>
            <a:r>
              <a:t>And after adding in some qualifying terms and restricting by source type and subject area, o</a:t>
            </a:r>
          </a:p>
          <a:p>
            <a:r>
              <a:t>ur search turned up quite a large number of studies through online databases - around 35,000 potentially relevant hits.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p>
            <a:r>
              <a:t>We filtered these down by scanning titles and abstracts for relevancy based on our inclusion criteria and ended up excluding the majority of articles resulting in 3,000 potentially relevant articles for full-text screening. After reading these articles, we ended up with just over 1000 studies included in the final map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a:spLocks noGrp="1" noRot="1" noChangeAspect="1"/>
          </p:cNvSpPr>
          <p:nvPr>
            <p:ph type="sldImg"/>
          </p:nvPr>
        </p:nvSpPr>
        <p:spPr>
          <a:prstGeom prst="rect">
            <a:avLst/>
          </a:prstGeom>
        </p:spPr>
        <p:txBody>
          <a:bodyPr/>
          <a:lstStyle/>
          <a:p>
            <a:endParaRPr/>
          </a:p>
        </p:txBody>
      </p:sp>
      <p:sp>
        <p:nvSpPr>
          <p:cNvPr id="921" name="Shape 921"/>
          <p:cNvSpPr>
            <a:spLocks noGrp="1"/>
          </p:cNvSpPr>
          <p:nvPr>
            <p:ph type="body" sz="quarter" idx="1"/>
          </p:nvPr>
        </p:nvSpPr>
        <p:spPr>
          <a:prstGeom prst="rect">
            <a:avLst/>
          </a:prstGeom>
        </p:spPr>
        <p:txBody>
          <a:bodyPr/>
          <a:lstStyle/>
          <a:p>
            <a:r>
              <a:t>We searched for articles from 1970 onwards, finding that the majority of the evidence was published within the last 10 years, indicating an upwards trend in evidence generation in this topic.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resulting evidence base indicates different trends in the frequency and distribution of data. Geographically, we observed a heavy concentration of studies in India, Nepal and Brazil and an overall heavy bias in studies in Asia but barely any studies in the Middle East and West Africa. To address these biases, we are conducted searches of literature in other languages besides English - including French, Spanish and Portguese. However, this has yielded few studies. For example, the search for Portuguese studies identified just 24 relevant studies.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lvl1pPr>
              <a:lnSpc>
                <a:spcPct val="125000"/>
              </a:lnSpc>
              <a:defRPr sz="1600">
                <a:latin typeface="Avenir Roman"/>
                <a:ea typeface="Avenir Roman"/>
                <a:cs typeface="Avenir Roman"/>
                <a:sym typeface="Avenir Roman"/>
              </a:defRPr>
            </a:lvl1pPr>
          </a:lstStyle>
          <a:p>
            <a:r>
              <a:t>We wrangle with the complexities of ensuring food security while ensuring sustainable harvest from our quickly dwindling natural resources.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Shape 944"/>
          <p:cNvSpPr>
            <a:spLocks noGrp="1" noRot="1" noChangeAspect="1"/>
          </p:cNvSpPr>
          <p:nvPr>
            <p:ph type="sldImg"/>
          </p:nvPr>
        </p:nvSpPr>
        <p:spPr>
          <a:prstGeom prst="rect">
            <a:avLst/>
          </a:prstGeom>
        </p:spPr>
        <p:txBody>
          <a:bodyPr/>
          <a:lstStyle/>
          <a:p>
            <a:endParaRPr/>
          </a:p>
        </p:txBody>
      </p:sp>
      <p:sp>
        <p:nvSpPr>
          <p:cNvPr id="945" name="Shape 945"/>
          <p:cNvSpPr>
            <a:spLocks noGrp="1"/>
          </p:cNvSpPr>
          <p:nvPr>
            <p:ph type="body" sz="quarter" idx="1"/>
          </p:nvPr>
        </p:nvSpPr>
        <p:spPr>
          <a:prstGeom prst="rect">
            <a:avLst/>
          </a:prstGeom>
        </p:spPr>
        <p:txBody>
          <a:bodyPr/>
          <a:lstStyle/>
          <a:p>
            <a:pPr marL="171450" indent="-171450" defTabSz="914400">
              <a:lnSpc>
                <a:spcPct val="100000"/>
              </a:lnSpc>
              <a:buSzPct val="100000"/>
              <a:buFont typeface="Arial"/>
              <a:buChar char="•"/>
              <a:defRPr sz="2400">
                <a:latin typeface="Calibri"/>
                <a:ea typeface="Calibri"/>
                <a:cs typeface="Calibri"/>
                <a:sym typeface="Calibri"/>
              </a:defRPr>
            </a:pPr>
            <a:r>
              <a:t>A significant proportion of studies focused on forests – both in temperate and tropical ecosystems</a:t>
            </a:r>
          </a:p>
          <a:p>
            <a:pPr marL="171450" indent="-171450" defTabSz="914400">
              <a:lnSpc>
                <a:spcPct val="100000"/>
              </a:lnSpc>
              <a:buSzPct val="100000"/>
              <a:buFont typeface="Arial"/>
              <a:buChar char="•"/>
              <a:defRPr sz="2400">
                <a:latin typeface="Calibri"/>
                <a:ea typeface="Calibri"/>
                <a:cs typeface="Calibri"/>
                <a:sym typeface="Calibri"/>
              </a:defRPr>
            </a:pPr>
            <a:r>
              <a:t>Marine studies were also substantial.</a:t>
            </a:r>
          </a:p>
          <a:p>
            <a:pPr marL="171450" indent="-171450" defTabSz="914400">
              <a:lnSpc>
                <a:spcPct val="100000"/>
              </a:lnSpc>
              <a:buSzPct val="100000"/>
              <a:buFont typeface="Arial"/>
              <a:buChar char="•"/>
              <a:defRPr sz="2400">
                <a:latin typeface="Calibri"/>
                <a:ea typeface="Calibri"/>
                <a:cs typeface="Calibri"/>
                <a:sym typeface="Calibri"/>
              </a:defRPr>
            </a:pPr>
            <a:r>
              <a:t>Less well-studied ecosystems include deserts, wetlands &amp; mangroves and estuaries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Shape 950"/>
          <p:cNvSpPr>
            <a:spLocks noGrp="1" noRot="1" noChangeAspect="1"/>
          </p:cNvSpPr>
          <p:nvPr>
            <p:ph type="sldImg"/>
          </p:nvPr>
        </p:nvSpPr>
        <p:spPr>
          <a:prstGeom prst="rect">
            <a:avLst/>
          </a:prstGeom>
        </p:spPr>
        <p:txBody>
          <a:bodyPr/>
          <a:lstStyle/>
          <a:p>
            <a:endParaRPr/>
          </a:p>
        </p:txBody>
      </p:sp>
      <p:sp>
        <p:nvSpPr>
          <p:cNvPr id="951" name="Shape 951"/>
          <p:cNvSpPr>
            <a:spLocks noGrp="1"/>
          </p:cNvSpPr>
          <p:nvPr>
            <p:ph type="body" sz="quarter" idx="1"/>
          </p:nvPr>
        </p:nvSpPr>
        <p:spPr>
          <a:prstGeom prst="rect">
            <a:avLst/>
          </a:prstGeom>
        </p:spPr>
        <p:txBody>
          <a:bodyPr/>
          <a:lstStyle/>
          <a:p>
            <a:pPr marL="171450" indent="-171450" defTabSz="914400">
              <a:lnSpc>
                <a:spcPct val="100000"/>
              </a:lnSpc>
              <a:buSzPct val="100000"/>
              <a:buChar char="-"/>
              <a:defRPr sz="2400">
                <a:latin typeface="Calibri"/>
                <a:ea typeface="Calibri"/>
                <a:cs typeface="Calibri"/>
                <a:sym typeface="Calibri"/>
              </a:defRPr>
            </a:pPr>
            <a:r>
              <a:t>The evidence base shows a variability in how evidence is distributed. </a:t>
            </a:r>
          </a:p>
          <a:p>
            <a:pPr marL="171450" indent="-171450" defTabSz="914400">
              <a:lnSpc>
                <a:spcPct val="100000"/>
              </a:lnSpc>
              <a:buSzPct val="100000"/>
              <a:buChar char="-"/>
              <a:defRPr sz="2400">
                <a:latin typeface="Calibri"/>
                <a:ea typeface="Calibri"/>
                <a:cs typeface="Calibri"/>
                <a:sym typeface="Calibri"/>
              </a:defRPr>
            </a:pPr>
            <a:r>
              <a:t>For example…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We present the intersection of specific conservation interventions and human well-being outcomes as a visual heatmap of linkages. This allows us to visualize the distribution of evidence and observe where the potential knowledge gluts and gaps are.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t>We can further disaggregate the evidence base and filter it by study robustness. Not all studies are created equally - we found that relatively few studies were in fact impact evalutions - that is a study including a counterfactual in order to attribute an observed outcome to a hypothesized cause. These counterfactuals include comparisons before and after implementation, or between sites with and without the intervention, both with and with a control. The lack of robustness of study designs, or lack thereof, is one of the most prominent biases observed in the evidence base. Which has also been observed in other related reviews on biodiversity and poverty and on protected areas and human well-being.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a:spLocks noGrp="1" noRot="1" noChangeAspect="1"/>
          </p:cNvSpPr>
          <p:nvPr>
            <p:ph type="sldImg"/>
          </p:nvPr>
        </p:nvSpPr>
        <p:spPr>
          <a:prstGeom prst="rect">
            <a:avLst/>
          </a:prstGeom>
        </p:spPr>
        <p:txBody>
          <a:bodyPr/>
          <a:lstStyle/>
          <a:p>
            <a:endParaRPr/>
          </a:p>
        </p:txBody>
      </p:sp>
      <p:sp>
        <p:nvSpPr>
          <p:cNvPr id="977" name="Shape 977"/>
          <p:cNvSpPr>
            <a:spLocks noGrp="1"/>
          </p:cNvSpPr>
          <p:nvPr>
            <p:ph type="body" sz="quarter" idx="1"/>
          </p:nvPr>
        </p:nvSpPr>
        <p:spPr>
          <a:prstGeom prst="rect">
            <a:avLst/>
          </a:prstGeom>
        </p:spPr>
        <p:txBody>
          <a:bodyPr/>
          <a:lstStyle/>
          <a:p>
            <a:r>
              <a:t>Specifically examining the map, we can see where some so-called knowledge gluts are. There is a substantial amount of evidence documenting impacts of on primarily economic living standards and governance. On one hand, the high occurrence of evidence on these linkages confirms the continued predominance of economic constructs of poverty and development. On another, upon closer examination, these outcomes also have more rigorous impact evaluations and systematic reviews than other human well-being outcomes, thus, on the other hand, these areas present ripe opportunity to carry out additional synthesis on these linkages and conduct in depth examinations in specific regions or biomes. </a:t>
            </a:r>
          </a:p>
          <a:p>
            <a:r>
              <a:t>Synthesis of this evidence across intervention types opens up new possibilities for assessing the relative effectiveness of different and some emerging strategies, such as market-based approaches, in realizing economic/material well-being goals, but also possible trade-offs with other aspects of well-being. Despite its value to theory, policy, and practice, there has been little to no comparative research of this kind to date. </a:t>
            </a:r>
          </a:p>
          <a:p>
            <a:endParaRPr/>
          </a:p>
          <a:p>
            <a:r>
              <a:t>The second area ripe for more detailed synthesis concerns governance and empowerment outcomes, especially in relation to area and resource management. As effective governance of natural resources is both desired outcome, but also a factor affecting the achievement of other social and ecological outcome, this is a particularly pressing area for synthesis to help inform conservation programs that aim to target gaps or weaknesses in governance in their activities.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endParaRPr/>
          </a:p>
        </p:txBody>
      </p:sp>
      <p:sp>
        <p:nvSpPr>
          <p:cNvPr id="986" name="Shape 986"/>
          <p:cNvSpPr>
            <a:spLocks noGrp="1"/>
          </p:cNvSpPr>
          <p:nvPr>
            <p:ph type="body" sz="quarter" idx="1"/>
          </p:nvPr>
        </p:nvSpPr>
        <p:spPr>
          <a:prstGeom prst="rect">
            <a:avLst/>
          </a:prstGeom>
        </p:spPr>
        <p:txBody>
          <a:bodyPr/>
          <a:lstStyle/>
          <a:p>
            <a:r>
              <a:t>Conversely, the map allows us to identify areas where there are very few studies. Limited or non-existent evidence, or gaps, on a specific linkage might be due to either a systemic bias in research efforts or rather to a lack of theory supporting a causal relationship between a specific intervention and outcome. Or for more subjective outcomes, such as those associated with culture, outcomes may not be observable for long time scales and is more difficult to consistently collect, especially over broad scales. </a:t>
            </a:r>
          </a:p>
          <a:p>
            <a:endParaRPr/>
          </a:p>
          <a:p>
            <a:r>
              <a:t>Surprisingly human health had relatively few studies given the propensity of assumptions that healthy environments lead to healthy people through provisioning of water and food.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r>
              <a:t>Biases in research efforts have significant effect of the extent and distribution of existing evidence. For example, we see a disproportionate percentage of the evidence base focused on forest, but comparatively, much less on other biomes, including freshwater systems.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Shape 1000"/>
          <p:cNvSpPr>
            <a:spLocks noGrp="1" noRot="1" noChangeAspect="1"/>
          </p:cNvSpPr>
          <p:nvPr>
            <p:ph type="sldImg"/>
          </p:nvPr>
        </p:nvSpPr>
        <p:spPr>
          <a:prstGeom prst="rect">
            <a:avLst/>
          </a:prstGeom>
        </p:spPr>
        <p:txBody>
          <a:bodyPr/>
          <a:lstStyle/>
          <a:p>
            <a:endParaRPr/>
          </a:p>
        </p:txBody>
      </p:sp>
      <p:sp>
        <p:nvSpPr>
          <p:cNvPr id="1001" name="Shape 1001"/>
          <p:cNvSpPr>
            <a:spLocks noGrp="1"/>
          </p:cNvSpPr>
          <p:nvPr>
            <p:ph type="body" sz="quarter" idx="1"/>
          </p:nvPr>
        </p:nvSpPr>
        <p:spPr>
          <a:prstGeom prst="rect">
            <a:avLst/>
          </a:prstGeom>
        </p:spPr>
        <p:txBody>
          <a:bodyPr/>
          <a:lstStyle/>
          <a:p>
            <a:r>
              <a:t>We suggest that this evidence map can be used in three different ways. The areas with high amounts of evidence - the so called knowledge gluts - we would recommend are ripe for a systematic review in order assess the interventions and delineate specific pathways to impact. In areas where amount of evidence is only moderate - we recommend more investment in conducting impact evaluations in order to increase and/or improve the evidence. Lastly, in areas where there is little or no evidence - this indicates that we need to invest in theory development in order to explore or validate our current thinking in why a link between these particular interventions and outcomes exists or simply, do more research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Shape 1006"/>
          <p:cNvSpPr>
            <a:spLocks noGrp="1" noRot="1" noChangeAspect="1"/>
          </p:cNvSpPr>
          <p:nvPr>
            <p:ph type="sldImg"/>
          </p:nvPr>
        </p:nvSpPr>
        <p:spPr>
          <a:prstGeom prst="rect">
            <a:avLst/>
          </a:prstGeom>
        </p:spPr>
        <p:txBody>
          <a:bodyPr/>
          <a:lstStyle/>
          <a:p>
            <a:endParaRPr/>
          </a:p>
        </p:txBody>
      </p:sp>
      <p:sp>
        <p:nvSpPr>
          <p:cNvPr id="1007" name="Shape 1007"/>
          <p:cNvSpPr>
            <a:spLocks noGrp="1"/>
          </p:cNvSpPr>
          <p:nvPr>
            <p:ph type="body" sz="quarter" idx="1"/>
          </p:nvPr>
        </p:nvSpPr>
        <p:spPr>
          <a:prstGeom prst="rect">
            <a:avLst/>
          </a:prstGeom>
        </p:spPr>
        <p:txBody>
          <a:bodyPr/>
          <a:lstStyle/>
          <a:p>
            <a:r>
              <a:t>Overall, we found that the evidence base for nature-people linkages is growing, but there are considerable geographic, biome and study biases - with more intangible outcomes relatively little studied and very surprisingly - health. However, there are some areas that are ready for further synthesis on the linkages. Overall - we find that the robustness of studies and thereby, the reliability of these studies attribute effects to conservation measures - is low. In order to improve our understanding of how conserving nature can benefit people - we need increase awareness of and investment in improving study designs.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prstGeom prst="rect">
            <a:avLst/>
          </a:prstGeom>
        </p:spPr>
        <p:txBody>
          <a:bodyPr/>
          <a:lstStyle/>
          <a:p>
            <a:endParaRPr/>
          </a:p>
        </p:txBody>
      </p:sp>
      <p:sp>
        <p:nvSpPr>
          <p:cNvPr id="1011" name="Shape 1011"/>
          <p:cNvSpPr>
            <a:spLocks noGrp="1"/>
          </p:cNvSpPr>
          <p:nvPr>
            <p:ph type="body" sz="quarter" idx="1"/>
          </p:nvPr>
        </p:nvSpPr>
        <p:spPr>
          <a:prstGeom prst="rect">
            <a:avLst/>
          </a:prstGeom>
        </p:spPr>
        <p:txBody>
          <a:bodyPr/>
          <a:lstStyle/>
          <a:p>
            <a:r>
              <a:t>What do I do with a map?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lvl1pPr>
              <a:lnSpc>
                <a:spcPct val="125000"/>
              </a:lnSpc>
              <a:defRPr sz="1600">
                <a:latin typeface="Avenir Roman"/>
                <a:ea typeface="Avenir Roman"/>
                <a:cs typeface="Avenir Roman"/>
                <a:sym typeface="Avenir Roman"/>
              </a:defRPr>
            </a:lvl1pPr>
          </a:lstStyle>
          <a:p>
            <a:r>
              <a:t>We try and balance supporting the livelihoods of the poor while protecting habitats and preserving biodiversity.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Shape 1020"/>
          <p:cNvSpPr>
            <a:spLocks noGrp="1" noRot="1" noChangeAspect="1"/>
          </p:cNvSpPr>
          <p:nvPr>
            <p:ph type="sldImg"/>
          </p:nvPr>
        </p:nvSpPr>
        <p:spPr>
          <a:prstGeom prst="rect">
            <a:avLst/>
          </a:prstGeom>
        </p:spPr>
        <p:txBody>
          <a:bodyPr/>
          <a:lstStyle/>
          <a:p>
            <a:endParaRPr/>
          </a:p>
        </p:txBody>
      </p:sp>
      <p:sp>
        <p:nvSpPr>
          <p:cNvPr id="1021" name="Shape 1021"/>
          <p:cNvSpPr>
            <a:spLocks noGrp="1"/>
          </p:cNvSpPr>
          <p:nvPr>
            <p:ph type="body" sz="quarter" idx="1"/>
          </p:nvPr>
        </p:nvSpPr>
        <p:spPr>
          <a:prstGeom prst="rect">
            <a:avLst/>
          </a:prstGeom>
        </p:spPr>
        <p:txBody>
          <a:bodyPr/>
          <a:lstStyle/>
          <a:p>
            <a:r>
              <a:t>For example, if we are interested to find information about food security outcomes and their links to nature-based conservation actions, we can query the map. First, to find information, we need to determine what specific type of outcome we are looking for and where it fits into this map. Food security is defined with three main components, availability, access and utilization – which very broadly, nest within the categories of material living standards, security and safety and health.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For this example, we will focus on food availability.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noRot="1" noChangeAspect="1"/>
          </p:cNvSpPr>
          <p:nvPr>
            <p:ph type="sldImg"/>
          </p:nvPr>
        </p:nvSpPr>
        <p:spPr>
          <a:prstGeom prst="rect">
            <a:avLst/>
          </a:prstGeom>
        </p:spPr>
        <p:txBody>
          <a:bodyPr/>
          <a:lstStyle/>
          <a:p>
            <a:endParaRPr/>
          </a:p>
        </p:txBody>
      </p:sp>
      <p:sp>
        <p:nvSpPr>
          <p:cNvPr id="1039" name="Shape 1039"/>
          <p:cNvSpPr>
            <a:spLocks noGrp="1"/>
          </p:cNvSpPr>
          <p:nvPr>
            <p:ph type="body" sz="quarter" idx="1"/>
          </p:nvPr>
        </p:nvSpPr>
        <p:spPr>
          <a:prstGeom prst="rect">
            <a:avLst/>
          </a:prstGeom>
        </p:spPr>
        <p:txBody>
          <a:bodyPr/>
          <a:lstStyle/>
          <a:p>
            <a:r>
              <a:t>To do this, we have created an online, open access data portal where you can filter and explore data from this map using an interactive interface and data visualization widgets.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We would then first filter the database by articles on material living standards finding 424 articles that cover the topic. As this map was conducted at a very high level – this is the limit of disaggregation in terms of outcome types.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a:spLocks noGrp="1" noRot="1" noChangeAspect="1"/>
          </p:cNvSpPr>
          <p:nvPr>
            <p:ph type="sldImg"/>
          </p:nvPr>
        </p:nvSpPr>
        <p:spPr>
          <a:prstGeom prst="rect">
            <a:avLst/>
          </a:prstGeom>
        </p:spPr>
        <p:txBody>
          <a:bodyPr/>
          <a:lstStyle/>
          <a:p>
            <a:endParaRPr/>
          </a:p>
        </p:txBody>
      </p:sp>
      <p:sp>
        <p:nvSpPr>
          <p:cNvPr id="1063" name="Shape 1063"/>
          <p:cNvSpPr>
            <a:spLocks noGrp="1"/>
          </p:cNvSpPr>
          <p:nvPr>
            <p:ph type="body" sz="quarter" idx="1"/>
          </p:nvPr>
        </p:nvSpPr>
        <p:spPr>
          <a:prstGeom prst="rect">
            <a:avLst/>
          </a:prstGeom>
        </p:spPr>
        <p:txBody>
          <a:bodyPr/>
          <a:lstStyle/>
          <a:p>
            <a:r>
              <a:t>However, you can further distill the information by other criteria such as geography and biome, for example, if I were specifically interested in finding research pertaining to food security in marine ecosystems of Southeast Asia – I could drill down to those 6 studies that contain information that I might want. I can also visualize the distribution of articles over the region.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p>
            <a:r>
              <a:t>From the site, you can then download the associated data from our map and the curated bibliography and use this to find articles covering some impact on food resources.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prstGeom prst="rect">
            <a:avLst/>
          </a:prstGeom>
        </p:spPr>
        <p:txBody>
          <a:bodyPr/>
          <a:lstStyle/>
          <a:p>
            <a:endParaRPr/>
          </a:p>
        </p:txBody>
      </p:sp>
      <p:sp>
        <p:nvSpPr>
          <p:cNvPr id="1114" name="Shape 1114"/>
          <p:cNvSpPr>
            <a:spLocks noGrp="1"/>
          </p:cNvSpPr>
          <p:nvPr>
            <p:ph type="body" sz="quarter" idx="1"/>
          </p:nvPr>
        </p:nvSpPr>
        <p:spPr>
          <a:prstGeom prst="rect">
            <a:avLst/>
          </a:prstGeom>
        </p:spPr>
        <p:txBody>
          <a:bodyPr/>
          <a:lstStyle>
            <a:lvl1pPr>
              <a:lnSpc>
                <a:spcPct val="125000"/>
              </a:lnSpc>
            </a:lvl1pPr>
          </a:lstStyle>
          <a:p>
            <a:r>
              <a:t>This is just one way to explore the evidence contained in the map at a high level. Ultimately, we want to be able to use the evidence in this map to understand what works and what we know. Currently, we are conducting a spin-off study with the Program on Forests at the World Bank to understand the extent to which forests can serve as a pathway to poverty alleviation and shared prosperity. This work is being done in collaboration with NCEAS and University of Illinois.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Shape 1121"/>
          <p:cNvSpPr>
            <a:spLocks noGrp="1" noRot="1" noChangeAspect="1"/>
          </p:cNvSpPr>
          <p:nvPr>
            <p:ph type="sldImg"/>
          </p:nvPr>
        </p:nvSpPr>
        <p:spPr>
          <a:prstGeom prst="rect">
            <a:avLst/>
          </a:prstGeom>
        </p:spPr>
        <p:txBody>
          <a:bodyPr/>
          <a:lstStyle/>
          <a:p>
            <a:endParaRPr/>
          </a:p>
        </p:txBody>
      </p:sp>
      <p:sp>
        <p:nvSpPr>
          <p:cNvPr id="1122" name="Shape 1122"/>
          <p:cNvSpPr>
            <a:spLocks noGrp="1"/>
          </p:cNvSpPr>
          <p:nvPr>
            <p:ph type="body" sz="quarter" idx="1"/>
          </p:nvPr>
        </p:nvSpPr>
        <p:spPr>
          <a:prstGeom prst="rect">
            <a:avLst/>
          </a:prstGeom>
        </p:spPr>
        <p:txBody>
          <a:bodyPr/>
          <a:lstStyle/>
          <a:p>
            <a:r>
              <a:t>Specifically, we are using the map to jump start the first stage of the program’s strategic plan – knowledge discovery – by aiding the search for evidence and minimize duplicating efforts. Our map documented 564 articles that examined links between conservation and human well-being in forest ecosystems.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Shape 1134"/>
          <p:cNvSpPr>
            <a:spLocks noGrp="1" noRot="1" noChangeAspect="1"/>
          </p:cNvSpPr>
          <p:nvPr>
            <p:ph type="sldImg"/>
          </p:nvPr>
        </p:nvSpPr>
        <p:spPr>
          <a:prstGeom prst="rect">
            <a:avLst/>
          </a:prstGeom>
        </p:spPr>
        <p:txBody>
          <a:bodyPr/>
          <a:lstStyle/>
          <a:p>
            <a:endParaRPr/>
          </a:p>
        </p:txBody>
      </p:sp>
      <p:sp>
        <p:nvSpPr>
          <p:cNvPr id="1135" name="Shape 1135"/>
          <p:cNvSpPr>
            <a:spLocks noGrp="1"/>
          </p:cNvSpPr>
          <p:nvPr>
            <p:ph type="body" sz="quarter" idx="1"/>
          </p:nvPr>
        </p:nvSpPr>
        <p:spPr>
          <a:prstGeom prst="rect">
            <a:avLst/>
          </a:prstGeom>
        </p:spPr>
        <p:txBody>
          <a:bodyPr/>
          <a:lstStyle/>
          <a:p>
            <a:r>
              <a:t>We branched off these studies by conducting a forest-specific search – looking for specific forest-based programs and additional terms for poverty outcomes to search for additional information from 2014 – the most recent year our map documents – until the present day.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Shape 1153"/>
          <p:cNvSpPr>
            <a:spLocks noGrp="1" noRot="1" noChangeAspect="1"/>
          </p:cNvSpPr>
          <p:nvPr>
            <p:ph type="sldImg"/>
          </p:nvPr>
        </p:nvSpPr>
        <p:spPr>
          <a:prstGeom prst="rect">
            <a:avLst/>
          </a:prstGeom>
        </p:spPr>
        <p:txBody>
          <a:bodyPr/>
          <a:lstStyle/>
          <a:p>
            <a:endParaRPr/>
          </a:p>
        </p:txBody>
      </p:sp>
      <p:sp>
        <p:nvSpPr>
          <p:cNvPr id="1154" name="Shape 1154"/>
          <p:cNvSpPr>
            <a:spLocks noGrp="1"/>
          </p:cNvSpPr>
          <p:nvPr>
            <p:ph type="body" sz="quarter" idx="1"/>
          </p:nvPr>
        </p:nvSpPr>
        <p:spPr>
          <a:prstGeom prst="rect">
            <a:avLst/>
          </a:prstGeom>
        </p:spPr>
        <p:txBody>
          <a:bodyPr/>
          <a:lstStyle/>
          <a:p>
            <a:r>
              <a:t>Using information from this map, additional searches and grey literature searches – we have a partially refined pot of information to search within to understand links between forest resources and poverty.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Practitioners and policymakers face decisions regarding what actions they should take to achieve objectives and most will involve some level of uncertainty of outcome. As the desired outcomes from conservation are becoming increasingly complex – in that we are aiming to achieving win-win outcomes for both natural ecosystems and people as well as aiming to act at the ecosystem and global scales – how does a decision-maker choose between possible alternative actions? For conservation practice to be effective, actions need to be supported by the best available evidence which includes information on what does and does not work, under what conditions and in particular as we try and achieve co-benefits for nature and people - considerations of any trade-offs.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hape 1158"/>
          <p:cNvSpPr>
            <a:spLocks noGrp="1" noRot="1" noChangeAspect="1"/>
          </p:cNvSpPr>
          <p:nvPr>
            <p:ph type="sldImg"/>
          </p:nvPr>
        </p:nvSpPr>
        <p:spPr>
          <a:prstGeom prst="rect">
            <a:avLst/>
          </a:prstGeom>
        </p:spPr>
        <p:txBody>
          <a:bodyPr/>
          <a:lstStyle/>
          <a:p>
            <a:endParaRPr/>
          </a:p>
        </p:txBody>
      </p:sp>
      <p:sp>
        <p:nvSpPr>
          <p:cNvPr id="1159" name="Shape 1159"/>
          <p:cNvSpPr>
            <a:spLocks noGrp="1"/>
          </p:cNvSpPr>
          <p:nvPr>
            <p:ph type="body" sz="quarter" idx="1"/>
          </p:nvPr>
        </p:nvSpPr>
        <p:spPr>
          <a:prstGeom prst="rect">
            <a:avLst/>
          </a:prstGeom>
        </p:spPr>
        <p:txBody>
          <a:bodyPr/>
          <a:lstStyle/>
          <a:p>
            <a:r>
              <a:t>Using this approach, our goal is to create a spin-off map specifically on forest production and extraction in line with the frameworks the PROFOR program uses to inform actions.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Shape 1166"/>
          <p:cNvSpPr>
            <a:spLocks noGrp="1" noRot="1" noChangeAspect="1"/>
          </p:cNvSpPr>
          <p:nvPr>
            <p:ph type="sldImg"/>
          </p:nvPr>
        </p:nvSpPr>
        <p:spPr>
          <a:prstGeom prst="rect">
            <a:avLst/>
          </a:prstGeom>
        </p:spPr>
        <p:txBody>
          <a:bodyPr/>
          <a:lstStyle/>
          <a:p>
            <a:endParaRPr/>
          </a:p>
        </p:txBody>
      </p:sp>
      <p:sp>
        <p:nvSpPr>
          <p:cNvPr id="1167" name="Shape 1167"/>
          <p:cNvSpPr>
            <a:spLocks noGrp="1"/>
          </p:cNvSpPr>
          <p:nvPr>
            <p:ph type="body" sz="quarter" idx="1"/>
          </p:nvPr>
        </p:nvSpPr>
        <p:spPr>
          <a:prstGeom prst="rect">
            <a:avLst/>
          </a:prstGeom>
        </p:spPr>
        <p:txBody>
          <a:bodyPr/>
          <a:lstStyle/>
          <a:p>
            <a:r>
              <a:t>By synthesizing existing evidence into a single, searchable resource, the map becomes, in effect, a ‘treasure’ map, simultaneously revealing rich veins of evidence ripe for deeper synthesis as well as under-explored topics for targeted research. The evidence map allows conservation scholars, policymakers and practitioners to mine the evidence base to support a range of decisions. </a:t>
            </a:r>
          </a:p>
          <a:p>
            <a:endParaRPr/>
          </a:p>
          <a:p>
            <a:r>
              <a:t>At first pass, the map provides a ‘potted’ reading list for particular interventions or outcome types, potentially saving considerable time and resources for anyone interested in this topic. Presentation of data from the map in the Evidence for Nature and People Data Portal allows for dynamic and interactive exploration and filtering of the data - increasing the accessibility of previously inaccessible information. </a:t>
            </a:r>
          </a:p>
          <a:p>
            <a:endParaRPr/>
          </a:p>
          <a:p>
            <a:r>
              <a:t>For scholars, the map highlights immediate research priorities such as associations between individual intervention-outcome linkages</a:t>
            </a:r>
          </a:p>
          <a:p>
            <a:endParaRPr/>
          </a:p>
          <a:p>
            <a:r>
              <a:t>For policymakers, the map helps place specific interventions into a broader context by highlighting possible intersections between conservation, sustainability and economic development. Development agencies such as the World Bank or USAID, therefore, might use the map to assess the extent to which conservation might present an alternative strategy to achieving poverty alleviation to compare with existing strategies.</a:t>
            </a:r>
          </a:p>
          <a:p>
            <a:endParaRPr/>
          </a:p>
          <a:p>
            <a:r>
              <a:t>For practitioners, the map offers a tool to support design, implementation and monitoring of conservation interventions at local, national or global scales. The map might also be used to inform and guide monitoring of conservation programs by highlighting relevant indicators and tested methods for tracking them. The map can also inform allocation of monitoring efforts. For example, where evidence is currently lacking and therefore impacts are uncertain, it might be beneficial to direct monitoring to these areas to help manage potential risks.</a:t>
            </a:r>
          </a:p>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p>
            <a:r>
              <a:t>However, what is important to remember here is this map is in essence a map - it does not tell you what a particular linkage is like once you dive in. High occurrence of evidence does not equate positive outcomes. Or in the words of a co-author – we don’t know if this treasure chest is full of gold or empty rum bottles. Rather, think of it as a road map for exploration – that can save significant time for future researchers to quickly scope the state of current research in the field. While this map provides a single snapshot in time there is potential to make it dynamic. Moreover, in implementing the systematic map process - we identified various issues within the conservation and development sector that need to be improved in order to facilitate rapid uptake of evidence for decision making. Perhaps the most pressing being the need for clear and discrete typologies - in how the sector is categorizing and describing what it is doing and what it is trying to achieve - in a replicable and agreed upon manner so that we can increase the amount of cross-cutting information.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noRot="1" noChangeAspect="1"/>
          </p:cNvSpPr>
          <p:nvPr>
            <p:ph type="sldImg"/>
          </p:nvPr>
        </p:nvSpPr>
        <p:spPr>
          <a:prstGeom prst="rect">
            <a:avLst/>
          </a:prstGeom>
        </p:spPr>
        <p:txBody>
          <a:bodyPr/>
          <a:lstStyle/>
          <a:p>
            <a:endParaRPr/>
          </a:p>
        </p:txBody>
      </p:sp>
      <p:sp>
        <p:nvSpPr>
          <p:cNvPr id="1180" name="Shape 1180"/>
          <p:cNvSpPr>
            <a:spLocks noGrp="1"/>
          </p:cNvSpPr>
          <p:nvPr>
            <p:ph type="body" sz="quarter" idx="1"/>
          </p:nvPr>
        </p:nvSpPr>
        <p:spPr>
          <a:prstGeom prst="rect">
            <a:avLst/>
          </a:prstGeom>
        </p:spPr>
        <p:txBody>
          <a:bodyPr/>
          <a:lstStyle/>
          <a:p>
            <a:r>
              <a:t>The use of systematic maps in conservation and development is growing rapidly, this is just a quick snap shot of the maps that have been published and protocols for those in progress. Given the great number of challenges we face in achieving sustainable development, knowing where to direct our efforts is absolutely vital to effective conservation. Moreover, if anything, the evidence base indicates that there are a lot of people engaged in conducting research in this area. In order to maximize our efforts and avoid duplication, systematic maps can serve as a rally point to bring together researchers from various fields on a topic and dig in and synthesize comprehensive information on how we achieve a more sustainable planet.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The importance of evidence-based decision-making is clear and broadly accepted. Judging from the literature alone – there has been numerous calls to engage in more evidence-based conservation, with the call being echoed around the sector. However, despite the widespread attention on it – how many people are actually using evidence to make decisions?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This is particularly critical as the world takes on the recent UN Sustainable Development Goals which explicitly target sustaining natural ecosystems in order to address climate change, provision of energy and water, ensuring food security and improving global health. In order to track progress towards these goals however, we need empirical evidence documenting both impacts and mechanisms by which they are achieved. Despite heavy investment in these linkages, much of the evidence underlying these assumptions is still lacking or unclear, increasing the risk of investing in actions that don’t work or worse, result in negative consequences. While we know that further research is still needed, we also have decades of conservation research to draw from. Knowing that some evidence out there, what are the barriers to finding it and using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An illuminating example from Andrew Pullin from the Collaboration for Environmental Evidence and collaborators found that while there is a strong desire within the surveyed UK conservation community, to use more evidence in decision making, there are multiple barriers to doing so. First, data on the effects of conservation on human well-being is currently scattered across multiple sources, many of which are inaccessible without institutional access. Furthermore, this makes finding relevant information extremely time-consuming, as evidenced by the tens of thousands of potential hits from a simple search. Thus, in the absence of a more targeted and accessible evidence base, they found that most respondents base the majority of decision making based on experience rather than evidence. This study was done in 2004, 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In the intervening years since, the volume of information on conservation practice has increased greatly and the rate at which new evidence becomes available is growing exponentially. For example, analysis of publication rates on a very narrow topic such as impact of agricultural management on soil carbon has seen a 23% increase in the overall evidence base just in the last 2 years.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xfrm>
            <a:off x="975359" y="-1"/>
            <a:ext cx="11054082" cy="4991949"/>
          </a:xfrm>
          <a:prstGeom prst="rect">
            <a:avLst/>
          </a:prstGeom>
        </p:spPr>
        <p:txBody>
          <a:bodyPr lIns="65023" tIns="65023" rIns="65023" bIns="65023" anchor="b"/>
          <a:lstStyle>
            <a:lvl1pPr defTabSz="1300480">
              <a:lnSpc>
                <a:spcPct val="90000"/>
              </a:lnSpc>
              <a:defRPr sz="8400">
                <a:solidFill>
                  <a:srgbClr val="000000"/>
                </a:solidFill>
                <a:latin typeface="Calibri"/>
                <a:ea typeface="Calibri"/>
                <a:cs typeface="Calibri"/>
                <a:sym typeface="Calibri"/>
              </a:defRPr>
            </a:lvl1pPr>
          </a:lstStyle>
          <a:p>
            <a:r>
              <a:t>Title Text</a:t>
            </a:r>
          </a:p>
        </p:txBody>
      </p:sp>
      <p:sp>
        <p:nvSpPr>
          <p:cNvPr id="118" name="Shape 118"/>
          <p:cNvSpPr>
            <a:spLocks noGrp="1"/>
          </p:cNvSpPr>
          <p:nvPr>
            <p:ph type="body" sz="half" idx="1"/>
          </p:nvPr>
        </p:nvSpPr>
        <p:spPr>
          <a:xfrm>
            <a:off x="1625599" y="5122898"/>
            <a:ext cx="9753601" cy="4630702"/>
          </a:xfrm>
          <a:prstGeom prst="rect">
            <a:avLst/>
          </a:prstGeom>
        </p:spPr>
        <p:txBody>
          <a:bodyPr lIns="65023" tIns="65023" rIns="65023" bIns="65023" anchor="t"/>
          <a:lstStyle>
            <a:lvl1pPr marL="0" indent="0" algn="ctr" defTabSz="1300480">
              <a:lnSpc>
                <a:spcPct val="90000"/>
              </a:lnSpc>
              <a:spcBef>
                <a:spcPts val="1400"/>
              </a:spcBef>
              <a:buSzTx/>
              <a:buNone/>
              <a:defRPr sz="3400">
                <a:solidFill>
                  <a:srgbClr val="000000"/>
                </a:solidFill>
                <a:latin typeface="Calibri"/>
                <a:ea typeface="Calibri"/>
                <a:cs typeface="Calibri"/>
                <a:sym typeface="Calibri"/>
              </a:defRPr>
            </a:lvl1pPr>
            <a:lvl2pPr marL="0" indent="457200" algn="ctr" defTabSz="1300480">
              <a:lnSpc>
                <a:spcPct val="90000"/>
              </a:lnSpc>
              <a:spcBef>
                <a:spcPts val="1400"/>
              </a:spcBef>
              <a:buSzTx/>
              <a:buNone/>
              <a:defRPr sz="3400">
                <a:solidFill>
                  <a:srgbClr val="000000"/>
                </a:solidFill>
                <a:latin typeface="Calibri"/>
                <a:ea typeface="Calibri"/>
                <a:cs typeface="Calibri"/>
                <a:sym typeface="Calibri"/>
              </a:defRPr>
            </a:lvl2pPr>
            <a:lvl3pPr marL="0" indent="914400" algn="ctr" defTabSz="1300480">
              <a:lnSpc>
                <a:spcPct val="90000"/>
              </a:lnSpc>
              <a:spcBef>
                <a:spcPts val="1400"/>
              </a:spcBef>
              <a:buSzTx/>
              <a:buNone/>
              <a:defRPr sz="3400">
                <a:solidFill>
                  <a:srgbClr val="000000"/>
                </a:solidFill>
                <a:latin typeface="Calibri"/>
                <a:ea typeface="Calibri"/>
                <a:cs typeface="Calibri"/>
                <a:sym typeface="Calibri"/>
              </a:defRPr>
            </a:lvl3pPr>
            <a:lvl4pPr marL="0" indent="1371600" algn="ctr" defTabSz="1300480">
              <a:lnSpc>
                <a:spcPct val="90000"/>
              </a:lnSpc>
              <a:spcBef>
                <a:spcPts val="1400"/>
              </a:spcBef>
              <a:buSzTx/>
              <a:buNone/>
              <a:defRPr sz="3400">
                <a:solidFill>
                  <a:srgbClr val="000000"/>
                </a:solidFill>
                <a:latin typeface="Calibri"/>
                <a:ea typeface="Calibri"/>
                <a:cs typeface="Calibri"/>
                <a:sym typeface="Calibri"/>
              </a:defRPr>
            </a:lvl4pPr>
            <a:lvl5pPr marL="0" indent="1828800" algn="ctr" defTabSz="1300480">
              <a:lnSpc>
                <a:spcPct val="90000"/>
              </a:lnSpc>
              <a:spcBef>
                <a:spcPts val="1400"/>
              </a:spcBef>
              <a:buSzTx/>
              <a:buNone/>
              <a:defRPr sz="3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184640" y="9114114"/>
            <a:ext cx="2926081" cy="371349"/>
          </a:xfrm>
          <a:prstGeom prst="rect">
            <a:avLst/>
          </a:prstGeom>
        </p:spPr>
        <p:txBody>
          <a:bodyPr wrap="square"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bg>
      <p:bgPr>
        <a:solidFill>
          <a:srgbClr val="FFFFFF"/>
        </a:solidFill>
        <a:effectLst/>
      </p:bgPr>
    </p:bg>
    <p:spTree>
      <p:nvGrpSpPr>
        <p:cNvPr id="1" name=""/>
        <p:cNvGrpSpPr/>
        <p:nvPr/>
      </p:nvGrpSpPr>
      <p:grpSpPr>
        <a:xfrm>
          <a:off x="0" y="0"/>
          <a:ext cx="0" cy="0"/>
          <a:chOff x="0" y="0"/>
          <a:chExt cx="0" cy="0"/>
        </a:xfrm>
      </p:grpSpPr>
      <p:sp>
        <p:nvSpPr>
          <p:cNvPr id="126" name="Shape 126"/>
          <p:cNvSpPr>
            <a:spLocks noGrp="1"/>
          </p:cNvSpPr>
          <p:nvPr>
            <p:ph type="title"/>
          </p:nvPr>
        </p:nvSpPr>
        <p:spPr>
          <a:xfrm>
            <a:off x="650239" y="-1"/>
            <a:ext cx="11704322" cy="2016196"/>
          </a:xfrm>
          <a:prstGeom prst="rect">
            <a:avLst/>
          </a:prstGeom>
        </p:spPr>
        <p:txBody>
          <a:bodyPr lIns="130026" tIns="130026" rIns="130026" bIns="130026" anchor="b"/>
          <a:lstStyle>
            <a:lvl1pPr algn="l" defTabSz="975335">
              <a:lnSpc>
                <a:spcPct val="90000"/>
              </a:lnSpc>
              <a:defRPr sz="4600">
                <a:solidFill>
                  <a:srgbClr val="000000"/>
                </a:solidFill>
                <a:latin typeface="Calibri"/>
                <a:ea typeface="Calibri"/>
                <a:cs typeface="Calibri"/>
                <a:sym typeface="Calibri"/>
              </a:defRPr>
            </a:lvl1pPr>
          </a:lstStyle>
          <a:p>
            <a:r>
              <a:t>Title Text</a:t>
            </a:r>
          </a:p>
        </p:txBody>
      </p:sp>
      <p:sp>
        <p:nvSpPr>
          <p:cNvPr id="127" name="Shape 127"/>
          <p:cNvSpPr>
            <a:spLocks noGrp="1"/>
          </p:cNvSpPr>
          <p:nvPr>
            <p:ph type="body" idx="1"/>
          </p:nvPr>
        </p:nvSpPr>
        <p:spPr>
          <a:xfrm>
            <a:off x="650239" y="2275839"/>
            <a:ext cx="11704322" cy="7477762"/>
          </a:xfrm>
          <a:prstGeom prst="rect">
            <a:avLst/>
          </a:prstGeom>
        </p:spPr>
        <p:txBody>
          <a:bodyPr lIns="130026" tIns="130026" rIns="130026" bIns="130026" anchor="t"/>
          <a:lstStyle>
            <a:lvl1pPr marL="228594" indent="-228594" defTabSz="975335">
              <a:lnSpc>
                <a:spcPct val="90000"/>
              </a:lnSpc>
              <a:spcBef>
                <a:spcPts val="0"/>
              </a:spcBef>
              <a:buSzPct val="100000"/>
              <a:buFont typeface="Arial"/>
              <a:defRPr sz="2800">
                <a:solidFill>
                  <a:srgbClr val="000000"/>
                </a:solidFill>
                <a:latin typeface="Calibri"/>
                <a:ea typeface="Calibri"/>
                <a:cs typeface="Calibri"/>
                <a:sym typeface="Calibri"/>
              </a:defRPr>
            </a:lvl1pPr>
            <a:lvl2pPr marL="609585" indent="-266693" defTabSz="975335">
              <a:lnSpc>
                <a:spcPct val="90000"/>
              </a:lnSpc>
              <a:spcBef>
                <a:spcPts val="0"/>
              </a:spcBef>
              <a:buSzPct val="100000"/>
              <a:buFont typeface="Arial"/>
              <a:defRPr sz="2800">
                <a:solidFill>
                  <a:srgbClr val="000000"/>
                </a:solidFill>
                <a:latin typeface="Calibri"/>
                <a:ea typeface="Calibri"/>
                <a:cs typeface="Calibri"/>
                <a:sym typeface="Calibri"/>
              </a:defRPr>
            </a:lvl2pPr>
            <a:lvl3pPr marL="1005815" indent="-320032" defTabSz="975335">
              <a:lnSpc>
                <a:spcPct val="90000"/>
              </a:lnSpc>
              <a:spcBef>
                <a:spcPts val="0"/>
              </a:spcBef>
              <a:buSzPct val="100000"/>
              <a:buFont typeface="Arial"/>
              <a:defRPr sz="2800">
                <a:solidFill>
                  <a:srgbClr val="000000"/>
                </a:solidFill>
                <a:latin typeface="Calibri"/>
                <a:ea typeface="Calibri"/>
                <a:cs typeface="Calibri"/>
                <a:sym typeface="Calibri"/>
              </a:defRPr>
            </a:lvl3pPr>
            <a:lvl4pPr marL="1397943" indent="-369268" defTabSz="975335">
              <a:lnSpc>
                <a:spcPct val="90000"/>
              </a:lnSpc>
              <a:spcBef>
                <a:spcPts val="0"/>
              </a:spcBef>
              <a:buSzPct val="100000"/>
              <a:buFont typeface="Arial"/>
              <a:defRPr sz="2800">
                <a:solidFill>
                  <a:srgbClr val="000000"/>
                </a:solidFill>
                <a:latin typeface="Calibri"/>
                <a:ea typeface="Calibri"/>
                <a:cs typeface="Calibri"/>
                <a:sym typeface="Calibri"/>
              </a:defRPr>
            </a:lvl4pPr>
            <a:lvl5pPr marL="1740834" indent="-369268" defTabSz="975335">
              <a:lnSpc>
                <a:spcPct val="90000"/>
              </a:lnSpc>
              <a:spcBef>
                <a:spcPts val="0"/>
              </a:spcBef>
              <a:buSzPct val="100000"/>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12169661" y="9161315"/>
            <a:ext cx="780373" cy="437854"/>
          </a:xfrm>
          <a:prstGeom prst="rect">
            <a:avLst/>
          </a:prstGeom>
        </p:spPr>
        <p:txBody>
          <a:bodyPr wrap="square" lIns="130026" tIns="130026" rIns="130026" bIns="130026" anchor="ctr"/>
          <a:lstStyle>
            <a:lvl1pPr algn="r" defTabSz="130048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35" name="Shape 135"/>
          <p:cNvSpPr/>
          <p:nvPr/>
        </p:nvSpPr>
        <p:spPr>
          <a:xfrm>
            <a:off x="650239" y="9035626"/>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36" name="Shape 136"/>
          <p:cNvSpPr/>
          <p:nvPr/>
        </p:nvSpPr>
        <p:spPr>
          <a:xfrm>
            <a:off x="650239" y="1625599"/>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37" name="Shape 137"/>
          <p:cNvSpPr/>
          <p:nvPr/>
        </p:nvSpPr>
        <p:spPr>
          <a:xfrm rot="5400000">
            <a:off x="596056" y="9198188"/>
            <a:ext cx="271430" cy="171115"/>
          </a:xfrm>
          <a:prstGeom prst="triangle">
            <a:avLst/>
          </a:prstGeom>
          <a:solidFill>
            <a:srgbClr val="9FB8CD"/>
          </a:solidFill>
          <a:ln w="12700">
            <a:miter lim="400000"/>
          </a:ln>
        </p:spPr>
        <p:txBody>
          <a:bodyPr lIns="65023" tIns="65023" rIns="65023" bIns="65023" anchor="ctr"/>
          <a:lstStyle/>
          <a:p>
            <a:pPr defTabSz="1300112">
              <a:defRPr sz="2400">
                <a:latin typeface="Gill Sans MT"/>
                <a:ea typeface="Gill Sans MT"/>
                <a:cs typeface="Gill Sans MT"/>
                <a:sym typeface="Gill Sans MT"/>
              </a:defRPr>
            </a:pPr>
            <a:endParaRPr/>
          </a:p>
        </p:txBody>
      </p:sp>
      <p:sp>
        <p:nvSpPr>
          <p:cNvPr id="138" name="Shape 138"/>
          <p:cNvSpPr>
            <a:spLocks noGrp="1"/>
          </p:cNvSpPr>
          <p:nvPr>
            <p:ph type="title"/>
          </p:nvPr>
        </p:nvSpPr>
        <p:spPr>
          <a:xfrm>
            <a:off x="650239" y="-1"/>
            <a:ext cx="11704322" cy="1625601"/>
          </a:xfrm>
          <a:prstGeom prst="rect">
            <a:avLst/>
          </a:prstGeom>
        </p:spPr>
        <p:txBody>
          <a:bodyPr lIns="65008" tIns="65008" rIns="65008" bIns="65008" anchor="b"/>
          <a:lstStyle>
            <a:lvl1pPr algn="l" defTabSz="1300480">
              <a:defRPr sz="4400">
                <a:solidFill>
                  <a:srgbClr val="464653"/>
                </a:solidFill>
                <a:latin typeface="Bookman Old Style"/>
                <a:ea typeface="Bookman Old Style"/>
                <a:cs typeface="Bookman Old Style"/>
                <a:sym typeface="Bookman Old Style"/>
              </a:defRPr>
            </a:lvl1pPr>
          </a:lstStyle>
          <a:p>
            <a:r>
              <a:t>Title Text</a:t>
            </a:r>
          </a:p>
        </p:txBody>
      </p:sp>
      <p:sp>
        <p:nvSpPr>
          <p:cNvPr id="139" name="Shape 139"/>
          <p:cNvSpPr>
            <a:spLocks noGrp="1"/>
          </p:cNvSpPr>
          <p:nvPr>
            <p:ph type="sldNum" sz="quarter" idx="2"/>
          </p:nvPr>
        </p:nvSpPr>
        <p:spPr>
          <a:xfrm>
            <a:off x="871321" y="9040144"/>
            <a:ext cx="2817708" cy="333218"/>
          </a:xfrm>
          <a:prstGeom prst="rect">
            <a:avLst/>
          </a:prstGeom>
        </p:spPr>
        <p:txBody>
          <a:bodyPr wrap="square" lIns="65008" tIns="65008" rIns="65008" bIns="65008"/>
          <a:lstStyle>
            <a:lvl1pPr algn="r" defTabSz="130048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
        <p:nvSpPr>
          <p:cNvPr id="140" name="Shape 140"/>
          <p:cNvSpPr>
            <a:spLocks noGrp="1"/>
          </p:cNvSpPr>
          <p:nvPr>
            <p:ph type="body" idx="1"/>
          </p:nvPr>
        </p:nvSpPr>
        <p:spPr>
          <a:xfrm>
            <a:off x="650239" y="1733973"/>
            <a:ext cx="11704322" cy="8019627"/>
          </a:xfrm>
          <a:prstGeom prst="rect">
            <a:avLst/>
          </a:prstGeom>
        </p:spPr>
        <p:txBody>
          <a:bodyPr lIns="65008" tIns="65008" rIns="65008" bIns="65008" anchor="t"/>
          <a:lstStyle>
            <a:lvl1pPr marL="379722" indent="-379722"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1pPr>
            <a:lvl2pPr marL="703493" indent="-429251"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2pPr>
            <a:lvl3pPr marL="1005558" indent="-411364"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3pPr>
            <a:lvl4pPr marL="1325509" indent="-457072"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4pPr>
            <a:lvl5pPr marL="1656886" indent="-514206"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bg>
      <p:bgPr>
        <a:solidFill>
          <a:srgbClr val="FFFFFF"/>
        </a:solidFill>
        <a:effectLst/>
      </p:bgPr>
    </p:bg>
    <p:spTree>
      <p:nvGrpSpPr>
        <p:cNvPr id="1" name=""/>
        <p:cNvGrpSpPr/>
        <p:nvPr/>
      </p:nvGrpSpPr>
      <p:grpSpPr>
        <a:xfrm>
          <a:off x="0" y="0"/>
          <a:ext cx="0" cy="0"/>
          <a:chOff x="0" y="0"/>
          <a:chExt cx="0" cy="0"/>
        </a:xfrm>
      </p:grpSpPr>
      <p:sp>
        <p:nvSpPr>
          <p:cNvPr id="147" name="Shape 147"/>
          <p:cNvSpPr>
            <a:spLocks noGrp="1"/>
          </p:cNvSpPr>
          <p:nvPr>
            <p:ph type="title"/>
          </p:nvPr>
        </p:nvSpPr>
        <p:spPr>
          <a:xfrm>
            <a:off x="650239" y="-1"/>
            <a:ext cx="11704322" cy="2016196"/>
          </a:xfrm>
          <a:prstGeom prst="rect">
            <a:avLst/>
          </a:prstGeom>
        </p:spPr>
        <p:txBody>
          <a:bodyPr lIns="130026" tIns="130026" rIns="130026" bIns="130026" anchor="b"/>
          <a:lstStyle>
            <a:lvl1pPr algn="l" defTabSz="975335">
              <a:lnSpc>
                <a:spcPct val="90000"/>
              </a:lnSpc>
              <a:defRPr sz="4600">
                <a:solidFill>
                  <a:srgbClr val="000000"/>
                </a:solidFill>
                <a:latin typeface="Calibri"/>
                <a:ea typeface="Calibri"/>
                <a:cs typeface="Calibri"/>
                <a:sym typeface="Calibri"/>
              </a:defRPr>
            </a:lvl1pPr>
          </a:lstStyle>
          <a:p>
            <a:r>
              <a:t>Title Text</a:t>
            </a:r>
          </a:p>
        </p:txBody>
      </p:sp>
      <p:sp>
        <p:nvSpPr>
          <p:cNvPr id="148" name="Shape 148"/>
          <p:cNvSpPr>
            <a:spLocks noGrp="1"/>
          </p:cNvSpPr>
          <p:nvPr>
            <p:ph type="body" idx="1"/>
          </p:nvPr>
        </p:nvSpPr>
        <p:spPr>
          <a:xfrm>
            <a:off x="650239" y="2275839"/>
            <a:ext cx="11704322" cy="7477762"/>
          </a:xfrm>
          <a:prstGeom prst="rect">
            <a:avLst/>
          </a:prstGeom>
        </p:spPr>
        <p:txBody>
          <a:bodyPr lIns="130026" tIns="130026" rIns="130026" bIns="130026" anchor="t"/>
          <a:lstStyle>
            <a:lvl1pPr marL="228594" indent="-228594" defTabSz="975335">
              <a:lnSpc>
                <a:spcPct val="90000"/>
              </a:lnSpc>
              <a:spcBef>
                <a:spcPts val="0"/>
              </a:spcBef>
              <a:buSzPct val="100000"/>
              <a:buFont typeface="Arial"/>
              <a:defRPr sz="2800">
                <a:solidFill>
                  <a:srgbClr val="000000"/>
                </a:solidFill>
                <a:latin typeface="Calibri"/>
                <a:ea typeface="Calibri"/>
                <a:cs typeface="Calibri"/>
                <a:sym typeface="Calibri"/>
              </a:defRPr>
            </a:lvl1pPr>
            <a:lvl2pPr marL="609585" indent="-266693" defTabSz="975335">
              <a:lnSpc>
                <a:spcPct val="90000"/>
              </a:lnSpc>
              <a:spcBef>
                <a:spcPts val="0"/>
              </a:spcBef>
              <a:buSzPct val="100000"/>
              <a:buFont typeface="Arial"/>
              <a:defRPr sz="2800">
                <a:solidFill>
                  <a:srgbClr val="000000"/>
                </a:solidFill>
                <a:latin typeface="Calibri"/>
                <a:ea typeface="Calibri"/>
                <a:cs typeface="Calibri"/>
                <a:sym typeface="Calibri"/>
              </a:defRPr>
            </a:lvl2pPr>
            <a:lvl3pPr marL="1005815" indent="-320032" defTabSz="975335">
              <a:lnSpc>
                <a:spcPct val="90000"/>
              </a:lnSpc>
              <a:spcBef>
                <a:spcPts val="0"/>
              </a:spcBef>
              <a:buSzPct val="100000"/>
              <a:buFont typeface="Arial"/>
              <a:defRPr sz="2800">
                <a:solidFill>
                  <a:srgbClr val="000000"/>
                </a:solidFill>
                <a:latin typeface="Calibri"/>
                <a:ea typeface="Calibri"/>
                <a:cs typeface="Calibri"/>
                <a:sym typeface="Calibri"/>
              </a:defRPr>
            </a:lvl3pPr>
            <a:lvl4pPr marL="1397943" indent="-369268" defTabSz="975335">
              <a:lnSpc>
                <a:spcPct val="90000"/>
              </a:lnSpc>
              <a:spcBef>
                <a:spcPts val="0"/>
              </a:spcBef>
              <a:buSzPct val="100000"/>
              <a:buFont typeface="Arial"/>
              <a:defRPr sz="2800">
                <a:solidFill>
                  <a:srgbClr val="000000"/>
                </a:solidFill>
                <a:latin typeface="Calibri"/>
                <a:ea typeface="Calibri"/>
                <a:cs typeface="Calibri"/>
                <a:sym typeface="Calibri"/>
              </a:defRPr>
            </a:lvl4pPr>
            <a:lvl5pPr marL="1740834" indent="-369268" defTabSz="975335">
              <a:lnSpc>
                <a:spcPct val="90000"/>
              </a:lnSpc>
              <a:spcBef>
                <a:spcPts val="0"/>
              </a:spcBef>
              <a:buSzPct val="100000"/>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 name="Shape 149"/>
          <p:cNvSpPr>
            <a:spLocks noGrp="1"/>
          </p:cNvSpPr>
          <p:nvPr>
            <p:ph type="sldNum" sz="quarter" idx="2"/>
          </p:nvPr>
        </p:nvSpPr>
        <p:spPr>
          <a:xfrm>
            <a:off x="12169661" y="9161315"/>
            <a:ext cx="780373" cy="437854"/>
          </a:xfrm>
          <a:prstGeom prst="rect">
            <a:avLst/>
          </a:prstGeom>
        </p:spPr>
        <p:txBody>
          <a:bodyPr wrap="square" lIns="130026" tIns="130026" rIns="130026" bIns="130026" anchor="ctr"/>
          <a:lstStyle>
            <a:lvl1pPr algn="r" defTabSz="130048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bg>
      <p:bgPr>
        <a:solidFill>
          <a:srgbClr val="FFFFFF"/>
        </a:solidFill>
        <a:effectLst/>
      </p:bgPr>
    </p:bg>
    <p:spTree>
      <p:nvGrpSpPr>
        <p:cNvPr id="1" name=""/>
        <p:cNvGrpSpPr/>
        <p:nvPr/>
      </p:nvGrpSpPr>
      <p:grpSpPr>
        <a:xfrm>
          <a:off x="0" y="0"/>
          <a:ext cx="0" cy="0"/>
          <a:chOff x="0" y="0"/>
          <a:chExt cx="0" cy="0"/>
        </a:xfrm>
      </p:grpSpPr>
      <p:sp>
        <p:nvSpPr>
          <p:cNvPr id="156" name="Shape 156"/>
          <p:cNvSpPr>
            <a:spLocks noGrp="1"/>
          </p:cNvSpPr>
          <p:nvPr>
            <p:ph type="title"/>
          </p:nvPr>
        </p:nvSpPr>
        <p:spPr>
          <a:xfrm>
            <a:off x="650239" y="-1"/>
            <a:ext cx="11704322" cy="2016196"/>
          </a:xfrm>
          <a:prstGeom prst="rect">
            <a:avLst/>
          </a:prstGeom>
        </p:spPr>
        <p:txBody>
          <a:bodyPr lIns="130026" tIns="130026" rIns="130026" bIns="130026" anchor="b"/>
          <a:lstStyle>
            <a:lvl1pPr algn="l" defTabSz="1300480">
              <a:lnSpc>
                <a:spcPct val="90000"/>
              </a:lnSpc>
              <a:defRPr sz="6200">
                <a:solidFill>
                  <a:srgbClr val="000000"/>
                </a:solidFill>
                <a:latin typeface="Calibri"/>
                <a:ea typeface="Calibri"/>
                <a:cs typeface="Calibri"/>
                <a:sym typeface="Calibri"/>
              </a:defRPr>
            </a:lvl1pPr>
          </a:lstStyle>
          <a:p>
            <a:r>
              <a:t>Title Text</a:t>
            </a:r>
          </a:p>
        </p:txBody>
      </p:sp>
      <p:sp>
        <p:nvSpPr>
          <p:cNvPr id="157" name="Shape 157"/>
          <p:cNvSpPr>
            <a:spLocks noGrp="1"/>
          </p:cNvSpPr>
          <p:nvPr>
            <p:ph type="body" idx="1"/>
          </p:nvPr>
        </p:nvSpPr>
        <p:spPr>
          <a:xfrm>
            <a:off x="650239" y="2275839"/>
            <a:ext cx="11704322" cy="7477762"/>
          </a:xfrm>
          <a:prstGeom prst="rect">
            <a:avLst/>
          </a:prstGeom>
        </p:spPr>
        <p:txBody>
          <a:bodyPr lIns="130026" tIns="130026" rIns="130026" bIns="130026" anchor="t"/>
          <a:lstStyle>
            <a:lvl1pPr marL="310242" indent="-310242" defTabSz="1300480">
              <a:lnSpc>
                <a:spcPct val="90000"/>
              </a:lnSpc>
              <a:spcBef>
                <a:spcPts val="0"/>
              </a:spcBef>
              <a:buSzPct val="100000"/>
              <a:buFont typeface="Arial"/>
              <a:defRPr>
                <a:solidFill>
                  <a:srgbClr val="000000"/>
                </a:solidFill>
                <a:latin typeface="Calibri"/>
                <a:ea typeface="Calibri"/>
                <a:cs typeface="Calibri"/>
                <a:sym typeface="Calibri"/>
              </a:defRPr>
            </a:lvl1pPr>
            <a:lvl2pPr marL="819150" indent="-361950" defTabSz="1300480">
              <a:lnSpc>
                <a:spcPct val="90000"/>
              </a:lnSpc>
              <a:spcBef>
                <a:spcPts val="0"/>
              </a:spcBef>
              <a:buSzPct val="100000"/>
              <a:buFont typeface="Arial"/>
              <a:defRPr>
                <a:solidFill>
                  <a:srgbClr val="000000"/>
                </a:solidFill>
                <a:latin typeface="Calibri"/>
                <a:ea typeface="Calibri"/>
                <a:cs typeface="Calibri"/>
                <a:sym typeface="Calibri"/>
              </a:defRPr>
            </a:lvl2pPr>
            <a:lvl3pPr marL="1348739" indent="-434339" defTabSz="1300480">
              <a:lnSpc>
                <a:spcPct val="90000"/>
              </a:lnSpc>
              <a:spcBef>
                <a:spcPts val="0"/>
              </a:spcBef>
              <a:buSzPct val="100000"/>
              <a:buFont typeface="Arial"/>
              <a:defRPr>
                <a:solidFill>
                  <a:srgbClr val="000000"/>
                </a:solidFill>
                <a:latin typeface="Calibri"/>
                <a:ea typeface="Calibri"/>
                <a:cs typeface="Calibri"/>
                <a:sym typeface="Calibri"/>
              </a:defRPr>
            </a:lvl3pPr>
            <a:lvl4pPr marL="1854200" indent="-482600" defTabSz="1300480">
              <a:lnSpc>
                <a:spcPct val="90000"/>
              </a:lnSpc>
              <a:spcBef>
                <a:spcPts val="0"/>
              </a:spcBef>
              <a:buSzPct val="100000"/>
              <a:buFont typeface="Arial"/>
              <a:defRPr>
                <a:solidFill>
                  <a:srgbClr val="000000"/>
                </a:solidFill>
                <a:latin typeface="Calibri"/>
                <a:ea typeface="Calibri"/>
                <a:cs typeface="Calibri"/>
                <a:sym typeface="Calibri"/>
              </a:defRPr>
            </a:lvl4pPr>
            <a:lvl5pPr marL="2311400" indent="-482600" defTabSz="1300480">
              <a:lnSpc>
                <a:spcPct val="90000"/>
              </a:lnSpc>
              <a:spcBef>
                <a:spcPts val="0"/>
              </a:spcBef>
              <a:buSzPct val="1000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hape 158"/>
          <p:cNvSpPr>
            <a:spLocks noGrp="1"/>
          </p:cNvSpPr>
          <p:nvPr>
            <p:ph type="sldNum" sz="quarter" idx="2"/>
          </p:nvPr>
        </p:nvSpPr>
        <p:spPr>
          <a:xfrm>
            <a:off x="12169661" y="9129565"/>
            <a:ext cx="780373" cy="501354"/>
          </a:xfrm>
          <a:prstGeom prst="rect">
            <a:avLst/>
          </a:prstGeom>
        </p:spPr>
        <p:txBody>
          <a:bodyPr wrap="square" lIns="130026" tIns="130026" rIns="130026" bIns="130026"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65" name="Shape 165"/>
          <p:cNvSpPr>
            <a:spLocks noGrp="1"/>
          </p:cNvSpPr>
          <p:nvPr>
            <p:ph type="title"/>
          </p:nvPr>
        </p:nvSpPr>
        <p:spPr>
          <a:xfrm>
            <a:off x="894079" y="327381"/>
            <a:ext cx="11216641" cy="2269064"/>
          </a:xfrm>
          <a:prstGeom prst="rect">
            <a:avLst/>
          </a:prstGeom>
        </p:spPr>
        <p:txBody>
          <a:bodyPr lIns="65023" tIns="65023" rIns="65023" bIns="65023"/>
          <a:lstStyle>
            <a:lvl1pPr algn="l" defTabSz="1300480">
              <a:lnSpc>
                <a:spcPct val="90000"/>
              </a:lnSpc>
              <a:defRPr sz="6200">
                <a:solidFill>
                  <a:srgbClr val="000000"/>
                </a:solidFill>
                <a:latin typeface="Calibri"/>
                <a:ea typeface="Calibri"/>
                <a:cs typeface="Calibri"/>
                <a:sym typeface="Calibri"/>
              </a:defRPr>
            </a:lvl1pPr>
          </a:lstStyle>
          <a:p>
            <a:r>
              <a:t>Title Text</a:t>
            </a:r>
          </a:p>
        </p:txBody>
      </p:sp>
      <p:sp>
        <p:nvSpPr>
          <p:cNvPr id="166" name="Shape 166"/>
          <p:cNvSpPr>
            <a:spLocks noGrp="1"/>
          </p:cNvSpPr>
          <p:nvPr>
            <p:ph type="body" idx="1"/>
          </p:nvPr>
        </p:nvSpPr>
        <p:spPr>
          <a:xfrm>
            <a:off x="894079" y="2596444"/>
            <a:ext cx="11216641" cy="7157156"/>
          </a:xfrm>
          <a:prstGeom prst="rect">
            <a:avLst/>
          </a:prstGeom>
        </p:spPr>
        <p:txBody>
          <a:bodyPr lIns="65023" tIns="65023" rIns="65023" bIns="65023" anchor="t"/>
          <a:lstStyle>
            <a:lvl1pPr marL="310242" indent="-310242" defTabSz="1300480">
              <a:lnSpc>
                <a:spcPct val="90000"/>
              </a:lnSpc>
              <a:spcBef>
                <a:spcPts val="1400"/>
              </a:spcBef>
              <a:buSzPct val="100000"/>
              <a:buFont typeface="Arial"/>
              <a:defRPr>
                <a:solidFill>
                  <a:srgbClr val="000000"/>
                </a:solidFill>
                <a:latin typeface="Calibri"/>
                <a:ea typeface="Calibri"/>
                <a:cs typeface="Calibri"/>
                <a:sym typeface="Calibri"/>
              </a:defRPr>
            </a:lvl1pPr>
            <a:lvl2pPr marL="819150" indent="-361950" defTabSz="1300480">
              <a:lnSpc>
                <a:spcPct val="90000"/>
              </a:lnSpc>
              <a:spcBef>
                <a:spcPts val="1400"/>
              </a:spcBef>
              <a:buSzPct val="100000"/>
              <a:buFont typeface="Arial"/>
              <a:defRPr>
                <a:solidFill>
                  <a:srgbClr val="000000"/>
                </a:solidFill>
                <a:latin typeface="Calibri"/>
                <a:ea typeface="Calibri"/>
                <a:cs typeface="Calibri"/>
                <a:sym typeface="Calibri"/>
              </a:defRPr>
            </a:lvl2pPr>
            <a:lvl3pPr marL="1348739" indent="-434339" defTabSz="1300480">
              <a:lnSpc>
                <a:spcPct val="90000"/>
              </a:lnSpc>
              <a:spcBef>
                <a:spcPts val="1400"/>
              </a:spcBef>
              <a:buSzPct val="100000"/>
              <a:buFont typeface="Arial"/>
              <a:defRPr>
                <a:solidFill>
                  <a:srgbClr val="000000"/>
                </a:solidFill>
                <a:latin typeface="Calibri"/>
                <a:ea typeface="Calibri"/>
                <a:cs typeface="Calibri"/>
                <a:sym typeface="Calibri"/>
              </a:defRPr>
            </a:lvl3pPr>
            <a:lvl4pPr marL="1854200" indent="-482600" defTabSz="1300480">
              <a:lnSpc>
                <a:spcPct val="90000"/>
              </a:lnSpc>
              <a:spcBef>
                <a:spcPts val="1400"/>
              </a:spcBef>
              <a:buSzPct val="100000"/>
              <a:buFont typeface="Arial"/>
              <a:defRPr>
                <a:solidFill>
                  <a:srgbClr val="000000"/>
                </a:solidFill>
                <a:latin typeface="Calibri"/>
                <a:ea typeface="Calibri"/>
                <a:cs typeface="Calibri"/>
                <a:sym typeface="Calibri"/>
              </a:defRPr>
            </a:lvl4pPr>
            <a:lvl5pPr marL="2311400" indent="-482600" defTabSz="1300480">
              <a:lnSpc>
                <a:spcPct val="90000"/>
              </a:lnSpc>
              <a:spcBef>
                <a:spcPts val="1400"/>
              </a:spcBef>
              <a:buSzPct val="1000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7" name="Shape 167"/>
          <p:cNvSpPr>
            <a:spLocks noGrp="1"/>
          </p:cNvSpPr>
          <p:nvPr>
            <p:ph type="sldNum" sz="quarter" idx="2"/>
          </p:nvPr>
        </p:nvSpPr>
        <p:spPr>
          <a:xfrm>
            <a:off x="9184640" y="9114114"/>
            <a:ext cx="2926081" cy="371349"/>
          </a:xfrm>
          <a:prstGeom prst="rect">
            <a:avLst/>
          </a:prstGeom>
        </p:spPr>
        <p:txBody>
          <a:bodyPr wrap="square"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74" name="Shape 174"/>
          <p:cNvSpPr/>
          <p:nvPr/>
        </p:nvSpPr>
        <p:spPr>
          <a:xfrm>
            <a:off x="650239" y="9035626"/>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75" name="Shape 175"/>
          <p:cNvSpPr/>
          <p:nvPr/>
        </p:nvSpPr>
        <p:spPr>
          <a:xfrm>
            <a:off x="650239" y="1625599"/>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76" name="Shape 176"/>
          <p:cNvSpPr/>
          <p:nvPr/>
        </p:nvSpPr>
        <p:spPr>
          <a:xfrm rot="5400000">
            <a:off x="596056" y="9198188"/>
            <a:ext cx="271430" cy="171115"/>
          </a:xfrm>
          <a:prstGeom prst="triangle">
            <a:avLst/>
          </a:prstGeom>
          <a:solidFill>
            <a:srgbClr val="9FB8CD"/>
          </a:solidFill>
          <a:ln w="12700">
            <a:miter lim="400000"/>
          </a:ln>
        </p:spPr>
        <p:txBody>
          <a:bodyPr lIns="65023" tIns="65023" rIns="65023" bIns="65023" anchor="ctr"/>
          <a:lstStyle/>
          <a:p>
            <a:pPr defTabSz="1300112">
              <a:defRPr sz="2400">
                <a:latin typeface="Gill Sans MT"/>
                <a:ea typeface="Gill Sans MT"/>
                <a:cs typeface="Gill Sans MT"/>
                <a:sym typeface="Gill Sans MT"/>
              </a:defRPr>
            </a:pPr>
            <a:endParaRPr/>
          </a:p>
        </p:txBody>
      </p:sp>
      <p:sp>
        <p:nvSpPr>
          <p:cNvPr id="177" name="Shape 177"/>
          <p:cNvSpPr>
            <a:spLocks noGrp="1"/>
          </p:cNvSpPr>
          <p:nvPr>
            <p:ph type="title"/>
          </p:nvPr>
        </p:nvSpPr>
        <p:spPr>
          <a:xfrm>
            <a:off x="650239" y="-1"/>
            <a:ext cx="11704322" cy="1625601"/>
          </a:xfrm>
          <a:prstGeom prst="rect">
            <a:avLst/>
          </a:prstGeom>
        </p:spPr>
        <p:txBody>
          <a:bodyPr lIns="65008" tIns="65008" rIns="65008" bIns="65008" anchor="b"/>
          <a:lstStyle>
            <a:lvl1pPr algn="l" defTabSz="1300480">
              <a:defRPr sz="4400">
                <a:solidFill>
                  <a:srgbClr val="464653"/>
                </a:solidFill>
                <a:latin typeface="Bookman Old Style"/>
                <a:ea typeface="Bookman Old Style"/>
                <a:cs typeface="Bookman Old Style"/>
                <a:sym typeface="Bookman Old Style"/>
              </a:defRPr>
            </a:lvl1pPr>
          </a:lstStyle>
          <a:p>
            <a:r>
              <a:t>Title Text</a:t>
            </a:r>
          </a:p>
        </p:txBody>
      </p:sp>
      <p:sp>
        <p:nvSpPr>
          <p:cNvPr id="178" name="Shape 178"/>
          <p:cNvSpPr>
            <a:spLocks noGrp="1"/>
          </p:cNvSpPr>
          <p:nvPr>
            <p:ph type="sldNum" sz="quarter" idx="2"/>
          </p:nvPr>
        </p:nvSpPr>
        <p:spPr>
          <a:xfrm>
            <a:off x="871321" y="9040144"/>
            <a:ext cx="2817708" cy="333218"/>
          </a:xfrm>
          <a:prstGeom prst="rect">
            <a:avLst/>
          </a:prstGeom>
        </p:spPr>
        <p:txBody>
          <a:bodyPr wrap="square" lIns="65008" tIns="65008" rIns="65008" bIns="65008"/>
          <a:lstStyle>
            <a:lvl1pPr algn="r" defTabSz="130048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
        <p:nvSpPr>
          <p:cNvPr id="179" name="Shape 179"/>
          <p:cNvSpPr>
            <a:spLocks noGrp="1"/>
          </p:cNvSpPr>
          <p:nvPr>
            <p:ph type="body" idx="1"/>
          </p:nvPr>
        </p:nvSpPr>
        <p:spPr>
          <a:xfrm>
            <a:off x="650239" y="1733973"/>
            <a:ext cx="11704322" cy="8019627"/>
          </a:xfrm>
          <a:prstGeom prst="rect">
            <a:avLst/>
          </a:prstGeom>
        </p:spPr>
        <p:txBody>
          <a:bodyPr lIns="65008" tIns="65008" rIns="65008" bIns="65008" anchor="t"/>
          <a:lstStyle>
            <a:lvl1pPr marL="379722" indent="-379722"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1pPr>
            <a:lvl2pPr marL="703493" indent="-429251"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2pPr>
            <a:lvl3pPr marL="1005558" indent="-411364"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3pPr>
            <a:lvl4pPr marL="1325509" indent="-457072"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4pPr>
            <a:lvl5pPr marL="1656886" indent="-514206"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86" name="Shape 186"/>
          <p:cNvSpPr>
            <a:spLocks noGrp="1"/>
          </p:cNvSpPr>
          <p:nvPr>
            <p:ph type="sldNum" sz="quarter" idx="2"/>
          </p:nvPr>
        </p:nvSpPr>
        <p:spPr>
          <a:xfrm>
            <a:off x="9184640" y="9114114"/>
            <a:ext cx="2926081" cy="371349"/>
          </a:xfrm>
          <a:prstGeom prst="rect">
            <a:avLst/>
          </a:prstGeom>
        </p:spPr>
        <p:txBody>
          <a:bodyPr wrap="square"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93" name="Shape 193"/>
          <p:cNvSpPr/>
          <p:nvPr/>
        </p:nvSpPr>
        <p:spPr>
          <a:xfrm>
            <a:off x="650239" y="9035626"/>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94" name="Shape 194"/>
          <p:cNvSpPr/>
          <p:nvPr/>
        </p:nvSpPr>
        <p:spPr>
          <a:xfrm>
            <a:off x="650239" y="1625599"/>
            <a:ext cx="11704322" cy="1"/>
          </a:xfrm>
          <a:prstGeom prst="line">
            <a:avLst/>
          </a:prstGeom>
          <a:ln w="12700">
            <a:solidFill>
              <a:srgbClr val="9FB8CD"/>
            </a:solidFill>
            <a:prstDash val="dash"/>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195" name="Shape 195"/>
          <p:cNvSpPr/>
          <p:nvPr/>
        </p:nvSpPr>
        <p:spPr>
          <a:xfrm rot="5400000">
            <a:off x="596056" y="9198188"/>
            <a:ext cx="271430" cy="171115"/>
          </a:xfrm>
          <a:prstGeom prst="triangle">
            <a:avLst/>
          </a:prstGeom>
          <a:solidFill>
            <a:srgbClr val="9FB8CD"/>
          </a:solidFill>
          <a:ln w="12700">
            <a:miter lim="400000"/>
          </a:ln>
        </p:spPr>
        <p:txBody>
          <a:bodyPr lIns="65023" tIns="65023" rIns="65023" bIns="65023" anchor="ctr"/>
          <a:lstStyle/>
          <a:p>
            <a:pPr defTabSz="1300112">
              <a:defRPr sz="2400">
                <a:latin typeface="Gill Sans MT"/>
                <a:ea typeface="Gill Sans MT"/>
                <a:cs typeface="Gill Sans MT"/>
                <a:sym typeface="Gill Sans MT"/>
              </a:defRPr>
            </a:pPr>
            <a:endParaRPr/>
          </a:p>
        </p:txBody>
      </p:sp>
      <p:sp>
        <p:nvSpPr>
          <p:cNvPr id="196" name="Shape 196"/>
          <p:cNvSpPr>
            <a:spLocks noGrp="1"/>
          </p:cNvSpPr>
          <p:nvPr>
            <p:ph type="title"/>
          </p:nvPr>
        </p:nvSpPr>
        <p:spPr>
          <a:xfrm>
            <a:off x="650239" y="-1"/>
            <a:ext cx="11704322" cy="1625601"/>
          </a:xfrm>
          <a:prstGeom prst="rect">
            <a:avLst/>
          </a:prstGeom>
        </p:spPr>
        <p:txBody>
          <a:bodyPr lIns="65008" tIns="65008" rIns="65008" bIns="65008" anchor="b"/>
          <a:lstStyle>
            <a:lvl1pPr algn="l" defTabSz="1300480">
              <a:defRPr sz="4400">
                <a:solidFill>
                  <a:srgbClr val="464653"/>
                </a:solidFill>
                <a:latin typeface="Bookman Old Style"/>
                <a:ea typeface="Bookman Old Style"/>
                <a:cs typeface="Bookman Old Style"/>
                <a:sym typeface="Bookman Old Style"/>
              </a:defRPr>
            </a:lvl1pPr>
          </a:lstStyle>
          <a:p>
            <a:r>
              <a:t>Title Text</a:t>
            </a:r>
          </a:p>
        </p:txBody>
      </p:sp>
      <p:sp>
        <p:nvSpPr>
          <p:cNvPr id="197" name="Shape 197"/>
          <p:cNvSpPr>
            <a:spLocks noGrp="1"/>
          </p:cNvSpPr>
          <p:nvPr>
            <p:ph type="sldNum" sz="quarter" idx="2"/>
          </p:nvPr>
        </p:nvSpPr>
        <p:spPr>
          <a:xfrm>
            <a:off x="871321" y="9040144"/>
            <a:ext cx="2817708" cy="333218"/>
          </a:xfrm>
          <a:prstGeom prst="rect">
            <a:avLst/>
          </a:prstGeom>
        </p:spPr>
        <p:txBody>
          <a:bodyPr wrap="square" lIns="65008" tIns="65008" rIns="65008" bIns="65008"/>
          <a:lstStyle>
            <a:lvl1pPr algn="r" defTabSz="130048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
        <p:nvSpPr>
          <p:cNvPr id="198" name="Shape 198"/>
          <p:cNvSpPr>
            <a:spLocks noGrp="1"/>
          </p:cNvSpPr>
          <p:nvPr>
            <p:ph type="body" idx="1"/>
          </p:nvPr>
        </p:nvSpPr>
        <p:spPr>
          <a:xfrm>
            <a:off x="650239" y="1733973"/>
            <a:ext cx="11704322" cy="8019627"/>
          </a:xfrm>
          <a:prstGeom prst="rect">
            <a:avLst/>
          </a:prstGeom>
        </p:spPr>
        <p:txBody>
          <a:bodyPr lIns="65008" tIns="65008" rIns="65008" bIns="65008" anchor="t"/>
          <a:lstStyle>
            <a:lvl1pPr marL="379722" indent="-379722"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1pPr>
            <a:lvl2pPr marL="703493" indent="-429251"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2pPr>
            <a:lvl3pPr marL="1005558" indent="-411364"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3pPr>
            <a:lvl4pPr marL="1325509" indent="-457072"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4pPr>
            <a:lvl5pPr marL="1656886" indent="-514206"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5" name="Shape 205"/>
          <p:cNvSpPr>
            <a:spLocks noGrp="1"/>
          </p:cNvSpPr>
          <p:nvPr>
            <p:ph type="title"/>
          </p:nvPr>
        </p:nvSpPr>
        <p:spPr>
          <a:xfrm>
            <a:off x="660400" y="609600"/>
            <a:ext cx="11684000" cy="1422400"/>
          </a:xfrm>
          <a:prstGeom prst="rect">
            <a:avLst/>
          </a:prstGeom>
        </p:spPr>
        <p:txBody>
          <a:bodyPr anchor="t"/>
          <a:lstStyle>
            <a:lvl1pPr algn="l">
              <a:defRPr sz="4500" cap="all" spc="720">
                <a:latin typeface="Avenir Light"/>
                <a:ea typeface="Avenir Light"/>
                <a:cs typeface="Avenir Light"/>
                <a:sym typeface="Avenir Light"/>
              </a:defRPr>
            </a:lvl1pPr>
          </a:lstStyle>
          <a:p>
            <a:r>
              <a:t>Title Text</a:t>
            </a:r>
          </a:p>
        </p:txBody>
      </p:sp>
      <p:sp>
        <p:nvSpPr>
          <p:cNvPr id="206" name="Shape 206"/>
          <p:cNvSpPr>
            <a:spLocks noGrp="1"/>
          </p:cNvSpPr>
          <p:nvPr>
            <p:ph type="body" idx="1"/>
          </p:nvPr>
        </p:nvSpPr>
        <p:spPr>
          <a:xfrm>
            <a:off x="660400" y="2019300"/>
            <a:ext cx="11684000" cy="6718300"/>
          </a:xfrm>
          <a:prstGeom prst="rect">
            <a:avLst/>
          </a:prstGeom>
        </p:spPr>
        <p:txBody>
          <a:bodyPr/>
          <a:lstStyle>
            <a:lvl1pPr marL="469900" indent="-469900">
              <a:buClr>
                <a:srgbClr val="646464"/>
              </a:buClr>
              <a:buSzPct val="90000"/>
              <a:defRPr sz="3600">
                <a:latin typeface="Avenir Light"/>
                <a:ea typeface="Avenir Light"/>
                <a:cs typeface="Avenir Light"/>
                <a:sym typeface="Avenir Light"/>
              </a:defRPr>
            </a:lvl1pPr>
            <a:lvl2pPr marL="939800" indent="-469900">
              <a:buClr>
                <a:srgbClr val="646464"/>
              </a:buClr>
              <a:buSzPct val="90000"/>
              <a:defRPr sz="3600">
                <a:latin typeface="Avenir Light"/>
                <a:ea typeface="Avenir Light"/>
                <a:cs typeface="Avenir Light"/>
                <a:sym typeface="Avenir Light"/>
              </a:defRPr>
            </a:lvl2pPr>
            <a:lvl3pPr marL="1409700" indent="-469900">
              <a:buClr>
                <a:srgbClr val="646464"/>
              </a:buClr>
              <a:buSzPct val="90000"/>
              <a:defRPr sz="3600">
                <a:latin typeface="Avenir Light"/>
                <a:ea typeface="Avenir Light"/>
                <a:cs typeface="Avenir Light"/>
                <a:sym typeface="Avenir Light"/>
              </a:defRPr>
            </a:lvl3pPr>
            <a:lvl4pPr marL="1879600" indent="-469900">
              <a:buClr>
                <a:srgbClr val="646464"/>
              </a:buClr>
              <a:buSzPct val="90000"/>
              <a:defRPr sz="3600">
                <a:latin typeface="Avenir Light"/>
                <a:ea typeface="Avenir Light"/>
                <a:cs typeface="Avenir Light"/>
                <a:sym typeface="Avenir Light"/>
              </a:defRPr>
            </a:lvl4pPr>
            <a:lvl5pPr marL="2349500" indent="-469900">
              <a:buClr>
                <a:srgbClr val="646464"/>
              </a:buClr>
              <a:buSzPct val="90000"/>
              <a:defRPr sz="3600">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207" name="Shape 207"/>
          <p:cNvSpPr>
            <a:spLocks noGrp="1"/>
          </p:cNvSpPr>
          <p:nvPr>
            <p:ph type="sldNum" sz="quarter" idx="2"/>
          </p:nvPr>
        </p:nvSpPr>
        <p:spPr>
          <a:xfrm>
            <a:off x="6311897" y="9258300"/>
            <a:ext cx="352045" cy="419100"/>
          </a:xfrm>
          <a:prstGeom prst="rect">
            <a:avLst/>
          </a:prstGeom>
        </p:spPr>
        <p:txBody>
          <a:bodyPr/>
          <a:lstStyle>
            <a:lvl1pPr>
              <a:defRPr>
                <a:latin typeface="Avenir Light"/>
                <a:ea typeface="Avenir Light"/>
                <a:cs typeface="Avenir Light"/>
                <a:sym typeface="Avenir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4" name="Shape 214"/>
          <p:cNvSpPr>
            <a:spLocks noGrp="1"/>
          </p:cNvSpPr>
          <p:nvPr>
            <p:ph type="title"/>
          </p:nvPr>
        </p:nvSpPr>
        <p:spPr>
          <a:prstGeom prst="rect">
            <a:avLst/>
          </a:prstGeom>
        </p:spPr>
        <p:txBody>
          <a:bodyPr/>
          <a:lstStyle/>
          <a:p>
            <a:r>
              <a:t>Title Text</a:t>
            </a:r>
          </a:p>
        </p:txBody>
      </p:sp>
      <p:sp>
        <p:nvSpPr>
          <p:cNvPr id="215" name="Shape 21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23" name="Shape 223"/>
          <p:cNvSpPr>
            <a:spLocks noGrp="1"/>
          </p:cNvSpPr>
          <p:nvPr>
            <p:ph type="title"/>
          </p:nvPr>
        </p:nvSpPr>
        <p:spPr>
          <a:xfrm>
            <a:off x="975359" y="-1"/>
            <a:ext cx="11054082" cy="4991949"/>
          </a:xfrm>
          <a:prstGeom prst="rect">
            <a:avLst/>
          </a:prstGeom>
        </p:spPr>
        <p:txBody>
          <a:bodyPr lIns="65023" tIns="65023" rIns="65023" bIns="65023" anchor="b"/>
          <a:lstStyle>
            <a:lvl1pPr defTabSz="914400">
              <a:lnSpc>
                <a:spcPct val="90000"/>
              </a:lnSpc>
              <a:defRPr sz="8400">
                <a:solidFill>
                  <a:srgbClr val="000000"/>
                </a:solidFill>
                <a:latin typeface="Calibri"/>
                <a:ea typeface="Calibri"/>
                <a:cs typeface="Calibri"/>
                <a:sym typeface="Calibri"/>
              </a:defRPr>
            </a:lvl1pPr>
          </a:lstStyle>
          <a:p>
            <a:r>
              <a:t>Title Text</a:t>
            </a:r>
          </a:p>
        </p:txBody>
      </p:sp>
      <p:sp>
        <p:nvSpPr>
          <p:cNvPr id="224" name="Shape 224"/>
          <p:cNvSpPr>
            <a:spLocks noGrp="1"/>
          </p:cNvSpPr>
          <p:nvPr>
            <p:ph type="body" sz="half" idx="1"/>
          </p:nvPr>
        </p:nvSpPr>
        <p:spPr>
          <a:xfrm>
            <a:off x="1625599" y="5122898"/>
            <a:ext cx="9753601" cy="4630702"/>
          </a:xfrm>
          <a:prstGeom prst="rect">
            <a:avLst/>
          </a:prstGeom>
        </p:spPr>
        <p:txBody>
          <a:bodyPr lIns="65023" tIns="65023" rIns="65023" bIns="65023" anchor="t"/>
          <a:lstStyle>
            <a:lvl1pPr marL="0" indent="0" algn="ctr" defTabSz="914400">
              <a:lnSpc>
                <a:spcPct val="90000"/>
              </a:lnSpc>
              <a:spcBef>
                <a:spcPts val="1000"/>
              </a:spcBef>
              <a:buSzTx/>
              <a:buNone/>
              <a:defRPr sz="3400">
                <a:solidFill>
                  <a:srgbClr val="000000"/>
                </a:solidFill>
                <a:latin typeface="Calibri"/>
                <a:ea typeface="Calibri"/>
                <a:cs typeface="Calibri"/>
                <a:sym typeface="Calibri"/>
              </a:defRPr>
            </a:lvl1pPr>
            <a:lvl2pPr marL="0" indent="457200" algn="ctr" defTabSz="914400">
              <a:lnSpc>
                <a:spcPct val="90000"/>
              </a:lnSpc>
              <a:spcBef>
                <a:spcPts val="1000"/>
              </a:spcBef>
              <a:buSzTx/>
              <a:buNone/>
              <a:defRPr sz="3400">
                <a:solidFill>
                  <a:srgbClr val="000000"/>
                </a:solidFill>
                <a:latin typeface="Calibri"/>
                <a:ea typeface="Calibri"/>
                <a:cs typeface="Calibri"/>
                <a:sym typeface="Calibri"/>
              </a:defRPr>
            </a:lvl2pPr>
            <a:lvl3pPr marL="0" indent="914400" algn="ctr" defTabSz="914400">
              <a:lnSpc>
                <a:spcPct val="90000"/>
              </a:lnSpc>
              <a:spcBef>
                <a:spcPts val="1000"/>
              </a:spcBef>
              <a:buSzTx/>
              <a:buNone/>
              <a:defRPr sz="3400">
                <a:solidFill>
                  <a:srgbClr val="000000"/>
                </a:solidFill>
                <a:latin typeface="Calibri"/>
                <a:ea typeface="Calibri"/>
                <a:cs typeface="Calibri"/>
                <a:sym typeface="Calibri"/>
              </a:defRPr>
            </a:lvl3pPr>
            <a:lvl4pPr marL="0" indent="1371600" algn="ctr" defTabSz="914400">
              <a:lnSpc>
                <a:spcPct val="90000"/>
              </a:lnSpc>
              <a:spcBef>
                <a:spcPts val="1000"/>
              </a:spcBef>
              <a:buSzTx/>
              <a:buNone/>
              <a:defRPr sz="3400">
                <a:solidFill>
                  <a:srgbClr val="000000"/>
                </a:solidFill>
                <a:latin typeface="Calibri"/>
                <a:ea typeface="Calibri"/>
                <a:cs typeface="Calibri"/>
                <a:sym typeface="Calibri"/>
              </a:defRPr>
            </a:lvl4pPr>
            <a:lvl5pPr marL="0" indent="1828800" algn="ctr" defTabSz="914400">
              <a:lnSpc>
                <a:spcPct val="90000"/>
              </a:lnSpc>
              <a:spcBef>
                <a:spcPts val="1000"/>
              </a:spcBef>
              <a:buSzTx/>
              <a:buNone/>
              <a:defRPr sz="3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5" name="Shape 225"/>
          <p:cNvSpPr>
            <a:spLocks noGrp="1"/>
          </p:cNvSpPr>
          <p:nvPr>
            <p:ph type="sldNum" sz="quarter" idx="2"/>
          </p:nvPr>
        </p:nvSpPr>
        <p:spPr>
          <a:xfrm>
            <a:off x="9184640" y="9114114"/>
            <a:ext cx="2926081" cy="371349"/>
          </a:xfrm>
          <a:prstGeom prst="rect">
            <a:avLst/>
          </a:prstGeom>
        </p:spPr>
        <p:txBody>
          <a:bodyPr wrap="square" lIns="65023" tIns="65023" rIns="65023" bIns="65023" anchor="ctr"/>
          <a:lstStyle>
            <a:lvl1pPr algn="r" defTabSz="9144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32" name="Shape 232"/>
          <p:cNvSpPr>
            <a:spLocks noGrp="1"/>
          </p:cNvSpPr>
          <p:nvPr>
            <p:ph type="title"/>
          </p:nvPr>
        </p:nvSpPr>
        <p:spPr>
          <a:xfrm>
            <a:off x="894079" y="327381"/>
            <a:ext cx="11216641" cy="2269064"/>
          </a:xfrm>
          <a:prstGeom prst="rect">
            <a:avLst/>
          </a:prstGeom>
        </p:spPr>
        <p:txBody>
          <a:bodyPr lIns="65023" tIns="65023" rIns="65023" bIns="65023"/>
          <a:lstStyle>
            <a:lvl1pPr algn="l" defTabSz="914400">
              <a:lnSpc>
                <a:spcPct val="90000"/>
              </a:lnSpc>
              <a:defRPr sz="6200">
                <a:solidFill>
                  <a:srgbClr val="000000"/>
                </a:solidFill>
                <a:latin typeface="Calibri"/>
                <a:ea typeface="Calibri"/>
                <a:cs typeface="Calibri"/>
                <a:sym typeface="Calibri"/>
              </a:defRPr>
            </a:lvl1pPr>
          </a:lstStyle>
          <a:p>
            <a:r>
              <a:t>Title Text</a:t>
            </a:r>
          </a:p>
        </p:txBody>
      </p:sp>
      <p:sp>
        <p:nvSpPr>
          <p:cNvPr id="233" name="Shape 233"/>
          <p:cNvSpPr>
            <a:spLocks noGrp="1"/>
          </p:cNvSpPr>
          <p:nvPr>
            <p:ph type="body" idx="1"/>
          </p:nvPr>
        </p:nvSpPr>
        <p:spPr>
          <a:xfrm>
            <a:off x="894079" y="2596444"/>
            <a:ext cx="11216641" cy="7157156"/>
          </a:xfrm>
          <a:prstGeom prst="rect">
            <a:avLst/>
          </a:prstGeom>
        </p:spPr>
        <p:txBody>
          <a:bodyPr lIns="65023" tIns="65023" rIns="65023" bIns="65023" anchor="t"/>
          <a:lstStyle>
            <a:lvl1pPr marL="310242" indent="-310242" defTabSz="914400">
              <a:lnSpc>
                <a:spcPct val="90000"/>
              </a:lnSpc>
              <a:spcBef>
                <a:spcPts val="1000"/>
              </a:spcBef>
              <a:buSzPct val="100000"/>
              <a:buFont typeface="Arial"/>
              <a:defRPr>
                <a:solidFill>
                  <a:srgbClr val="000000"/>
                </a:solidFill>
                <a:latin typeface="Calibri"/>
                <a:ea typeface="Calibri"/>
                <a:cs typeface="Calibri"/>
                <a:sym typeface="Calibri"/>
              </a:defRPr>
            </a:lvl1pPr>
            <a:lvl2pPr marL="819150" indent="-361950" defTabSz="914400">
              <a:lnSpc>
                <a:spcPct val="90000"/>
              </a:lnSpc>
              <a:spcBef>
                <a:spcPts val="1000"/>
              </a:spcBef>
              <a:buSzPct val="100000"/>
              <a:buFont typeface="Arial"/>
              <a:defRPr>
                <a:solidFill>
                  <a:srgbClr val="000000"/>
                </a:solidFill>
                <a:latin typeface="Calibri"/>
                <a:ea typeface="Calibri"/>
                <a:cs typeface="Calibri"/>
                <a:sym typeface="Calibri"/>
              </a:defRPr>
            </a:lvl2pPr>
            <a:lvl3pPr marL="1348739" indent="-434339" defTabSz="914400">
              <a:lnSpc>
                <a:spcPct val="90000"/>
              </a:lnSpc>
              <a:spcBef>
                <a:spcPts val="1000"/>
              </a:spcBef>
              <a:buSzPct val="100000"/>
              <a:buFont typeface="Arial"/>
              <a:defRPr>
                <a:solidFill>
                  <a:srgbClr val="000000"/>
                </a:solidFill>
                <a:latin typeface="Calibri"/>
                <a:ea typeface="Calibri"/>
                <a:cs typeface="Calibri"/>
                <a:sym typeface="Calibri"/>
              </a:defRPr>
            </a:lvl3pPr>
            <a:lvl4pPr marL="1854200" indent="-482600" defTabSz="914400">
              <a:lnSpc>
                <a:spcPct val="90000"/>
              </a:lnSpc>
              <a:spcBef>
                <a:spcPts val="1000"/>
              </a:spcBef>
              <a:buSzPct val="100000"/>
              <a:buFont typeface="Arial"/>
              <a:defRPr>
                <a:solidFill>
                  <a:srgbClr val="000000"/>
                </a:solidFill>
                <a:latin typeface="Calibri"/>
                <a:ea typeface="Calibri"/>
                <a:cs typeface="Calibri"/>
                <a:sym typeface="Calibri"/>
              </a:defRPr>
            </a:lvl4pPr>
            <a:lvl5pPr marL="2311400" indent="-482600" defTabSz="914400">
              <a:lnSpc>
                <a:spcPct val="90000"/>
              </a:lnSpc>
              <a:spcBef>
                <a:spcPts val="1000"/>
              </a:spcBef>
              <a:buSzPct val="1000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4" name="Shape 234"/>
          <p:cNvSpPr>
            <a:spLocks noGrp="1"/>
          </p:cNvSpPr>
          <p:nvPr>
            <p:ph type="sldNum" sz="quarter" idx="2"/>
          </p:nvPr>
        </p:nvSpPr>
        <p:spPr>
          <a:xfrm>
            <a:off x="9184640" y="9114114"/>
            <a:ext cx="2926081" cy="371349"/>
          </a:xfrm>
          <a:prstGeom prst="rect">
            <a:avLst/>
          </a:prstGeom>
        </p:spPr>
        <p:txBody>
          <a:bodyPr wrap="square" lIns="65023" tIns="65023" rIns="65023" bIns="65023" anchor="ctr"/>
          <a:lstStyle>
            <a:lvl1pPr algn="r" defTabSz="9144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41" name="Shape 241"/>
          <p:cNvSpPr>
            <a:spLocks noGrp="1"/>
          </p:cNvSpPr>
          <p:nvPr>
            <p:ph type="title"/>
          </p:nvPr>
        </p:nvSpPr>
        <p:spPr>
          <a:xfrm>
            <a:off x="975359" y="-1"/>
            <a:ext cx="11054082" cy="4991948"/>
          </a:xfrm>
          <a:prstGeom prst="rect">
            <a:avLst/>
          </a:prstGeom>
        </p:spPr>
        <p:txBody>
          <a:bodyPr lIns="65023" tIns="65023" rIns="65023" bIns="65023" anchor="b"/>
          <a:lstStyle>
            <a:lvl1pPr defTabSz="914400">
              <a:lnSpc>
                <a:spcPct val="90000"/>
              </a:lnSpc>
              <a:defRPr sz="8200">
                <a:solidFill>
                  <a:srgbClr val="000000"/>
                </a:solidFill>
                <a:latin typeface="Calibri"/>
                <a:ea typeface="Calibri"/>
                <a:cs typeface="Calibri"/>
                <a:sym typeface="Calibri"/>
              </a:defRPr>
            </a:lvl1pPr>
          </a:lstStyle>
          <a:p>
            <a:r>
              <a:t>Title Text</a:t>
            </a:r>
          </a:p>
        </p:txBody>
      </p:sp>
      <p:sp>
        <p:nvSpPr>
          <p:cNvPr id="242" name="Shape 242"/>
          <p:cNvSpPr>
            <a:spLocks noGrp="1"/>
          </p:cNvSpPr>
          <p:nvPr>
            <p:ph type="body" sz="half" idx="1"/>
          </p:nvPr>
        </p:nvSpPr>
        <p:spPr>
          <a:xfrm>
            <a:off x="1625599" y="5122898"/>
            <a:ext cx="9753601" cy="4630702"/>
          </a:xfrm>
          <a:prstGeom prst="rect">
            <a:avLst/>
          </a:prstGeom>
        </p:spPr>
        <p:txBody>
          <a:bodyPr lIns="65023" tIns="65023" rIns="65023" bIns="65023" anchor="t"/>
          <a:lstStyle>
            <a:lvl1pPr marL="0" indent="0" algn="ctr" defTabSz="914400">
              <a:lnSpc>
                <a:spcPct val="90000"/>
              </a:lnSpc>
              <a:spcBef>
                <a:spcPts val="1000"/>
              </a:spcBef>
              <a:buSzTx/>
              <a:buNone/>
              <a:defRPr sz="3000">
                <a:solidFill>
                  <a:srgbClr val="000000"/>
                </a:solidFill>
                <a:latin typeface="Calibri"/>
                <a:ea typeface="Calibri"/>
                <a:cs typeface="Calibri"/>
                <a:sym typeface="Calibri"/>
              </a:defRPr>
            </a:lvl1pPr>
            <a:lvl2pPr marL="0" indent="457200" algn="ctr" defTabSz="914400">
              <a:lnSpc>
                <a:spcPct val="90000"/>
              </a:lnSpc>
              <a:spcBef>
                <a:spcPts val="1000"/>
              </a:spcBef>
              <a:buSzTx/>
              <a:buNone/>
              <a:defRPr sz="3000">
                <a:solidFill>
                  <a:srgbClr val="000000"/>
                </a:solidFill>
                <a:latin typeface="Calibri"/>
                <a:ea typeface="Calibri"/>
                <a:cs typeface="Calibri"/>
                <a:sym typeface="Calibri"/>
              </a:defRPr>
            </a:lvl2pPr>
            <a:lvl3pPr marL="0" indent="914400" algn="ctr" defTabSz="914400">
              <a:lnSpc>
                <a:spcPct val="90000"/>
              </a:lnSpc>
              <a:spcBef>
                <a:spcPts val="1000"/>
              </a:spcBef>
              <a:buSzTx/>
              <a:buNone/>
              <a:defRPr sz="3000">
                <a:solidFill>
                  <a:srgbClr val="000000"/>
                </a:solidFill>
                <a:latin typeface="Calibri"/>
                <a:ea typeface="Calibri"/>
                <a:cs typeface="Calibri"/>
                <a:sym typeface="Calibri"/>
              </a:defRPr>
            </a:lvl3pPr>
            <a:lvl4pPr marL="0" indent="1371600" algn="ctr" defTabSz="914400">
              <a:lnSpc>
                <a:spcPct val="90000"/>
              </a:lnSpc>
              <a:spcBef>
                <a:spcPts val="1000"/>
              </a:spcBef>
              <a:buSzTx/>
              <a:buNone/>
              <a:defRPr sz="3000">
                <a:solidFill>
                  <a:srgbClr val="000000"/>
                </a:solidFill>
                <a:latin typeface="Calibri"/>
                <a:ea typeface="Calibri"/>
                <a:cs typeface="Calibri"/>
                <a:sym typeface="Calibri"/>
              </a:defRPr>
            </a:lvl4pPr>
            <a:lvl5pPr marL="0" indent="1828800" algn="ctr" defTabSz="914400">
              <a:lnSpc>
                <a:spcPct val="90000"/>
              </a:lnSpc>
              <a:spcBef>
                <a:spcPts val="1000"/>
              </a:spcBef>
              <a:buSzTx/>
              <a:buNone/>
              <a:defRPr sz="30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3" name="Shape 243"/>
          <p:cNvSpPr>
            <a:spLocks noGrp="1"/>
          </p:cNvSpPr>
          <p:nvPr>
            <p:ph type="sldNum" sz="quarter" idx="2"/>
          </p:nvPr>
        </p:nvSpPr>
        <p:spPr>
          <a:xfrm>
            <a:off x="9184640" y="9126814"/>
            <a:ext cx="2926081" cy="345949"/>
          </a:xfrm>
          <a:prstGeom prst="rect">
            <a:avLst/>
          </a:prstGeom>
        </p:spPr>
        <p:txBody>
          <a:bodyPr wrap="square" lIns="65023" tIns="65023" rIns="65023" bIns="65023" anchor="ctr"/>
          <a:lstStyle>
            <a:lvl1pPr algn="r" defTabSz="914400">
              <a:defRPr sz="1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title"/>
          </p:nvPr>
        </p:nvSpPr>
        <p:spPr>
          <a:xfrm>
            <a:off x="650239" y="130938"/>
            <a:ext cx="11704322" cy="2144918"/>
          </a:xfrm>
          <a:prstGeom prst="rect">
            <a:avLst/>
          </a:prstGeom>
        </p:spPr>
        <p:txBody>
          <a:bodyPr lIns="86655" tIns="86655" rIns="86655" bIns="86655"/>
          <a:lstStyle>
            <a:lvl1pPr defTabSz="974859">
              <a:defRPr sz="6200">
                <a:solidFill>
                  <a:srgbClr val="000000"/>
                </a:solidFill>
                <a:latin typeface="Calibri"/>
                <a:ea typeface="Calibri"/>
                <a:cs typeface="Calibri"/>
                <a:sym typeface="Calibri"/>
              </a:defRPr>
            </a:lvl1pPr>
          </a:lstStyle>
          <a:p>
            <a:r>
              <a:t>Title Text</a:t>
            </a:r>
          </a:p>
        </p:txBody>
      </p:sp>
      <p:sp>
        <p:nvSpPr>
          <p:cNvPr id="251" name="Shape 251"/>
          <p:cNvSpPr>
            <a:spLocks noGrp="1"/>
          </p:cNvSpPr>
          <p:nvPr>
            <p:ph type="body" idx="1"/>
          </p:nvPr>
        </p:nvSpPr>
        <p:spPr>
          <a:xfrm>
            <a:off x="650239" y="2275855"/>
            <a:ext cx="11704322" cy="7477746"/>
          </a:xfrm>
          <a:prstGeom prst="rect">
            <a:avLst/>
          </a:prstGeom>
        </p:spPr>
        <p:txBody>
          <a:bodyPr lIns="86655" tIns="86655" rIns="86655" bIns="86655" anchor="t"/>
          <a:lstStyle>
            <a:lvl1pPr marL="471249" indent="-471249" defTabSz="974859">
              <a:spcBef>
                <a:spcPts val="800"/>
              </a:spcBef>
              <a:buSzPct val="100000"/>
              <a:buFont typeface="Arial"/>
              <a:defRPr sz="4400">
                <a:solidFill>
                  <a:srgbClr val="000000"/>
                </a:solidFill>
                <a:latin typeface="Calibri"/>
                <a:ea typeface="Calibri"/>
                <a:cs typeface="Calibri"/>
                <a:sym typeface="Calibri"/>
              </a:defRPr>
            </a:lvl1pPr>
            <a:lvl2pPr marL="791530" indent="-448804" defTabSz="974859">
              <a:spcBef>
                <a:spcPts val="800"/>
              </a:spcBef>
              <a:buSzPct val="100000"/>
              <a:buFont typeface="Arial"/>
              <a:buChar char="–"/>
              <a:defRPr sz="4400">
                <a:solidFill>
                  <a:srgbClr val="000000"/>
                </a:solidFill>
                <a:latin typeface="Calibri"/>
                <a:ea typeface="Calibri"/>
                <a:cs typeface="Calibri"/>
                <a:sym typeface="Calibri"/>
              </a:defRPr>
            </a:lvl2pPr>
            <a:lvl3pPr marL="1104330" indent="-418882" defTabSz="974859">
              <a:spcBef>
                <a:spcPts val="800"/>
              </a:spcBef>
              <a:buSzPct val="100000"/>
              <a:buFont typeface="Arial"/>
              <a:defRPr sz="4400">
                <a:solidFill>
                  <a:srgbClr val="000000"/>
                </a:solidFill>
                <a:latin typeface="Calibri"/>
                <a:ea typeface="Calibri"/>
                <a:cs typeface="Calibri"/>
                <a:sym typeface="Calibri"/>
              </a:defRPr>
            </a:lvl3pPr>
            <a:lvl4pPr marL="1530832" indent="-502658" defTabSz="974859">
              <a:spcBef>
                <a:spcPts val="800"/>
              </a:spcBef>
              <a:buSzPct val="100000"/>
              <a:buFont typeface="Arial"/>
              <a:buChar char="–"/>
              <a:defRPr sz="4400">
                <a:solidFill>
                  <a:srgbClr val="000000"/>
                </a:solidFill>
                <a:latin typeface="Calibri"/>
                <a:ea typeface="Calibri"/>
                <a:cs typeface="Calibri"/>
                <a:sym typeface="Calibri"/>
              </a:defRPr>
            </a:lvl4pPr>
            <a:lvl5pPr marL="1873561" indent="-502659" defTabSz="974859">
              <a:spcBef>
                <a:spcPts val="800"/>
              </a:spcBef>
              <a:buSzPct val="100000"/>
              <a:buFont typeface="Arial"/>
              <a:buChar char="»"/>
              <a:defRPr sz="4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9320107" y="9102170"/>
            <a:ext cx="3034454" cy="395263"/>
          </a:xfrm>
          <a:prstGeom prst="rect">
            <a:avLst/>
          </a:prstGeom>
        </p:spPr>
        <p:txBody>
          <a:bodyPr wrap="square" lIns="86655" tIns="86655" rIns="86655" bIns="86655" anchor="ctr"/>
          <a:lstStyle>
            <a:lvl1pPr algn="r" defTabSz="1300480">
              <a:defRPr sz="1600">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59" name="Shape 259"/>
          <p:cNvSpPr/>
          <p:nvPr/>
        </p:nvSpPr>
        <p:spPr>
          <a:xfrm>
            <a:off x="650239" y="9035626"/>
            <a:ext cx="11704322" cy="1"/>
          </a:xfrm>
          <a:prstGeom prst="line">
            <a:avLst/>
          </a:prstGeom>
          <a:ln w="12700">
            <a:solidFill>
              <a:srgbClr val="9FB8CD"/>
            </a:solidFill>
            <a:prstDash val="dash"/>
          </a:ln>
        </p:spPr>
        <p:txBody>
          <a:bodyPr lIns="65023" tIns="65023" rIns="65023" bIns="65023"/>
          <a:lstStyle/>
          <a:p>
            <a:pPr algn="l" defTabSz="457200">
              <a:defRPr sz="1600">
                <a:solidFill>
                  <a:srgbClr val="000000"/>
                </a:solidFill>
                <a:latin typeface="Helvetica"/>
                <a:ea typeface="Helvetica"/>
                <a:cs typeface="Helvetica"/>
                <a:sym typeface="Helvetica"/>
              </a:defRPr>
            </a:pPr>
            <a:endParaRPr/>
          </a:p>
        </p:txBody>
      </p:sp>
      <p:sp>
        <p:nvSpPr>
          <p:cNvPr id="260" name="Shape 260"/>
          <p:cNvSpPr/>
          <p:nvPr/>
        </p:nvSpPr>
        <p:spPr>
          <a:xfrm>
            <a:off x="650239" y="1625599"/>
            <a:ext cx="11704322" cy="1"/>
          </a:xfrm>
          <a:prstGeom prst="line">
            <a:avLst/>
          </a:prstGeom>
          <a:ln w="12700">
            <a:solidFill>
              <a:srgbClr val="9FB8CD"/>
            </a:solidFill>
            <a:prstDash val="dash"/>
          </a:ln>
        </p:spPr>
        <p:txBody>
          <a:bodyPr lIns="65023" tIns="65023" rIns="65023" bIns="65023"/>
          <a:lstStyle/>
          <a:p>
            <a:pPr algn="l" defTabSz="457200">
              <a:defRPr sz="1600">
                <a:solidFill>
                  <a:srgbClr val="000000"/>
                </a:solidFill>
                <a:latin typeface="Helvetica"/>
                <a:ea typeface="Helvetica"/>
                <a:cs typeface="Helvetica"/>
                <a:sym typeface="Helvetica"/>
              </a:defRPr>
            </a:pPr>
            <a:endParaRPr/>
          </a:p>
        </p:txBody>
      </p:sp>
      <p:sp>
        <p:nvSpPr>
          <p:cNvPr id="261" name="Shape 261"/>
          <p:cNvSpPr/>
          <p:nvPr/>
        </p:nvSpPr>
        <p:spPr>
          <a:xfrm rot="5400000">
            <a:off x="596056" y="9198188"/>
            <a:ext cx="271430" cy="171115"/>
          </a:xfrm>
          <a:prstGeom prst="triangle">
            <a:avLst/>
          </a:prstGeom>
          <a:solidFill>
            <a:srgbClr val="9FB8CD"/>
          </a:solidFill>
          <a:ln w="12700">
            <a:miter lim="400000"/>
          </a:ln>
        </p:spPr>
        <p:txBody>
          <a:bodyPr lIns="65023" tIns="65023" rIns="65023" bIns="65023" anchor="ctr"/>
          <a:lstStyle/>
          <a:p>
            <a:pPr defTabSz="914141">
              <a:defRPr sz="2400">
                <a:latin typeface="Gill Sans MT"/>
                <a:ea typeface="Gill Sans MT"/>
                <a:cs typeface="Gill Sans MT"/>
                <a:sym typeface="Gill Sans MT"/>
              </a:defRPr>
            </a:pPr>
            <a:endParaRPr/>
          </a:p>
        </p:txBody>
      </p:sp>
      <p:sp>
        <p:nvSpPr>
          <p:cNvPr id="262" name="Shape 262"/>
          <p:cNvSpPr>
            <a:spLocks noGrp="1"/>
          </p:cNvSpPr>
          <p:nvPr>
            <p:ph type="title"/>
          </p:nvPr>
        </p:nvSpPr>
        <p:spPr>
          <a:xfrm>
            <a:off x="650239" y="-1"/>
            <a:ext cx="11704322" cy="1625601"/>
          </a:xfrm>
          <a:prstGeom prst="rect">
            <a:avLst/>
          </a:prstGeom>
        </p:spPr>
        <p:txBody>
          <a:bodyPr lIns="65023" tIns="65023" rIns="65023" bIns="65023" anchor="b"/>
          <a:lstStyle>
            <a:lvl1pPr algn="l" defTabSz="914400">
              <a:defRPr sz="4400">
                <a:solidFill>
                  <a:srgbClr val="464653"/>
                </a:solidFill>
                <a:latin typeface="Bookman Old Style"/>
                <a:ea typeface="Bookman Old Style"/>
                <a:cs typeface="Bookman Old Style"/>
                <a:sym typeface="Bookman Old Style"/>
              </a:defRPr>
            </a:lvl1pPr>
          </a:lstStyle>
          <a:p>
            <a:r>
              <a:t>Title Text</a:t>
            </a:r>
          </a:p>
        </p:txBody>
      </p:sp>
      <p:sp>
        <p:nvSpPr>
          <p:cNvPr id="263" name="Shape 263"/>
          <p:cNvSpPr>
            <a:spLocks noGrp="1"/>
          </p:cNvSpPr>
          <p:nvPr>
            <p:ph type="sldNum" sz="quarter" idx="2"/>
          </p:nvPr>
        </p:nvSpPr>
        <p:spPr>
          <a:xfrm>
            <a:off x="871321" y="9040144"/>
            <a:ext cx="2817708" cy="333218"/>
          </a:xfrm>
          <a:prstGeom prst="rect">
            <a:avLst/>
          </a:prstGeom>
        </p:spPr>
        <p:txBody>
          <a:bodyPr wrap="square" lIns="65008" tIns="65008" rIns="65008" bIns="65008"/>
          <a:lstStyle>
            <a:lvl1pPr algn="r" defTabSz="91440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
        <p:nvSpPr>
          <p:cNvPr id="264" name="Shape 264"/>
          <p:cNvSpPr>
            <a:spLocks noGrp="1"/>
          </p:cNvSpPr>
          <p:nvPr>
            <p:ph type="body" idx="1"/>
          </p:nvPr>
        </p:nvSpPr>
        <p:spPr>
          <a:xfrm>
            <a:off x="650239" y="1733973"/>
            <a:ext cx="11704322" cy="8019627"/>
          </a:xfrm>
          <a:prstGeom prst="rect">
            <a:avLst/>
          </a:prstGeom>
        </p:spPr>
        <p:txBody>
          <a:bodyPr lIns="65008" tIns="65008" rIns="65008" bIns="65008" anchor="t"/>
          <a:lstStyle>
            <a:lvl1pPr marL="379722" indent="-379722" defTabSz="914400">
              <a:spcBef>
                <a:spcPts val="600"/>
              </a:spcBef>
              <a:buClr>
                <a:srgbClr val="727CA3"/>
              </a:buClr>
              <a:buSzPct val="76000"/>
              <a:buFont typeface="Wingdings 3"/>
              <a:buChar char=""/>
              <a:defRPr sz="3600">
                <a:solidFill>
                  <a:srgbClr val="000000"/>
                </a:solidFill>
                <a:latin typeface="Gill Sans MT"/>
                <a:ea typeface="Gill Sans MT"/>
                <a:cs typeface="Gill Sans MT"/>
                <a:sym typeface="Gill Sans MT"/>
              </a:defRPr>
            </a:lvl1pPr>
            <a:lvl2pPr marL="703493" indent="-429251" defTabSz="914400">
              <a:spcBef>
                <a:spcPts val="600"/>
              </a:spcBef>
              <a:buClr>
                <a:srgbClr val="727CA3"/>
              </a:buClr>
              <a:buSzPct val="76000"/>
              <a:buFont typeface="Wingdings 3"/>
              <a:buChar char=""/>
              <a:defRPr sz="3600">
                <a:solidFill>
                  <a:srgbClr val="000000"/>
                </a:solidFill>
                <a:latin typeface="Gill Sans MT"/>
                <a:ea typeface="Gill Sans MT"/>
                <a:cs typeface="Gill Sans MT"/>
                <a:sym typeface="Gill Sans MT"/>
              </a:defRPr>
            </a:lvl2pPr>
            <a:lvl3pPr marL="1005558" indent="-411364" defTabSz="914400">
              <a:spcBef>
                <a:spcPts val="600"/>
              </a:spcBef>
              <a:buClr>
                <a:srgbClr val="727CA3"/>
              </a:buClr>
              <a:buSzPct val="76000"/>
              <a:buFont typeface="Wingdings 3"/>
              <a:buChar char=""/>
              <a:defRPr sz="3600">
                <a:solidFill>
                  <a:srgbClr val="000000"/>
                </a:solidFill>
                <a:latin typeface="Gill Sans MT"/>
                <a:ea typeface="Gill Sans MT"/>
                <a:cs typeface="Gill Sans MT"/>
                <a:sym typeface="Gill Sans MT"/>
              </a:defRPr>
            </a:lvl3pPr>
            <a:lvl4pPr marL="1325509" indent="-457072" defTabSz="914400">
              <a:spcBef>
                <a:spcPts val="600"/>
              </a:spcBef>
              <a:buClr>
                <a:srgbClr val="727CA3"/>
              </a:buClr>
              <a:buSzPct val="70000"/>
              <a:buFont typeface="Wingdings 3"/>
              <a:buChar char="◻"/>
              <a:defRPr sz="3600">
                <a:solidFill>
                  <a:srgbClr val="000000"/>
                </a:solidFill>
                <a:latin typeface="Gill Sans MT"/>
                <a:ea typeface="Gill Sans MT"/>
                <a:cs typeface="Gill Sans MT"/>
                <a:sym typeface="Gill Sans MT"/>
              </a:defRPr>
            </a:lvl4pPr>
            <a:lvl5pPr marL="1656886" indent="-514206" defTabSz="914400">
              <a:spcBef>
                <a:spcPts val="600"/>
              </a:spcBef>
              <a:buClr>
                <a:srgbClr val="727CA3"/>
              </a:buClr>
              <a:buSzPct val="70000"/>
              <a:buFont typeface="Wingdings 3"/>
              <a:buChar char="◻"/>
              <a:defRPr sz="36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71" name="Shape 271"/>
          <p:cNvSpPr/>
          <p:nvPr/>
        </p:nvSpPr>
        <p:spPr>
          <a:xfrm>
            <a:off x="650238" y="9035626"/>
            <a:ext cx="11704324" cy="1"/>
          </a:xfrm>
          <a:prstGeom prst="line">
            <a:avLst/>
          </a:prstGeom>
          <a:ln w="12700">
            <a:solidFill>
              <a:srgbClr val="9FB8CD"/>
            </a:solidFill>
            <a:prstDash val="dash"/>
          </a:ln>
        </p:spPr>
        <p:txBody>
          <a:bodyPr lIns="45718" tIns="45718" rIns="45718" bIns="45718"/>
          <a:lstStyle/>
          <a:p>
            <a:endParaRPr/>
          </a:p>
        </p:txBody>
      </p:sp>
      <p:sp>
        <p:nvSpPr>
          <p:cNvPr id="272" name="Shape 272"/>
          <p:cNvSpPr/>
          <p:nvPr/>
        </p:nvSpPr>
        <p:spPr>
          <a:xfrm>
            <a:off x="650238" y="1625599"/>
            <a:ext cx="11704324" cy="1"/>
          </a:xfrm>
          <a:prstGeom prst="line">
            <a:avLst/>
          </a:prstGeom>
          <a:ln w="12700">
            <a:solidFill>
              <a:srgbClr val="9FB8CD"/>
            </a:solidFill>
            <a:prstDash val="dash"/>
          </a:ln>
        </p:spPr>
        <p:txBody>
          <a:bodyPr lIns="45718" tIns="45718" rIns="45718" bIns="45718"/>
          <a:lstStyle/>
          <a:p>
            <a:endParaRPr/>
          </a:p>
        </p:txBody>
      </p:sp>
      <p:sp>
        <p:nvSpPr>
          <p:cNvPr id="273" name="Shape 273"/>
          <p:cNvSpPr/>
          <p:nvPr/>
        </p:nvSpPr>
        <p:spPr>
          <a:xfrm rot="5400000">
            <a:off x="596055" y="9198188"/>
            <a:ext cx="271431" cy="171116"/>
          </a:xfrm>
          <a:prstGeom prst="triangle">
            <a:avLst/>
          </a:prstGeom>
          <a:solidFill>
            <a:srgbClr val="9FB8CD"/>
          </a:solidFill>
          <a:ln w="12700">
            <a:miter lim="400000"/>
          </a:ln>
        </p:spPr>
        <p:txBody>
          <a:bodyPr lIns="50800" tIns="50800" rIns="50800" bIns="50800" anchor="ctr"/>
          <a:lstStyle/>
          <a:p>
            <a:pPr defTabSz="1300112">
              <a:defRPr sz="2400">
                <a:latin typeface="Gill Sans MT"/>
                <a:ea typeface="Gill Sans MT"/>
                <a:cs typeface="Gill Sans MT"/>
                <a:sym typeface="Gill Sans MT"/>
              </a:defRPr>
            </a:pPr>
            <a:endParaRPr/>
          </a:p>
        </p:txBody>
      </p:sp>
      <p:sp>
        <p:nvSpPr>
          <p:cNvPr id="274" name="Shape 274"/>
          <p:cNvSpPr>
            <a:spLocks noGrp="1"/>
          </p:cNvSpPr>
          <p:nvPr>
            <p:ph type="title"/>
          </p:nvPr>
        </p:nvSpPr>
        <p:spPr>
          <a:xfrm>
            <a:off x="650238" y="-2"/>
            <a:ext cx="11704324" cy="1625602"/>
          </a:xfrm>
          <a:prstGeom prst="rect">
            <a:avLst/>
          </a:prstGeom>
        </p:spPr>
        <p:txBody>
          <a:bodyPr lIns="65007" tIns="65007" rIns="65007" bIns="65007" anchor="b"/>
          <a:lstStyle>
            <a:lvl1pPr algn="l" defTabSz="1300480">
              <a:defRPr sz="4400">
                <a:solidFill>
                  <a:srgbClr val="464653"/>
                </a:solidFill>
                <a:latin typeface="Bookman Old Style"/>
                <a:ea typeface="Bookman Old Style"/>
                <a:cs typeface="Bookman Old Style"/>
                <a:sym typeface="Bookman Old Style"/>
              </a:defRPr>
            </a:lvl1pPr>
          </a:lstStyle>
          <a:p>
            <a:r>
              <a:t>Title Text</a:t>
            </a:r>
          </a:p>
        </p:txBody>
      </p:sp>
      <p:sp>
        <p:nvSpPr>
          <p:cNvPr id="275" name="Shape 275"/>
          <p:cNvSpPr>
            <a:spLocks noGrp="1"/>
          </p:cNvSpPr>
          <p:nvPr>
            <p:ph type="body" idx="1"/>
          </p:nvPr>
        </p:nvSpPr>
        <p:spPr>
          <a:xfrm>
            <a:off x="650238" y="1733973"/>
            <a:ext cx="11704324" cy="8019627"/>
          </a:xfrm>
          <a:prstGeom prst="rect">
            <a:avLst/>
          </a:prstGeom>
        </p:spPr>
        <p:txBody>
          <a:bodyPr lIns="65007" tIns="65007" rIns="65007" bIns="65007" anchor="t"/>
          <a:lstStyle>
            <a:lvl1pPr marL="379721" indent="-379721"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1pPr>
            <a:lvl2pPr marL="703493" indent="-429250"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2pPr>
            <a:lvl3pPr marL="1005558" indent="-411363" defTabSz="1300480">
              <a:spcBef>
                <a:spcPts val="800"/>
              </a:spcBef>
              <a:buClr>
                <a:srgbClr val="727CA3"/>
              </a:buClr>
              <a:buSzPct val="76000"/>
              <a:buFont typeface="Wingdings 3"/>
              <a:buChar char=""/>
              <a:defRPr sz="3600">
                <a:solidFill>
                  <a:srgbClr val="000000"/>
                </a:solidFill>
                <a:latin typeface="Gill Sans MT"/>
                <a:ea typeface="Gill Sans MT"/>
                <a:cs typeface="Gill Sans MT"/>
                <a:sym typeface="Gill Sans MT"/>
              </a:defRPr>
            </a:lvl3pPr>
            <a:lvl4pPr marL="1325509" indent="-457072"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4pPr>
            <a:lvl5pPr marL="1656886" indent="-514206" defTabSz="1300480">
              <a:spcBef>
                <a:spcPts val="800"/>
              </a:spcBef>
              <a:buClr>
                <a:srgbClr val="727CA3"/>
              </a:buClr>
              <a:buSzPct val="70000"/>
              <a:buFont typeface="Wingdings 3"/>
              <a:buChar char="◻"/>
              <a:defRPr sz="36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3368513" y="9040144"/>
            <a:ext cx="320517" cy="333217"/>
          </a:xfrm>
          <a:prstGeom prst="rect">
            <a:avLst/>
          </a:prstGeom>
        </p:spPr>
        <p:txBody>
          <a:bodyPr lIns="65007" tIns="65007" rIns="65007" bIns="65007"/>
          <a:lstStyle>
            <a:lvl1pPr algn="r" defTabSz="130048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lIns="0" tIns="0" rIns="0" bIns="0"/>
          <a:lstStyle/>
          <a:p>
            <a:r>
              <a:t>Title Text</a:t>
            </a:r>
          </a:p>
        </p:txBody>
      </p:sp>
      <p:sp>
        <p:nvSpPr>
          <p:cNvPr id="284" name="Shape 284"/>
          <p:cNvSpPr>
            <a:spLocks noGrp="1"/>
          </p:cNvSpPr>
          <p:nvPr>
            <p:ph type="body" idx="1"/>
          </p:nvPr>
        </p:nvSpPr>
        <p:spPr>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285" name="Shape 285"/>
          <p:cNvSpPr>
            <a:spLocks noGrp="1"/>
          </p:cNvSpPr>
          <p:nvPr>
            <p:ph type="sldNum" sz="quarter" idx="2"/>
          </p:nvPr>
        </p:nvSpPr>
        <p:spPr>
          <a:xfrm>
            <a:off x="6285652" y="9040141"/>
            <a:ext cx="3034455" cy="520701"/>
          </a:xfrm>
          <a:prstGeom prst="rect">
            <a:avLst/>
          </a:prstGeom>
        </p:spPr>
        <p:txBody>
          <a:bodyPr lIns="65007" tIns="65007" rIns="65007" bIns="65007"/>
          <a:lstStyle>
            <a:lvl1pPr algn="r" defTabSz="914400">
              <a:defRPr sz="1400">
                <a:solidFill>
                  <a:srgbClr val="464653"/>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92" name="Shape 292"/>
          <p:cNvSpPr>
            <a:spLocks noGrp="1"/>
          </p:cNvSpPr>
          <p:nvPr>
            <p:ph type="title"/>
          </p:nvPr>
        </p:nvSpPr>
        <p:spPr>
          <a:xfrm>
            <a:off x="2578100" y="2447925"/>
            <a:ext cx="7848600" cy="2476500"/>
          </a:xfrm>
          <a:prstGeom prst="rect">
            <a:avLst/>
          </a:prstGeom>
        </p:spPr>
        <p:txBody>
          <a:bodyPr lIns="38100" tIns="38100" rIns="38100" bIns="38100" anchor="b"/>
          <a:lstStyle>
            <a:lvl1pPr defTabSz="830862">
              <a:defRPr sz="7800">
                <a:solidFill>
                  <a:srgbClr val="000000"/>
                </a:solidFill>
              </a:defRPr>
            </a:lvl1pPr>
          </a:lstStyle>
          <a:p>
            <a:r>
              <a:t>Title Text</a:t>
            </a:r>
          </a:p>
        </p:txBody>
      </p:sp>
      <p:sp>
        <p:nvSpPr>
          <p:cNvPr id="293" name="Shape 293"/>
          <p:cNvSpPr>
            <a:spLocks noGrp="1"/>
          </p:cNvSpPr>
          <p:nvPr>
            <p:ph type="body" sz="quarter" idx="1"/>
          </p:nvPr>
        </p:nvSpPr>
        <p:spPr>
          <a:xfrm>
            <a:off x="2578100" y="4991100"/>
            <a:ext cx="7848600" cy="847725"/>
          </a:xfrm>
          <a:prstGeom prst="rect">
            <a:avLst/>
          </a:prstGeom>
        </p:spPr>
        <p:txBody>
          <a:bodyPr lIns="38100" tIns="38100" rIns="38100" bIns="38100" anchor="t"/>
          <a:lstStyle>
            <a:lvl1pPr marL="0" indent="0" algn="ctr" defTabSz="830862">
              <a:spcBef>
                <a:spcPts val="0"/>
              </a:spcBef>
              <a:buSzTx/>
              <a:buNone/>
              <a:defRPr sz="3000">
                <a:solidFill>
                  <a:srgbClr val="000000"/>
                </a:solidFill>
              </a:defRPr>
            </a:lvl1pPr>
            <a:lvl2pPr marL="0" indent="228600" algn="ctr" defTabSz="830862">
              <a:spcBef>
                <a:spcPts val="0"/>
              </a:spcBef>
              <a:buSzTx/>
              <a:buNone/>
              <a:defRPr sz="3000">
                <a:solidFill>
                  <a:srgbClr val="000000"/>
                </a:solidFill>
              </a:defRPr>
            </a:lvl2pPr>
            <a:lvl3pPr marL="0" indent="457200" algn="ctr" defTabSz="830862">
              <a:spcBef>
                <a:spcPts val="0"/>
              </a:spcBef>
              <a:buSzTx/>
              <a:buNone/>
              <a:defRPr sz="3000">
                <a:solidFill>
                  <a:srgbClr val="000000"/>
                </a:solidFill>
              </a:defRPr>
            </a:lvl3pPr>
            <a:lvl4pPr marL="0" indent="685800" algn="ctr" defTabSz="830862">
              <a:spcBef>
                <a:spcPts val="0"/>
              </a:spcBef>
              <a:buSzTx/>
              <a:buNone/>
              <a:defRPr sz="3000">
                <a:solidFill>
                  <a:srgbClr val="000000"/>
                </a:solidFill>
              </a:defRPr>
            </a:lvl4pPr>
            <a:lvl5pPr marL="0" indent="914400" algn="ctr" defTabSz="830862">
              <a:spcBef>
                <a:spcPts val="0"/>
              </a:spcBef>
              <a:buSzTx/>
              <a:buNone/>
              <a:defRPr sz="3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4" name="Shape 294"/>
          <p:cNvSpPr>
            <a:spLocks noGrp="1"/>
          </p:cNvSpPr>
          <p:nvPr>
            <p:ph type="sldNum" sz="quarter" idx="2"/>
          </p:nvPr>
        </p:nvSpPr>
        <p:spPr>
          <a:xfrm>
            <a:off x="6340208" y="8158162"/>
            <a:ext cx="314859" cy="317501"/>
          </a:xfrm>
          <a:prstGeom prst="rect">
            <a:avLst/>
          </a:prstGeom>
        </p:spPr>
        <p:txBody>
          <a:bodyPr lIns="38100" tIns="38100" rIns="38100" bIns="38100"/>
          <a:lstStyle>
            <a:lvl1pPr defTabSz="830862">
              <a:defRPr sz="16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ti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 name="Group 305"/>
          <p:cNvGrpSpPr/>
          <p:nvPr/>
        </p:nvGrpSpPr>
        <p:grpSpPr>
          <a:xfrm>
            <a:off x="-34244" y="-316757"/>
            <a:ext cx="13244613" cy="10078709"/>
            <a:chOff x="0" y="0"/>
            <a:chExt cx="13244611" cy="10078707"/>
          </a:xfrm>
        </p:grpSpPr>
        <p:sp>
          <p:nvSpPr>
            <p:cNvPr id="303" name="Shape 303"/>
            <p:cNvSpPr/>
            <p:nvPr/>
          </p:nvSpPr>
          <p:spPr>
            <a:xfrm>
              <a:off x="0" y="0"/>
              <a:ext cx="13244612" cy="10078708"/>
            </a:xfrm>
            <a:prstGeom prst="rect">
              <a:avLst/>
            </a:prstGeom>
            <a:blipFill rotWithShape="1">
              <a:blip r:embed="rId3"/>
              <a:srcRect/>
              <a:stretch>
                <a:fillRect/>
              </a:stretch>
            </a:blipFill>
            <a:ln w="12700" cap="flat">
              <a:noFill/>
              <a:miter lim="400000"/>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endParaRPr/>
            </a:p>
          </p:txBody>
        </p:sp>
        <p:pic>
          <p:nvPicPr>
            <p:cNvPr id="304" name="image2.jpeg"/>
            <p:cNvPicPr>
              <a:picLocks noChangeAspect="1"/>
            </p:cNvPicPr>
            <p:nvPr/>
          </p:nvPicPr>
          <p:blipFill>
            <a:blip r:embed="rId4">
              <a:extLst/>
            </a:blip>
            <a:stretch>
              <a:fillRect/>
            </a:stretch>
          </p:blipFill>
          <p:spPr>
            <a:xfrm>
              <a:off x="0" y="0"/>
              <a:ext cx="13244612" cy="10078708"/>
            </a:xfrm>
            <a:prstGeom prst="rect">
              <a:avLst/>
            </a:prstGeom>
            <a:ln w="12700" cap="flat">
              <a:noFill/>
              <a:miter lim="400000"/>
            </a:ln>
            <a:effectLst/>
          </p:spPr>
        </p:pic>
      </p:grpSp>
      <p:sp>
        <p:nvSpPr>
          <p:cNvPr id="306" name="Shape 306"/>
          <p:cNvSpPr>
            <a:spLocks noGrp="1"/>
          </p:cNvSpPr>
          <p:nvPr>
            <p:ph type="title"/>
          </p:nvPr>
        </p:nvSpPr>
        <p:spPr>
          <a:xfrm>
            <a:off x="488430" y="3576996"/>
            <a:ext cx="12027940" cy="2930169"/>
          </a:xfrm>
          <a:prstGeom prst="rect">
            <a:avLst/>
          </a:prstGeom>
        </p:spPr>
        <p:txBody>
          <a:bodyPr anchor="ctr"/>
          <a:lstStyle>
            <a:lvl1pPr>
              <a:defRPr sz="4600">
                <a:solidFill>
                  <a:srgbClr val="FFFFFF"/>
                </a:solidFill>
                <a:latin typeface="Avenir Book"/>
                <a:ea typeface="Avenir Book"/>
                <a:cs typeface="Avenir Book"/>
                <a:sym typeface="Avenir Book"/>
              </a:defRPr>
            </a:lvl1pPr>
          </a:lstStyle>
          <a:p>
            <a:r>
              <a:t>USING EVIDENCE MAPPING FOR CONSERVATION AND DEVELOPMENT</a:t>
            </a:r>
          </a:p>
        </p:txBody>
      </p:sp>
      <p:sp>
        <p:nvSpPr>
          <p:cNvPr id="307" name="Shape 307"/>
          <p:cNvSpPr/>
          <p:nvPr/>
        </p:nvSpPr>
        <p:spPr>
          <a:xfrm>
            <a:off x="2074003" y="7911255"/>
            <a:ext cx="8856795" cy="1098181"/>
          </a:xfrm>
          <a:prstGeom prst="rect">
            <a:avLst/>
          </a:prstGeom>
          <a:ln w="12700">
            <a:miter lim="400000"/>
          </a:ln>
          <a:extLst>
            <a:ext uri="{C572A759-6A51-4108-AA02-DFA0A04FC94B}">
              <ma14:wrappingTextBoxFlag xmlns:ma14="http://schemas.microsoft.com/office/mac/drawingml/2011/main" xmlns="" val="1"/>
            </a:ext>
          </a:extLst>
        </p:spPr>
        <p:txBody>
          <a:bodyPr lIns="97534" tIns="97534" rIns="97534" bIns="97534" anchor="ctr">
            <a:spAutoFit/>
          </a:bodyPr>
          <a:lstStyle/>
          <a:p>
            <a:pPr defTabSz="1300480">
              <a:spcBef>
                <a:spcPts val="700"/>
              </a:spcBef>
              <a:defRPr sz="2400">
                <a:solidFill>
                  <a:srgbClr val="000000"/>
                </a:solidFill>
                <a:latin typeface="Proxima Nova Lt"/>
                <a:ea typeface="Proxima Nova Lt"/>
                <a:cs typeface="Proxima Nova Lt"/>
                <a:sym typeface="Proxima Nova Lt"/>
              </a:defRPr>
            </a:pPr>
            <a:r>
              <a:rPr sz="2800">
                <a:solidFill>
                  <a:srgbClr val="FFFFFF"/>
                </a:solidFill>
                <a:latin typeface="Calibri"/>
                <a:ea typeface="Calibri"/>
                <a:cs typeface="Calibri"/>
                <a:sym typeface="Calibri"/>
              </a:rPr>
              <a:t>Samantha Cheng </a:t>
            </a:r>
          </a:p>
          <a:p>
            <a:pPr defTabSz="1300480">
              <a:spcBef>
                <a:spcPts val="700"/>
              </a:spcBef>
              <a:defRPr sz="2400" i="1">
                <a:solidFill>
                  <a:srgbClr val="000000"/>
                </a:solidFill>
                <a:latin typeface="Proxima Nova Lt"/>
                <a:ea typeface="Proxima Nova Lt"/>
                <a:cs typeface="Proxima Nova Lt"/>
                <a:sym typeface="Proxima Nova Lt"/>
              </a:defRPr>
            </a:pPr>
            <a:r>
              <a:rPr>
                <a:solidFill>
                  <a:srgbClr val="FFFFFF"/>
                </a:solidFill>
                <a:latin typeface="Calibri"/>
                <a:ea typeface="Calibri"/>
                <a:cs typeface="Calibri"/>
                <a:sym typeface="Calibri"/>
              </a:rPr>
              <a:t>NCEAS, University of California, Santa Barbara</a:t>
            </a:r>
          </a:p>
        </p:txBody>
      </p:sp>
      <p:sp>
        <p:nvSpPr>
          <p:cNvPr id="308" name="Shape 308"/>
          <p:cNvSpPr/>
          <p:nvPr/>
        </p:nvSpPr>
        <p:spPr>
          <a:xfrm>
            <a:off x="10146388" y="9068319"/>
            <a:ext cx="3454836" cy="499870"/>
          </a:xfrm>
          <a:prstGeom prst="rect">
            <a:avLst/>
          </a:prstGeom>
          <a:ln w="12700">
            <a:miter lim="400000"/>
          </a:ln>
          <a:extLst>
            <a:ext uri="{C572A759-6A51-4108-AA02-DFA0A04FC94B}">
              <ma14:wrappingTextBoxFlag xmlns:ma14="http://schemas.microsoft.com/office/mac/drawingml/2011/main" xmlns="" val="1"/>
            </a:ext>
          </a:extLst>
        </p:spPr>
        <p:txBody>
          <a:bodyPr lIns="97534" tIns="97534" rIns="97534" bIns="97534" anchor="ctr">
            <a:spAutoFit/>
          </a:bodyPr>
          <a:lstStyle>
            <a:lvl1pPr defTabSz="1300480">
              <a:spcBef>
                <a:spcPts val="700"/>
              </a:spcBef>
              <a:defRPr sz="2000">
                <a:latin typeface="Calibri"/>
                <a:ea typeface="Calibri"/>
                <a:cs typeface="Calibri"/>
                <a:sym typeface="Calibri"/>
              </a:defRPr>
            </a:lvl1pPr>
          </a:lstStyle>
          <a:p>
            <a:pPr>
              <a:defRPr sz="2400">
                <a:solidFill>
                  <a:srgbClr val="000000"/>
                </a:solidFill>
                <a:latin typeface="Proxima Nova Lt"/>
                <a:ea typeface="Proxima Nova Lt"/>
                <a:cs typeface="Proxima Nova Lt"/>
                <a:sym typeface="Proxima Nova Lt"/>
              </a:defRPr>
            </a:pPr>
            <a:r>
              <a:rPr sz="2000">
                <a:solidFill>
                  <a:srgbClr val="FFFFFF"/>
                </a:solidFill>
                <a:latin typeface="Calibri"/>
                <a:ea typeface="Calibri"/>
                <a:cs typeface="Calibri"/>
                <a:sym typeface="Calibri"/>
              </a:rPr>
              <a:t>17 November 2016</a:t>
            </a:r>
          </a:p>
        </p:txBody>
      </p:sp>
      <p:pic>
        <p:nvPicPr>
          <p:cNvPr id="309" name="image4.png"/>
          <p:cNvPicPr>
            <a:picLocks noChangeAspect="1"/>
          </p:cNvPicPr>
          <p:nvPr/>
        </p:nvPicPr>
        <p:blipFill>
          <a:blip r:embed="rId5">
            <a:extLst/>
          </a:blip>
          <a:stretch>
            <a:fillRect/>
          </a:stretch>
        </p:blipFill>
        <p:spPr>
          <a:xfrm>
            <a:off x="9127699" y="290086"/>
            <a:ext cx="3454836" cy="1104441"/>
          </a:xfrm>
          <a:prstGeom prst="rect">
            <a:avLst/>
          </a:prstGeom>
          <a:ln w="12700">
            <a:miter lim="400000"/>
          </a:ln>
        </p:spPr>
      </p:pic>
      <p:sp>
        <p:nvSpPr>
          <p:cNvPr id="310" name="Shape 310"/>
          <p:cNvSpPr/>
          <p:nvPr/>
        </p:nvSpPr>
        <p:spPr>
          <a:xfrm>
            <a:off x="126992" y="9036569"/>
            <a:ext cx="6075837" cy="563370"/>
          </a:xfrm>
          <a:prstGeom prst="rect">
            <a:avLst/>
          </a:prstGeom>
          <a:ln w="12700">
            <a:miter lim="400000"/>
          </a:ln>
        </p:spPr>
        <p:txBody>
          <a:bodyPr lIns="97534" tIns="97534" rIns="97534" bIns="97534" anchor="ctr">
            <a:spAutoFit/>
          </a:bodyPr>
          <a:lstStyle/>
          <a:p>
            <a:pPr algn="l" defTabSz="1300480">
              <a:spcBef>
                <a:spcPts val="700"/>
              </a:spcBef>
              <a:defRPr sz="2400">
                <a:solidFill>
                  <a:srgbClr val="000000"/>
                </a:solidFill>
                <a:latin typeface="Proxima Nova Lt"/>
                <a:ea typeface="Proxima Nova Lt"/>
                <a:cs typeface="Proxima Nova Lt"/>
                <a:sym typeface="Proxima Nova Lt"/>
              </a:defRPr>
            </a:pPr>
            <a:endParaRPr/>
          </a:p>
        </p:txBody>
      </p:sp>
      <p:pic>
        <p:nvPicPr>
          <p:cNvPr id="311" name="NCEAS-full logo-4C.pdf"/>
          <p:cNvPicPr>
            <a:picLocks noChangeAspect="1"/>
          </p:cNvPicPr>
          <p:nvPr/>
        </p:nvPicPr>
        <p:blipFill>
          <a:blip r:embed="rId6">
            <a:extLst/>
          </a:blip>
          <a:stretch>
            <a:fillRect/>
          </a:stretch>
        </p:blipFill>
        <p:spPr>
          <a:xfrm>
            <a:off x="229782" y="330595"/>
            <a:ext cx="4209198" cy="949133"/>
          </a:xfrm>
          <a:prstGeom prst="rect">
            <a:avLst/>
          </a:prstGeom>
          <a:ln w="12700">
            <a:miter lim="400000"/>
          </a:ln>
        </p:spPr>
      </p:pic>
      <p:pic>
        <p:nvPicPr>
          <p:cNvPr id="312" name="Snapp-Acronym-Color.png"/>
          <p:cNvPicPr>
            <a:picLocks noChangeAspect="1"/>
          </p:cNvPicPr>
          <p:nvPr/>
        </p:nvPicPr>
        <p:blipFill>
          <a:blip r:embed="rId7">
            <a:extLst/>
          </a:blip>
          <a:stretch>
            <a:fillRect/>
          </a:stretch>
        </p:blipFill>
        <p:spPr>
          <a:xfrm>
            <a:off x="5013234" y="385431"/>
            <a:ext cx="3540211" cy="9137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3" name="Shape 383"/>
          <p:cNvSpPr>
            <a:spLocks noGrp="1"/>
          </p:cNvSpPr>
          <p:nvPr>
            <p:ph type="title"/>
          </p:nvPr>
        </p:nvSpPr>
        <p:spPr>
          <a:prstGeom prst="rect">
            <a:avLst/>
          </a:prstGeom>
        </p:spPr>
        <p:txBody>
          <a:bodyPr/>
          <a:lstStyle/>
          <a:p>
            <a:endParaRPr/>
          </a:p>
        </p:txBody>
      </p:sp>
      <p:sp>
        <p:nvSpPr>
          <p:cNvPr id="384" name="Shape 384"/>
          <p:cNvSpPr>
            <a:spLocks noGrp="1"/>
          </p:cNvSpPr>
          <p:nvPr>
            <p:ph type="body" idx="1"/>
          </p:nvPr>
        </p:nvSpPr>
        <p:spPr>
          <a:prstGeom prst="rect">
            <a:avLst/>
          </a:prstGeom>
        </p:spPr>
        <p:txBody>
          <a:bodyPr/>
          <a:lstStyle/>
          <a:p>
            <a:endParaRPr/>
          </a:p>
        </p:txBody>
      </p:sp>
      <p:sp>
        <p:nvSpPr>
          <p:cNvPr id="385" name="Shape 38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pic>
        <p:nvPicPr>
          <p:cNvPr id="386" name="image12.png"/>
          <p:cNvPicPr>
            <a:picLocks noChangeAspect="1"/>
          </p:cNvPicPr>
          <p:nvPr/>
        </p:nvPicPr>
        <p:blipFill>
          <a:blip r:embed="rId3">
            <a:extLst/>
          </a:blip>
          <a:stretch>
            <a:fillRect/>
          </a:stretch>
        </p:blipFill>
        <p:spPr>
          <a:xfrm>
            <a:off x="840922" y="252528"/>
            <a:ext cx="11322956" cy="8773883"/>
          </a:xfrm>
          <a:prstGeom prst="rect">
            <a:avLst/>
          </a:prstGeom>
          <a:ln w="12700">
            <a:miter lim="400000"/>
          </a:ln>
        </p:spPr>
      </p:pic>
      <p:sp>
        <p:nvSpPr>
          <p:cNvPr id="387" name="Shape 387"/>
          <p:cNvSpPr/>
          <p:nvPr/>
        </p:nvSpPr>
        <p:spPr>
          <a:xfrm>
            <a:off x="7993822" y="3398143"/>
            <a:ext cx="4170317" cy="5615260"/>
          </a:xfrm>
          <a:prstGeom prst="rect">
            <a:avLst/>
          </a:prstGeom>
          <a:solidFill>
            <a:srgbClr val="FFFFFF"/>
          </a:solidFill>
          <a:ln w="12700">
            <a:miter lim="400000"/>
          </a:ln>
        </p:spPr>
        <p:txBody>
          <a:bodyPr lIns="65023" tIns="65023" rIns="65023" bIns="65023" anchor="ctr"/>
          <a:lstStyle/>
          <a:p>
            <a:pPr defTabSz="1300480">
              <a:defRPr sz="2400">
                <a:latin typeface="Calibri"/>
                <a:ea typeface="Calibri"/>
                <a:cs typeface="Calibri"/>
                <a:sym typeface="Calibri"/>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1" name="Shape 39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392" name="Shape 392"/>
          <p:cNvSpPr/>
          <p:nvPr/>
        </p:nvSpPr>
        <p:spPr>
          <a:xfrm>
            <a:off x="-6620" y="3643563"/>
            <a:ext cx="13018039"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800">
                <a:solidFill>
                  <a:srgbClr val="5B9BD5"/>
                </a:solidFill>
              </a:defRPr>
            </a:lvl1pPr>
          </a:lstStyle>
          <a:p>
            <a:r>
              <a:t>HOW DO WE FIND EVIDENCE?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4" name="Shape 39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395" name="Shape 395"/>
          <p:cNvSpPr>
            <a:spLocks noGrp="1"/>
          </p:cNvSpPr>
          <p:nvPr>
            <p:ph type="title" idx="4294967295"/>
          </p:nvPr>
        </p:nvSpPr>
        <p:spPr>
          <a:xfrm>
            <a:off x="-113800" y="246447"/>
            <a:ext cx="13232401" cy="1842063"/>
          </a:xfrm>
          <a:prstGeom prst="rect">
            <a:avLst/>
          </a:prstGeom>
        </p:spPr>
        <p:txBody>
          <a:bodyPr lIns="65023" tIns="65023" rIns="65023" bIns="65023"/>
          <a:lstStyle>
            <a:lvl1pPr defTabSz="914400">
              <a:defRPr sz="3800">
                <a:solidFill>
                  <a:srgbClr val="5B9BD5"/>
                </a:solidFill>
                <a:latin typeface="Avenir Book"/>
                <a:ea typeface="Avenir Book"/>
                <a:cs typeface="Avenir Book"/>
                <a:sym typeface="Avenir Book"/>
              </a:defRPr>
            </a:lvl1pPr>
          </a:lstStyle>
          <a:p>
            <a:r>
              <a:t>SYSTEMATIC TOOLS FOR EVIDENCE SYNTHESIS</a:t>
            </a:r>
          </a:p>
        </p:txBody>
      </p:sp>
      <p:sp>
        <p:nvSpPr>
          <p:cNvPr id="396" name="Shape 396"/>
          <p:cNvSpPr/>
          <p:nvPr/>
        </p:nvSpPr>
        <p:spPr>
          <a:xfrm>
            <a:off x="191810" y="9271000"/>
            <a:ext cx="2137665"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i="1">
                <a:latin typeface="Helvetica"/>
                <a:ea typeface="Helvetica"/>
                <a:cs typeface="Helvetica"/>
                <a:sym typeface="Helvetica"/>
              </a:defRPr>
            </a:lvl1pPr>
          </a:lstStyle>
          <a:p>
            <a:r>
              <a:t>Gilbert et al. 2005</a:t>
            </a:r>
          </a:p>
        </p:txBody>
      </p:sp>
      <p:pic>
        <p:nvPicPr>
          <p:cNvPr id="397" name="pasted-image-filtered.png"/>
          <p:cNvPicPr>
            <a:picLocks noChangeAspect="1"/>
          </p:cNvPicPr>
          <p:nvPr/>
        </p:nvPicPr>
        <p:blipFill>
          <a:blip r:embed="rId3">
            <a:extLst/>
          </a:blip>
          <a:stretch>
            <a:fillRect/>
          </a:stretch>
        </p:blipFill>
        <p:spPr>
          <a:xfrm>
            <a:off x="1955593" y="3117875"/>
            <a:ext cx="9093614" cy="1871770"/>
          </a:xfrm>
          <a:prstGeom prst="rect">
            <a:avLst/>
          </a:prstGeom>
          <a:ln w="12700">
            <a:miter lim="400000"/>
          </a:ln>
        </p:spPr>
      </p:pic>
      <p:sp>
        <p:nvSpPr>
          <p:cNvPr id="398" name="Shape 398"/>
          <p:cNvSpPr/>
          <p:nvPr/>
        </p:nvSpPr>
        <p:spPr>
          <a:xfrm>
            <a:off x="2095294" y="6019010"/>
            <a:ext cx="9218941" cy="147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i="1">
                <a:latin typeface="Helvetica"/>
                <a:ea typeface="Helvetica"/>
                <a:cs typeface="Helvetica"/>
                <a:sym typeface="Helvetica"/>
              </a:defRPr>
            </a:lvl1pPr>
          </a:lstStyle>
          <a:p>
            <a:r>
              <a:t>Systematic evidence synthesis as a standard practice in medicine and public health to provide credible information for decision-making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2" name="Shape 40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403" name="Shape 403"/>
          <p:cNvSpPr>
            <a:spLocks noGrp="1"/>
          </p:cNvSpPr>
          <p:nvPr>
            <p:ph type="title" idx="4294967295"/>
          </p:nvPr>
        </p:nvSpPr>
        <p:spPr>
          <a:xfrm>
            <a:off x="-113800" y="246447"/>
            <a:ext cx="13232401" cy="1842063"/>
          </a:xfrm>
          <a:prstGeom prst="rect">
            <a:avLst/>
          </a:prstGeom>
        </p:spPr>
        <p:txBody>
          <a:bodyPr lIns="65023" tIns="65023" rIns="65023" bIns="65023"/>
          <a:lstStyle>
            <a:lvl1pPr defTabSz="914400">
              <a:defRPr sz="3800">
                <a:solidFill>
                  <a:srgbClr val="5B9BD5"/>
                </a:solidFill>
                <a:latin typeface="Avenir Book"/>
                <a:ea typeface="Avenir Book"/>
                <a:cs typeface="Avenir Book"/>
                <a:sym typeface="Avenir Book"/>
              </a:defRPr>
            </a:lvl1pPr>
          </a:lstStyle>
          <a:p>
            <a:r>
              <a:t>SYSTEMATIC TOOLS FOR EVIDENCE SYNTHESIS</a:t>
            </a:r>
          </a:p>
        </p:txBody>
      </p:sp>
      <p:sp>
        <p:nvSpPr>
          <p:cNvPr id="404" name="Shape 404"/>
          <p:cNvSpPr/>
          <p:nvPr/>
        </p:nvSpPr>
        <p:spPr>
          <a:xfrm>
            <a:off x="6116161" y="2144294"/>
            <a:ext cx="6543207"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i="1">
                <a:latin typeface="Helvetica"/>
                <a:ea typeface="Helvetica"/>
                <a:cs typeface="Helvetica"/>
                <a:sym typeface="Helvetica"/>
              </a:defRPr>
            </a:lvl1pPr>
          </a:lstStyle>
          <a:p>
            <a:r>
              <a:t>Systematic review on incidence of SIDS from sleeping position</a:t>
            </a:r>
          </a:p>
        </p:txBody>
      </p:sp>
      <p:pic>
        <p:nvPicPr>
          <p:cNvPr id="405" name="pasted-image.png"/>
          <p:cNvPicPr>
            <a:picLocks noChangeAspect="1"/>
          </p:cNvPicPr>
          <p:nvPr/>
        </p:nvPicPr>
        <p:blipFill>
          <a:blip r:embed="rId3">
            <a:extLst/>
          </a:blip>
          <a:stretch>
            <a:fillRect/>
          </a:stretch>
        </p:blipFill>
        <p:spPr>
          <a:xfrm>
            <a:off x="733655" y="2071298"/>
            <a:ext cx="5356714" cy="6761218"/>
          </a:xfrm>
          <a:prstGeom prst="rect">
            <a:avLst/>
          </a:prstGeom>
          <a:ln w="12700">
            <a:miter lim="400000"/>
          </a:ln>
        </p:spPr>
      </p:pic>
      <p:sp>
        <p:nvSpPr>
          <p:cNvPr id="406" name="Shape 406"/>
          <p:cNvSpPr/>
          <p:nvPr/>
        </p:nvSpPr>
        <p:spPr>
          <a:xfrm>
            <a:off x="191810" y="9271000"/>
            <a:ext cx="2137665"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i="1">
                <a:latin typeface="Helvetica"/>
                <a:ea typeface="Helvetica"/>
                <a:cs typeface="Helvetica"/>
                <a:sym typeface="Helvetica"/>
              </a:defRPr>
            </a:lvl1pPr>
          </a:lstStyle>
          <a:p>
            <a:r>
              <a:t>Gilbert et al. 2005</a:t>
            </a:r>
          </a:p>
        </p:txBody>
      </p:sp>
      <p:sp>
        <p:nvSpPr>
          <p:cNvPr id="407" name="Shape 407"/>
          <p:cNvSpPr/>
          <p:nvPr/>
        </p:nvSpPr>
        <p:spPr>
          <a:xfrm>
            <a:off x="7960353" y="4258107"/>
            <a:ext cx="40283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a:lvl1pPr>
          </a:lstStyle>
          <a:p>
            <a:r>
              <a:t>Despite presence on evidence that front-sleeping had significantly higher risks of SIDS, recommendations were not changed until the 1990s</a:t>
            </a:r>
          </a:p>
        </p:txBody>
      </p:sp>
      <p:sp>
        <p:nvSpPr>
          <p:cNvPr id="408" name="Shape 408"/>
          <p:cNvSpPr/>
          <p:nvPr/>
        </p:nvSpPr>
        <p:spPr>
          <a:xfrm>
            <a:off x="625642" y="3835400"/>
            <a:ext cx="5553911" cy="2969127"/>
          </a:xfrm>
          <a:prstGeom prst="rect">
            <a:avLst/>
          </a:prstGeom>
          <a:ln w="38100">
            <a:solidFill>
              <a:schemeClr val="accent5">
                <a:hueOff val="101205"/>
                <a:satOff val="-13598"/>
                <a:lumOff val="23877"/>
              </a:schemeClr>
            </a:solidFill>
            <a:miter lim="400000"/>
          </a:ln>
        </p:spPr>
        <p:txBody>
          <a:bodyPr lIns="50800" tIns="50800" rIns="50800" bIns="50800" anchor="ctr"/>
          <a:lstStyle/>
          <a:p>
            <a:pPr>
              <a:defRPr sz="2600"/>
            </a:pPr>
            <a:endParaRPr/>
          </a:p>
        </p:txBody>
      </p:sp>
      <p:sp>
        <p:nvSpPr>
          <p:cNvPr id="409" name="Shape 409"/>
          <p:cNvSpPr/>
          <p:nvPr/>
        </p:nvSpPr>
        <p:spPr>
          <a:xfrm flipH="1">
            <a:off x="6290041" y="5451907"/>
            <a:ext cx="1288517"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3" name="Shape 41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pic>
        <p:nvPicPr>
          <p:cNvPr id="414" name="pasted-image.png"/>
          <p:cNvPicPr>
            <a:picLocks noChangeAspect="1"/>
          </p:cNvPicPr>
          <p:nvPr/>
        </p:nvPicPr>
        <p:blipFill>
          <a:blip r:embed="rId3">
            <a:extLst/>
          </a:blip>
          <a:stretch>
            <a:fillRect/>
          </a:stretch>
        </p:blipFill>
        <p:spPr>
          <a:xfrm>
            <a:off x="-1" y="2059324"/>
            <a:ext cx="13004801" cy="6188086"/>
          </a:xfrm>
          <a:prstGeom prst="rect">
            <a:avLst/>
          </a:prstGeom>
          <a:ln w="12700">
            <a:miter lim="400000"/>
          </a:ln>
        </p:spPr>
      </p:pic>
      <p:sp>
        <p:nvSpPr>
          <p:cNvPr id="415" name="Shape 415"/>
          <p:cNvSpPr>
            <a:spLocks noGrp="1"/>
          </p:cNvSpPr>
          <p:nvPr>
            <p:ph type="title" idx="4294967295"/>
          </p:nvPr>
        </p:nvSpPr>
        <p:spPr>
          <a:xfrm>
            <a:off x="-113800" y="246447"/>
            <a:ext cx="13232401" cy="1842063"/>
          </a:xfrm>
          <a:prstGeom prst="rect">
            <a:avLst/>
          </a:prstGeom>
        </p:spPr>
        <p:txBody>
          <a:bodyPr lIns="65023" tIns="65023" rIns="65023" bIns="65023"/>
          <a:lstStyle>
            <a:lvl1pPr defTabSz="914400">
              <a:defRPr sz="3800">
                <a:solidFill>
                  <a:srgbClr val="5B9BD5"/>
                </a:solidFill>
                <a:latin typeface="Avenir Book"/>
                <a:ea typeface="Avenir Book"/>
                <a:cs typeface="Avenir Book"/>
                <a:sym typeface="Avenir Book"/>
              </a:defRPr>
            </a:lvl1pPr>
          </a:lstStyle>
          <a:p>
            <a:r>
              <a:t>SYSTEMATIC TOOLS FOR EVIDENCE SYNTHESIS</a:t>
            </a:r>
          </a:p>
        </p:txBody>
      </p:sp>
      <p:sp>
        <p:nvSpPr>
          <p:cNvPr id="416" name="Shape 416"/>
          <p:cNvSpPr/>
          <p:nvPr/>
        </p:nvSpPr>
        <p:spPr>
          <a:xfrm>
            <a:off x="1508472" y="8590829"/>
            <a:ext cx="998785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69 Systematic Reviews + 12 Systematic Maps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20" name="Shape 420"/>
          <p:cNvSpPr/>
          <p:nvPr/>
        </p:nvSpPr>
        <p:spPr>
          <a:xfrm>
            <a:off x="-1" y="25399"/>
            <a:ext cx="13004801" cy="9753601"/>
          </a:xfrm>
          <a:prstGeom prst="rect">
            <a:avLst/>
          </a:prstGeom>
          <a:solidFill>
            <a:srgbClr val="FFFFFF">
              <a:alpha val="30196"/>
            </a:srgbClr>
          </a:solidFill>
          <a:ln w="12700">
            <a:miter lim="400000"/>
          </a:ln>
        </p:spPr>
        <p:txBody>
          <a:bodyPr lIns="65023" tIns="65023" rIns="65023" bIns="65023" anchor="ctr"/>
          <a:lstStyle/>
          <a:p>
            <a:pPr defTabSz="1300480">
              <a:defRPr sz="2400">
                <a:latin typeface="Calibri"/>
                <a:ea typeface="Calibri"/>
                <a:cs typeface="Calibri"/>
                <a:sym typeface="Calibri"/>
              </a:defRPr>
            </a:pPr>
            <a:endParaRPr/>
          </a:p>
        </p:txBody>
      </p:sp>
      <p:sp>
        <p:nvSpPr>
          <p:cNvPr id="421" name="Shape 421"/>
          <p:cNvSpPr>
            <a:spLocks noGrp="1"/>
          </p:cNvSpPr>
          <p:nvPr>
            <p:ph type="title"/>
          </p:nvPr>
        </p:nvSpPr>
        <p:spPr>
          <a:xfrm>
            <a:off x="734837" y="809823"/>
            <a:ext cx="11216642" cy="1885246"/>
          </a:xfrm>
          <a:prstGeom prst="rect">
            <a:avLst/>
          </a:prstGeom>
        </p:spPr>
        <p:txBody>
          <a:bodyPr/>
          <a:lstStyle/>
          <a:p>
            <a:pPr>
              <a:defRPr>
                <a:latin typeface="Avenir Book"/>
                <a:ea typeface="Avenir Book"/>
                <a:cs typeface="Avenir Book"/>
                <a:sym typeface="Avenir Book"/>
              </a:defRPr>
            </a:pPr>
            <a:r>
              <a:rPr sz="5000"/>
              <a:t>EVIDENCE MAPS or </a:t>
            </a:r>
          </a:p>
          <a:p>
            <a:pPr>
              <a:defRPr>
                <a:latin typeface="Avenir Book"/>
                <a:ea typeface="Avenir Book"/>
                <a:cs typeface="Avenir Book"/>
                <a:sym typeface="Avenir Book"/>
              </a:defRPr>
            </a:pPr>
            <a:r>
              <a:rPr sz="5000"/>
              <a:t>SYSTEMATIC MAPS</a:t>
            </a:r>
          </a:p>
        </p:txBody>
      </p:sp>
      <p:sp>
        <p:nvSpPr>
          <p:cNvPr id="422" name="Shape 422"/>
          <p:cNvSpPr>
            <a:spLocks noGrp="1"/>
          </p:cNvSpPr>
          <p:nvPr>
            <p:ph type="body" sz="quarter" idx="1"/>
          </p:nvPr>
        </p:nvSpPr>
        <p:spPr>
          <a:xfrm>
            <a:off x="734837" y="2985797"/>
            <a:ext cx="11216642" cy="1461236"/>
          </a:xfrm>
          <a:prstGeom prst="rect">
            <a:avLst/>
          </a:prstGeom>
        </p:spPr>
        <p:txBody>
          <a:bodyPr/>
          <a:lstStyle>
            <a:lvl1pPr marL="0" indent="0">
              <a:buSzTx/>
              <a:buNone/>
              <a:defRPr sz="3000"/>
            </a:lvl1pPr>
          </a:lstStyle>
          <a:p>
            <a:r>
              <a:t>Thematic collections of primary research studies and systematic reviews within a sector</a:t>
            </a:r>
          </a:p>
        </p:txBody>
      </p:sp>
      <p:sp>
        <p:nvSpPr>
          <p:cNvPr id="423" name="Shape 423"/>
          <p:cNvSpPr/>
          <p:nvPr/>
        </p:nvSpPr>
        <p:spPr>
          <a:xfrm>
            <a:off x="9068193" y="9138131"/>
            <a:ext cx="3741717" cy="409449"/>
          </a:xfrm>
          <a:prstGeom prst="rect">
            <a:avLst/>
          </a:prstGeom>
          <a:solidFill>
            <a:srgbClr val="FFFFFF">
              <a:alpha val="80000"/>
            </a:srgbClr>
          </a:solidFill>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1300480">
              <a:defRPr sz="1800">
                <a:solidFill>
                  <a:srgbClr val="000000"/>
                </a:solidFill>
                <a:latin typeface="Calibri"/>
                <a:ea typeface="Calibri"/>
                <a:cs typeface="Calibri"/>
                <a:sym typeface="Calibri"/>
              </a:defRPr>
            </a:lvl1pPr>
          </a:lstStyle>
          <a:p>
            <a:pPr>
              <a:defRPr sz="2400"/>
            </a:pPr>
            <a:r>
              <a:rPr sz="1800"/>
              <a:t>Snilstveit et al. 2013, James et al. 2016</a:t>
            </a:r>
          </a:p>
        </p:txBody>
      </p:sp>
      <p:sp>
        <p:nvSpPr>
          <p:cNvPr id="424" name="Shape 424"/>
          <p:cNvSpPr/>
          <p:nvPr/>
        </p:nvSpPr>
        <p:spPr>
          <a:xfrm>
            <a:off x="685903" y="6152003"/>
            <a:ext cx="11632994" cy="15397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1300480">
              <a:defRPr sz="3000">
                <a:solidFill>
                  <a:srgbClr val="000000"/>
                </a:solidFill>
                <a:latin typeface="Calibri"/>
                <a:ea typeface="Calibri"/>
                <a:cs typeface="Calibri"/>
                <a:sym typeface="Calibri"/>
              </a:defRPr>
            </a:lvl1pPr>
          </a:lstStyle>
          <a:p>
            <a:r>
              <a:t>A visual graphic that maps the distribution and occurrence of existing evidence using a framework of policy-relevant interventions and outcomes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tiff"/>
          <p:cNvPicPr>
            <a:picLocks noChangeAspect="1"/>
          </p:cNvPicPr>
          <p:nvPr/>
        </p:nvPicPr>
        <p:blipFill>
          <a:blip r:embed="rId3">
            <a:extLst/>
          </a:blip>
          <a:stretch>
            <a:fillRect/>
          </a:stretch>
        </p:blipFill>
        <p:spPr>
          <a:xfrm>
            <a:off x="-5583874" y="-57666"/>
            <a:ext cx="14098477" cy="9868932"/>
          </a:xfrm>
          <a:prstGeom prst="rect">
            <a:avLst/>
          </a:prstGeom>
          <a:ln w="12700">
            <a:miter lim="400000"/>
          </a:ln>
        </p:spPr>
      </p:pic>
      <p:pic>
        <p:nvPicPr>
          <p:cNvPr id="429" name="pasted-image.tiff"/>
          <p:cNvPicPr>
            <a:picLocks noChangeAspect="1"/>
          </p:cNvPicPr>
          <p:nvPr/>
        </p:nvPicPr>
        <p:blipFill>
          <a:blip r:embed="rId4">
            <a:extLst/>
          </a:blip>
          <a:srcRect l="24618"/>
          <a:stretch>
            <a:fillRect/>
          </a:stretch>
        </p:blipFill>
        <p:spPr>
          <a:xfrm>
            <a:off x="6432154" y="-1"/>
            <a:ext cx="9803176" cy="9753601"/>
          </a:xfrm>
          <a:prstGeom prst="rect">
            <a:avLst/>
          </a:prstGeom>
          <a:ln w="12700">
            <a:miter lim="400000"/>
          </a:ln>
        </p:spPr>
      </p:pic>
      <p:sp>
        <p:nvSpPr>
          <p:cNvPr id="430" name="Shape 430"/>
          <p:cNvSpPr/>
          <p:nvPr/>
        </p:nvSpPr>
        <p:spPr>
          <a:xfrm>
            <a:off x="-14261" y="527435"/>
            <a:ext cx="13033322" cy="1270001"/>
          </a:xfrm>
          <a:prstGeom prst="rect">
            <a:avLst/>
          </a:prstGeom>
          <a:solidFill>
            <a:srgbClr val="000000">
              <a:alpha val="68657"/>
            </a:srgbClr>
          </a:solidFill>
          <a:ln w="12700">
            <a:miter lim="400000"/>
          </a:ln>
        </p:spPr>
        <p:txBody>
          <a:bodyPr lIns="50800" tIns="50800" rIns="50800" bIns="50800" anchor="ctr"/>
          <a:lstStyle/>
          <a:p>
            <a:pPr>
              <a:defRPr sz="2600">
                <a:solidFill>
                  <a:srgbClr val="000000"/>
                </a:solidFill>
              </a:defRPr>
            </a:pPr>
            <a:endParaRPr/>
          </a:p>
        </p:txBody>
      </p:sp>
      <p:sp>
        <p:nvSpPr>
          <p:cNvPr id="431" name="Shape 431"/>
          <p:cNvSpPr>
            <a:spLocks noGrp="1"/>
          </p:cNvSpPr>
          <p:nvPr>
            <p:ph type="title"/>
          </p:nvPr>
        </p:nvSpPr>
        <p:spPr>
          <a:xfrm>
            <a:off x="92359" y="219813"/>
            <a:ext cx="6120676" cy="1885246"/>
          </a:xfrm>
          <a:prstGeom prst="rect">
            <a:avLst/>
          </a:prstGeom>
        </p:spPr>
        <p:txBody>
          <a:bodyPr/>
          <a:lstStyle>
            <a:lvl1pPr algn="ctr">
              <a:defRPr sz="4200">
                <a:solidFill>
                  <a:srgbClr val="FFFFFF"/>
                </a:solidFill>
                <a:latin typeface="Avenir Book"/>
                <a:ea typeface="Avenir Book"/>
                <a:cs typeface="Avenir Book"/>
                <a:sym typeface="Avenir Book"/>
              </a:defRPr>
            </a:lvl1pPr>
          </a:lstStyle>
          <a:p>
            <a:r>
              <a:t>SYSTEMATIC MAP</a:t>
            </a:r>
          </a:p>
        </p:txBody>
      </p:sp>
      <p:sp>
        <p:nvSpPr>
          <p:cNvPr id="432" name="Shape 432"/>
          <p:cNvSpPr/>
          <p:nvPr/>
        </p:nvSpPr>
        <p:spPr>
          <a:xfrm>
            <a:off x="262698" y="4075176"/>
            <a:ext cx="5779998" cy="1603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228600" indent="-228600" algn="l" defTabSz="1300480">
              <a:buSzPct val="100000"/>
              <a:buChar char="•"/>
              <a:defRPr sz="2400">
                <a:solidFill>
                  <a:srgbClr val="000000"/>
                </a:solidFill>
                <a:latin typeface="Calibri"/>
                <a:ea typeface="Calibri"/>
                <a:cs typeface="Calibri"/>
                <a:sym typeface="Calibri"/>
              </a:defRPr>
            </a:pPr>
            <a:r>
              <a:t>Gather and collate evidence on a broad topic</a:t>
            </a:r>
          </a:p>
          <a:p>
            <a:pPr marL="228600" indent="-228600" algn="l" defTabSz="1300480">
              <a:buSzPct val="100000"/>
              <a:buChar char="•"/>
              <a:defRPr sz="2400">
                <a:solidFill>
                  <a:srgbClr val="000000"/>
                </a:solidFill>
                <a:latin typeface="Calibri"/>
                <a:ea typeface="Calibri"/>
                <a:cs typeface="Calibri"/>
                <a:sym typeface="Calibri"/>
              </a:defRPr>
            </a:pPr>
            <a:r>
              <a:t>Occurrence and distribution of existing evidence</a:t>
            </a:r>
          </a:p>
        </p:txBody>
      </p:sp>
      <p:sp>
        <p:nvSpPr>
          <p:cNvPr id="433" name="Shape 433"/>
          <p:cNvSpPr/>
          <p:nvPr/>
        </p:nvSpPr>
        <p:spPr>
          <a:xfrm>
            <a:off x="6805190" y="3706876"/>
            <a:ext cx="5779998" cy="23398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228600" indent="-228600" algn="l" defTabSz="1300480">
              <a:buSzPct val="100000"/>
              <a:buChar char="•"/>
              <a:defRPr sz="2400">
                <a:solidFill>
                  <a:srgbClr val="000000"/>
                </a:solidFill>
                <a:latin typeface="Calibri"/>
                <a:ea typeface="Calibri"/>
                <a:cs typeface="Calibri"/>
                <a:sym typeface="Calibri"/>
              </a:defRPr>
            </a:pPr>
            <a:r>
              <a:t>Appraise and synthesize study results</a:t>
            </a:r>
          </a:p>
          <a:p>
            <a:pPr marL="228600" indent="-228600" algn="l" defTabSz="1300480">
              <a:buSzPct val="100000"/>
              <a:buChar char="•"/>
              <a:defRPr sz="2400">
                <a:solidFill>
                  <a:srgbClr val="000000"/>
                </a:solidFill>
                <a:latin typeface="Calibri"/>
                <a:ea typeface="Calibri"/>
                <a:cs typeface="Calibri"/>
                <a:sym typeface="Calibri"/>
              </a:defRPr>
            </a:pPr>
            <a:r>
              <a:t>Conduct a “deep dive” into effectiveness or impact of specific actions on defined outcomes</a:t>
            </a:r>
          </a:p>
          <a:p>
            <a:pPr marL="228600" indent="-228600" algn="l" defTabSz="1300480">
              <a:buSzPct val="100000"/>
              <a:buChar char="•"/>
              <a:defRPr sz="2400">
                <a:solidFill>
                  <a:srgbClr val="000000"/>
                </a:solidFill>
                <a:latin typeface="Calibri"/>
                <a:ea typeface="Calibri"/>
                <a:cs typeface="Calibri"/>
                <a:sym typeface="Calibri"/>
              </a:defRPr>
            </a:pPr>
            <a:r>
              <a:t>Thorough and unbiased investigation of pathways to impact</a:t>
            </a:r>
          </a:p>
        </p:txBody>
      </p:sp>
      <p:sp>
        <p:nvSpPr>
          <p:cNvPr id="434" name="Shape 434"/>
          <p:cNvSpPr/>
          <p:nvPr/>
        </p:nvSpPr>
        <p:spPr>
          <a:xfrm>
            <a:off x="6059868" y="749685"/>
            <a:ext cx="885064" cy="825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00480">
              <a:lnSpc>
                <a:spcPct val="90000"/>
              </a:lnSpc>
              <a:defRPr sz="4200">
                <a:solidFill>
                  <a:schemeClr val="accent4">
                    <a:hueOff val="102361"/>
                    <a:satOff val="14118"/>
                    <a:lumOff val="10675"/>
                  </a:schemeClr>
                </a:solidFill>
                <a:latin typeface="Avenir Book"/>
                <a:ea typeface="Avenir Book"/>
                <a:cs typeface="Avenir Book"/>
                <a:sym typeface="Avenir Book"/>
              </a:defRPr>
            </a:lvl1pPr>
          </a:lstStyle>
          <a:p>
            <a:r>
              <a:t>VS.</a:t>
            </a:r>
          </a:p>
        </p:txBody>
      </p:sp>
      <p:sp>
        <p:nvSpPr>
          <p:cNvPr id="435" name="Shape 435"/>
          <p:cNvSpPr/>
          <p:nvPr/>
        </p:nvSpPr>
        <p:spPr>
          <a:xfrm>
            <a:off x="7352725" y="749685"/>
            <a:ext cx="5330420" cy="825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00480">
              <a:lnSpc>
                <a:spcPct val="90000"/>
              </a:lnSpc>
              <a:defRPr sz="4200">
                <a:latin typeface="Avenir Book"/>
                <a:ea typeface="Avenir Book"/>
                <a:cs typeface="Avenir Book"/>
                <a:sym typeface="Avenir Book"/>
              </a:defRPr>
            </a:lvl1pPr>
          </a:lstStyle>
          <a:p>
            <a:r>
              <a:t>SYSTEMATIC REVIEW</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image16.png"/>
          <p:cNvPicPr>
            <a:picLocks noChangeAspect="1"/>
          </p:cNvPicPr>
          <p:nvPr/>
        </p:nvPicPr>
        <p:blipFill>
          <a:blip r:embed="rId3">
            <a:extLst/>
          </a:blip>
          <a:stretch>
            <a:fillRect/>
          </a:stretch>
        </p:blipFill>
        <p:spPr>
          <a:xfrm>
            <a:off x="418798" y="264355"/>
            <a:ext cx="11846252" cy="948924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3" name="Shape 443"/>
          <p:cNvSpPr>
            <a:spLocks noGrp="1"/>
          </p:cNvSpPr>
          <p:nvPr>
            <p:ph type="title"/>
          </p:nvPr>
        </p:nvSpPr>
        <p:spPr>
          <a:xfrm>
            <a:off x="832874" y="-3178952"/>
            <a:ext cx="11054082" cy="4991948"/>
          </a:xfrm>
          <a:prstGeom prst="rect">
            <a:avLst/>
          </a:prstGeom>
        </p:spPr>
        <p:txBody>
          <a:bodyPr/>
          <a:lstStyle>
            <a:lvl1pPr>
              <a:defRPr sz="3800">
                <a:solidFill>
                  <a:srgbClr val="5B9BD5"/>
                </a:solidFill>
                <a:latin typeface="Avenir Book"/>
                <a:ea typeface="Avenir Book"/>
                <a:cs typeface="Avenir Book"/>
                <a:sym typeface="Avenir Book"/>
              </a:defRPr>
            </a:lvl1pPr>
          </a:lstStyle>
          <a:p>
            <a:r>
              <a:t>SNAPP Working Group on Evidence-based Conservation</a:t>
            </a:r>
          </a:p>
        </p:txBody>
      </p:sp>
      <p:sp>
        <p:nvSpPr>
          <p:cNvPr id="444" name="Shape 444"/>
          <p:cNvSpPr>
            <a:spLocks noGrp="1"/>
          </p:cNvSpPr>
          <p:nvPr>
            <p:ph type="body" sz="half" idx="1"/>
          </p:nvPr>
        </p:nvSpPr>
        <p:spPr>
          <a:prstGeom prst="rect">
            <a:avLst/>
          </a:prstGeom>
        </p:spPr>
        <p:txBody>
          <a:bodyPr/>
          <a:lstStyle/>
          <a:p>
            <a:endParaRPr/>
          </a:p>
        </p:txBody>
      </p:sp>
      <p:sp>
        <p:nvSpPr>
          <p:cNvPr id="445" name="Shape 44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pic>
        <p:nvPicPr>
          <p:cNvPr id="446" name="pasted-image-small.png"/>
          <p:cNvPicPr>
            <a:picLocks noChangeAspect="1"/>
          </p:cNvPicPr>
          <p:nvPr/>
        </p:nvPicPr>
        <p:blipFill>
          <a:blip r:embed="rId3">
            <a:extLst/>
          </a:blip>
          <a:stretch>
            <a:fillRect/>
          </a:stretch>
        </p:blipFill>
        <p:spPr>
          <a:xfrm>
            <a:off x="889040" y="1962597"/>
            <a:ext cx="11260532" cy="5341606"/>
          </a:xfrm>
          <a:prstGeom prst="rect">
            <a:avLst/>
          </a:prstGeom>
          <a:ln w="12700">
            <a:miter lim="400000"/>
          </a:ln>
        </p:spPr>
      </p:pic>
      <p:sp>
        <p:nvSpPr>
          <p:cNvPr id="447" name="Shape 447"/>
          <p:cNvSpPr/>
          <p:nvPr/>
        </p:nvSpPr>
        <p:spPr>
          <a:xfrm>
            <a:off x="435668" y="7601521"/>
            <a:ext cx="2609758" cy="1911204"/>
          </a:xfrm>
          <a:prstGeom prst="rect">
            <a:avLst/>
          </a:prstGeom>
          <a:ln w="12700">
            <a:solidFill>
              <a:srgbClr val="5B9BD5"/>
            </a:solidFill>
            <a:miter/>
          </a:ln>
          <a:extLst>
            <a:ext uri="{C572A759-6A51-4108-AA02-DFA0A04FC94B}">
              <ma14:wrappingTextBoxFlag xmlns:ma14="http://schemas.microsoft.com/office/mac/drawingml/2011/main" xmlns="" val="1"/>
            </a:ext>
          </a:extLst>
        </p:spPr>
        <p:txBody>
          <a:bodyPr lIns="45709" tIns="45709" rIns="45709" bIns="45709">
            <a:normAutofit/>
          </a:bodyPr>
          <a:lstStyle/>
          <a:p>
            <a:pPr algn="r" defTabSz="822959">
              <a:spcBef>
                <a:spcPts val="500"/>
              </a:spcBef>
              <a:buClr>
                <a:srgbClr val="727CA3"/>
              </a:buClr>
              <a:buFont typeface="Wingdings 3"/>
              <a:defRPr sz="1619">
                <a:latin typeface="Calibri"/>
                <a:ea typeface="Calibri"/>
                <a:cs typeface="Calibri"/>
                <a:sym typeface="Calibri"/>
              </a:defRPr>
            </a:pPr>
            <a:r>
              <a:rPr b="1"/>
              <a:t>Madeleine McKinnon (lead)</a:t>
            </a:r>
          </a:p>
          <a:p>
            <a:pPr algn="r" defTabSz="822959">
              <a:spcBef>
                <a:spcPts val="500"/>
              </a:spcBef>
              <a:buClr>
                <a:srgbClr val="727CA3"/>
              </a:buClr>
              <a:buFont typeface="Wingdings 3"/>
              <a:defRPr sz="1619" i="1">
                <a:latin typeface="Calibri"/>
                <a:ea typeface="Calibri"/>
                <a:cs typeface="Calibri"/>
                <a:sym typeface="Calibri"/>
              </a:defRPr>
            </a:pPr>
            <a:r>
              <a:t>Vulcan</a:t>
            </a:r>
            <a:endParaRPr b="1"/>
          </a:p>
          <a:p>
            <a:pPr algn="r" defTabSz="822959">
              <a:spcBef>
                <a:spcPts val="500"/>
              </a:spcBef>
              <a:buClr>
                <a:srgbClr val="727CA3"/>
              </a:buClr>
              <a:buFont typeface="Wingdings 3"/>
              <a:defRPr sz="1619">
                <a:latin typeface="Calibri"/>
                <a:ea typeface="Calibri"/>
                <a:cs typeface="Calibri"/>
                <a:sym typeface="Calibri"/>
              </a:defRPr>
            </a:pPr>
            <a:r>
              <a:rPr b="1"/>
              <a:t>David Wilkie (co-lead)</a:t>
            </a:r>
          </a:p>
          <a:p>
            <a:pPr algn="r" defTabSz="822959">
              <a:spcBef>
                <a:spcPts val="500"/>
              </a:spcBef>
              <a:buClr>
                <a:srgbClr val="727CA3"/>
              </a:buClr>
              <a:buFont typeface="Wingdings 3"/>
              <a:defRPr sz="1619" i="1">
                <a:latin typeface="Calibri"/>
                <a:ea typeface="Calibri"/>
                <a:cs typeface="Calibri"/>
                <a:sym typeface="Calibri"/>
              </a:defRPr>
            </a:pPr>
            <a:r>
              <a:t>Wildlife Conservation Society</a:t>
            </a:r>
            <a:endParaRPr b="1"/>
          </a:p>
          <a:p>
            <a:pPr algn="r" defTabSz="822959">
              <a:spcBef>
                <a:spcPts val="500"/>
              </a:spcBef>
              <a:buClr>
                <a:srgbClr val="727CA3"/>
              </a:buClr>
              <a:buFont typeface="Wingdings 3"/>
              <a:defRPr sz="1619">
                <a:latin typeface="Calibri"/>
                <a:ea typeface="Calibri"/>
                <a:cs typeface="Calibri"/>
                <a:sym typeface="Calibri"/>
              </a:defRPr>
            </a:pPr>
            <a:r>
              <a:rPr b="1"/>
              <a:t>Samantha Cheng (postdoc)</a:t>
            </a:r>
          </a:p>
          <a:p>
            <a:pPr algn="r" defTabSz="822959">
              <a:spcBef>
                <a:spcPts val="500"/>
              </a:spcBef>
              <a:buClr>
                <a:srgbClr val="727CA3"/>
              </a:buClr>
              <a:buFont typeface="Wingdings 3"/>
              <a:defRPr sz="1619" i="1">
                <a:latin typeface="Calibri"/>
                <a:ea typeface="Calibri"/>
                <a:cs typeface="Calibri"/>
                <a:sym typeface="Calibri"/>
              </a:defRPr>
            </a:pPr>
            <a:r>
              <a:t>NCEAS</a:t>
            </a:r>
          </a:p>
        </p:txBody>
      </p:sp>
      <p:sp>
        <p:nvSpPr>
          <p:cNvPr id="448" name="Shape 448"/>
          <p:cNvSpPr/>
          <p:nvPr/>
        </p:nvSpPr>
        <p:spPr>
          <a:xfrm>
            <a:off x="3436338" y="7543413"/>
            <a:ext cx="2945399" cy="2027419"/>
          </a:xfrm>
          <a:prstGeom prst="rect">
            <a:avLst/>
          </a:prstGeom>
          <a:ln w="12700">
            <a:miter lim="400000"/>
          </a:ln>
          <a:extLst>
            <a:ext uri="{C572A759-6A51-4108-AA02-DFA0A04FC94B}">
              <ma14:wrappingTextBoxFlag xmlns:ma14="http://schemas.microsoft.com/office/mac/drawingml/2011/main" xmlns="" val="1"/>
            </a:ext>
          </a:extLst>
        </p:spPr>
        <p:txBody>
          <a:bodyPr lIns="45709" tIns="45709" rIns="45709" bIns="45709">
            <a:normAutofit/>
          </a:bodyPr>
          <a:lstStyle/>
          <a:p>
            <a:pPr algn="l" defTabSz="713231">
              <a:spcBef>
                <a:spcPts val="400"/>
              </a:spcBef>
              <a:buClr>
                <a:srgbClr val="727CA3"/>
              </a:buClr>
              <a:buFont typeface="Wingdings 3"/>
              <a:defRPr sz="1403">
                <a:latin typeface="Calibri"/>
                <a:ea typeface="Calibri"/>
                <a:cs typeface="Calibri"/>
                <a:sym typeface="Calibri"/>
              </a:defRPr>
            </a:pPr>
            <a:r>
              <a:t>Louise Glew (WWF-US)</a:t>
            </a:r>
          </a:p>
          <a:p>
            <a:pPr algn="l" defTabSz="713231">
              <a:spcBef>
                <a:spcPts val="400"/>
              </a:spcBef>
              <a:buClr>
                <a:srgbClr val="727CA3"/>
              </a:buClr>
              <a:buFont typeface="Wingdings 3"/>
              <a:defRPr sz="1403">
                <a:latin typeface="Calibri"/>
                <a:ea typeface="Calibri"/>
                <a:cs typeface="Calibri"/>
                <a:sym typeface="Calibri"/>
              </a:defRPr>
            </a:pPr>
            <a:r>
              <a:t>Dilys Roe (IIED)</a:t>
            </a:r>
          </a:p>
          <a:p>
            <a:pPr algn="l" defTabSz="713231">
              <a:spcBef>
                <a:spcPts val="400"/>
              </a:spcBef>
              <a:buClr>
                <a:srgbClr val="727CA3"/>
              </a:buClr>
              <a:buFont typeface="Wingdings 3"/>
              <a:defRPr sz="1403">
                <a:latin typeface="Calibri"/>
                <a:ea typeface="Calibri"/>
                <a:cs typeface="Calibri"/>
                <a:sym typeface="Calibri"/>
              </a:defRPr>
            </a:pPr>
            <a:r>
              <a:t>Ruth Garside (Univ. Exeter)</a:t>
            </a:r>
          </a:p>
          <a:p>
            <a:pPr algn="l" defTabSz="713231">
              <a:spcBef>
                <a:spcPts val="400"/>
              </a:spcBef>
              <a:buClr>
                <a:srgbClr val="727CA3"/>
              </a:buClr>
              <a:buFont typeface="Wingdings 3"/>
              <a:defRPr sz="1403">
                <a:latin typeface="Calibri"/>
                <a:ea typeface="Calibri"/>
                <a:cs typeface="Calibri"/>
                <a:sym typeface="Calibri"/>
              </a:defRPr>
            </a:pPr>
            <a:r>
              <a:t>Supin Wongbusarakum (NOAA)</a:t>
            </a:r>
          </a:p>
          <a:p>
            <a:pPr algn="l" defTabSz="713231">
              <a:spcBef>
                <a:spcPts val="400"/>
              </a:spcBef>
              <a:buClr>
                <a:srgbClr val="727CA3"/>
              </a:buClr>
              <a:buFont typeface="Wingdings 3"/>
              <a:defRPr sz="1403">
                <a:latin typeface="Calibri"/>
                <a:ea typeface="Calibri"/>
                <a:cs typeface="Calibri"/>
                <a:sym typeface="Calibri"/>
              </a:defRPr>
            </a:pPr>
            <a:r>
              <a:t>Maggie Holland (Univ. Maryland)</a:t>
            </a:r>
          </a:p>
          <a:p>
            <a:pPr algn="l" defTabSz="713231">
              <a:spcBef>
                <a:spcPts val="400"/>
              </a:spcBef>
              <a:buClr>
                <a:srgbClr val="727CA3"/>
              </a:buClr>
              <a:buFont typeface="Wingdings 3"/>
              <a:defRPr sz="1403">
                <a:latin typeface="Calibri"/>
                <a:ea typeface="Calibri"/>
                <a:cs typeface="Calibri"/>
                <a:sym typeface="Calibri"/>
              </a:defRPr>
            </a:pPr>
            <a:r>
              <a:t>Andrew Pullin (Univ. Bangor/CEE)</a:t>
            </a:r>
          </a:p>
          <a:p>
            <a:pPr algn="l" defTabSz="713231">
              <a:spcBef>
                <a:spcPts val="400"/>
              </a:spcBef>
              <a:buClr>
                <a:srgbClr val="727CA3"/>
              </a:buClr>
              <a:buFont typeface="Wingdings 3"/>
              <a:defRPr sz="1403">
                <a:latin typeface="Calibri"/>
                <a:ea typeface="Calibri"/>
                <a:cs typeface="Calibri"/>
                <a:sym typeface="Calibri"/>
              </a:defRPr>
            </a:pPr>
            <a:r>
              <a:t>Lynn Dicks (Univ. Cambridge)</a:t>
            </a:r>
          </a:p>
        </p:txBody>
      </p:sp>
      <p:sp>
        <p:nvSpPr>
          <p:cNvPr id="449" name="Shape 449"/>
          <p:cNvSpPr/>
          <p:nvPr/>
        </p:nvSpPr>
        <p:spPr>
          <a:xfrm>
            <a:off x="6410700" y="7552104"/>
            <a:ext cx="2725525" cy="2027419"/>
          </a:xfrm>
          <a:prstGeom prst="rect">
            <a:avLst/>
          </a:prstGeom>
          <a:ln w="12700">
            <a:miter lim="400000"/>
          </a:ln>
          <a:extLst>
            <a:ext uri="{C572A759-6A51-4108-AA02-DFA0A04FC94B}">
              <ma14:wrappingTextBoxFlag xmlns:ma14="http://schemas.microsoft.com/office/mac/drawingml/2011/main" xmlns="" val="1"/>
            </a:ext>
          </a:extLst>
        </p:spPr>
        <p:txBody>
          <a:bodyPr lIns="45709" tIns="45709" rIns="45709" bIns="45709">
            <a:normAutofit/>
          </a:bodyPr>
          <a:lstStyle/>
          <a:p>
            <a:pPr algn="l" defTabSz="713231">
              <a:spcBef>
                <a:spcPts val="400"/>
              </a:spcBef>
              <a:buClr>
                <a:srgbClr val="727CA3"/>
              </a:buClr>
              <a:buFont typeface="Wingdings 3"/>
              <a:defRPr sz="1403">
                <a:latin typeface="Calibri"/>
                <a:ea typeface="Calibri"/>
                <a:cs typeface="Calibri"/>
                <a:sym typeface="Calibri"/>
              </a:defRPr>
            </a:pPr>
            <a:r>
              <a:t>Sofia Ahlroth (World Bank)</a:t>
            </a:r>
          </a:p>
          <a:p>
            <a:pPr algn="l" defTabSz="713231">
              <a:spcBef>
                <a:spcPts val="400"/>
              </a:spcBef>
              <a:buClr>
                <a:srgbClr val="727CA3"/>
              </a:buClr>
              <a:buFont typeface="Wingdings 3"/>
              <a:defRPr sz="1403">
                <a:latin typeface="Calibri"/>
                <a:ea typeface="Calibri"/>
                <a:cs typeface="Calibri"/>
                <a:sym typeface="Calibri"/>
              </a:defRPr>
            </a:pPr>
            <a:r>
              <a:t>Valerie Hickey (World Bank)</a:t>
            </a:r>
          </a:p>
          <a:p>
            <a:pPr algn="l" defTabSz="713231">
              <a:spcBef>
                <a:spcPts val="400"/>
              </a:spcBef>
              <a:buClr>
                <a:srgbClr val="727CA3"/>
              </a:buClr>
              <a:buFont typeface="Wingdings 3"/>
              <a:defRPr sz="1403">
                <a:latin typeface="Calibri"/>
                <a:ea typeface="Calibri"/>
                <a:cs typeface="Calibri"/>
                <a:sym typeface="Calibri"/>
              </a:defRPr>
            </a:pPr>
            <a:r>
              <a:t>Birte Snilstveit (3ie)</a:t>
            </a:r>
          </a:p>
          <a:p>
            <a:pPr algn="l" defTabSz="713231">
              <a:spcBef>
                <a:spcPts val="400"/>
              </a:spcBef>
              <a:buClr>
                <a:srgbClr val="727CA3"/>
              </a:buClr>
              <a:buFont typeface="Wingdings 3"/>
              <a:defRPr sz="1403">
                <a:latin typeface="Calibri"/>
                <a:ea typeface="Calibri"/>
                <a:cs typeface="Calibri"/>
                <a:sym typeface="Calibri"/>
              </a:defRPr>
            </a:pPr>
            <a:r>
              <a:t>Daniel Miller (Univ. Illinois)</a:t>
            </a:r>
          </a:p>
          <a:p>
            <a:pPr algn="l" defTabSz="713231">
              <a:spcBef>
                <a:spcPts val="400"/>
              </a:spcBef>
              <a:buClr>
                <a:srgbClr val="727CA3"/>
              </a:buClr>
              <a:buFont typeface="Wingdings 3"/>
              <a:defRPr sz="1403">
                <a:latin typeface="Calibri"/>
                <a:ea typeface="Calibri"/>
                <a:cs typeface="Calibri"/>
                <a:sym typeface="Calibri"/>
              </a:defRPr>
            </a:pPr>
            <a:r>
              <a:t>Yuta Masuda (TNC)</a:t>
            </a:r>
          </a:p>
          <a:p>
            <a:pPr algn="l" defTabSz="713231">
              <a:spcBef>
                <a:spcPts val="400"/>
              </a:spcBef>
              <a:buClr>
                <a:srgbClr val="727CA3"/>
              </a:buClr>
              <a:buFont typeface="Wingdings 3"/>
              <a:defRPr sz="1403">
                <a:latin typeface="Calibri"/>
                <a:ea typeface="Calibri"/>
                <a:cs typeface="Calibri"/>
                <a:sym typeface="Calibri"/>
              </a:defRPr>
            </a:pPr>
            <a:r>
              <a:t>Eliot Levine (Mercy Corps)</a:t>
            </a:r>
          </a:p>
          <a:p>
            <a:pPr algn="l" defTabSz="713231">
              <a:spcBef>
                <a:spcPts val="400"/>
              </a:spcBef>
              <a:buClr>
                <a:srgbClr val="727CA3"/>
              </a:buClr>
              <a:buFont typeface="Wingdings 3"/>
              <a:defRPr sz="1403">
                <a:latin typeface="Calibri"/>
                <a:ea typeface="Calibri"/>
                <a:cs typeface="Calibri"/>
                <a:sym typeface="Calibri"/>
              </a:defRPr>
            </a:pPr>
            <a:r>
              <a:t>Bill Sutherland (Univ. Cambridge)</a:t>
            </a:r>
          </a:p>
        </p:txBody>
      </p:sp>
      <p:sp>
        <p:nvSpPr>
          <p:cNvPr id="450" name="Shape 450"/>
          <p:cNvSpPr/>
          <p:nvPr/>
        </p:nvSpPr>
        <p:spPr>
          <a:xfrm>
            <a:off x="9282649" y="7543413"/>
            <a:ext cx="3928259" cy="2027419"/>
          </a:xfrm>
          <a:prstGeom prst="rect">
            <a:avLst/>
          </a:prstGeom>
          <a:ln w="12700">
            <a:miter lim="400000"/>
          </a:ln>
          <a:extLst>
            <a:ext uri="{C572A759-6A51-4108-AA02-DFA0A04FC94B}">
              <ma14:wrappingTextBoxFlag xmlns:ma14="http://schemas.microsoft.com/office/mac/drawingml/2011/main" xmlns="" val="1"/>
            </a:ext>
          </a:extLst>
        </p:spPr>
        <p:txBody>
          <a:bodyPr lIns="45709" tIns="45709" rIns="45709" bIns="45709">
            <a:normAutofit/>
          </a:bodyPr>
          <a:lstStyle/>
          <a:p>
            <a:pPr algn="l" defTabSz="713231">
              <a:spcBef>
                <a:spcPts val="400"/>
              </a:spcBef>
              <a:buClr>
                <a:srgbClr val="727CA3"/>
              </a:buClr>
              <a:buFont typeface="Wingdings 3"/>
              <a:defRPr sz="1403">
                <a:latin typeface="Calibri"/>
                <a:ea typeface="Calibri"/>
                <a:cs typeface="Calibri"/>
                <a:sym typeface="Calibri"/>
              </a:defRPr>
            </a:pPr>
            <a:r>
              <a:t>Emily Woodhouse (UCL/Imperial)</a:t>
            </a:r>
          </a:p>
          <a:p>
            <a:pPr algn="l" defTabSz="713231">
              <a:spcBef>
                <a:spcPts val="400"/>
              </a:spcBef>
              <a:buClr>
                <a:srgbClr val="727CA3"/>
              </a:buClr>
              <a:buFont typeface="Wingdings 3"/>
              <a:defRPr sz="1403">
                <a:latin typeface="Calibri"/>
                <a:ea typeface="Calibri"/>
                <a:cs typeface="Calibri"/>
                <a:sym typeface="Calibri"/>
              </a:defRPr>
            </a:pPr>
            <a:r>
              <a:t>Glenn Althor (Univ. Queensland)</a:t>
            </a:r>
          </a:p>
          <a:p>
            <a:pPr algn="l" defTabSz="713231">
              <a:spcBef>
                <a:spcPts val="400"/>
              </a:spcBef>
              <a:buClr>
                <a:srgbClr val="727CA3"/>
              </a:buClr>
              <a:buFont typeface="Wingdings 3"/>
              <a:defRPr sz="1403">
                <a:latin typeface="Calibri"/>
                <a:ea typeface="Calibri"/>
                <a:cs typeface="Calibri"/>
                <a:sym typeface="Calibri"/>
              </a:defRPr>
            </a:pPr>
            <a:r>
              <a:t>Rebecca Butterfield (USAID)</a:t>
            </a:r>
          </a:p>
          <a:p>
            <a:pPr algn="l" defTabSz="713231">
              <a:spcBef>
                <a:spcPts val="400"/>
              </a:spcBef>
              <a:buClr>
                <a:srgbClr val="727CA3"/>
              </a:buClr>
              <a:buFont typeface="Wingdings 3"/>
              <a:defRPr sz="1403">
                <a:latin typeface="Calibri"/>
                <a:ea typeface="Calibri"/>
                <a:cs typeface="Calibri"/>
                <a:sym typeface="Calibri"/>
              </a:defRPr>
            </a:pPr>
            <a:r>
              <a:t>Chris Cooper (Univ. Exeter)</a:t>
            </a:r>
          </a:p>
          <a:p>
            <a:pPr algn="l" defTabSz="713231">
              <a:spcBef>
                <a:spcPts val="400"/>
              </a:spcBef>
              <a:buClr>
                <a:srgbClr val="727CA3"/>
              </a:buClr>
              <a:buFont typeface="Wingdings 3"/>
              <a:defRPr sz="1403">
                <a:latin typeface="Calibri"/>
                <a:ea typeface="Calibri"/>
                <a:cs typeface="Calibri"/>
                <a:sym typeface="Calibri"/>
              </a:defRPr>
            </a:pPr>
            <a:r>
              <a:t>Kelly Jones (Colo. State)</a:t>
            </a:r>
          </a:p>
          <a:p>
            <a:pPr algn="l" defTabSz="713231">
              <a:spcBef>
                <a:spcPts val="400"/>
              </a:spcBef>
              <a:buClr>
                <a:srgbClr val="727CA3"/>
              </a:buClr>
              <a:buFont typeface="Wingdings 3"/>
              <a:defRPr sz="1403">
                <a:latin typeface="Calibri"/>
                <a:ea typeface="Calibri"/>
                <a:cs typeface="Calibri"/>
                <a:sym typeface="Calibri"/>
              </a:defRPr>
            </a:pPr>
            <a:r>
              <a:t>Peter Darche (DataKind)</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54" name="Shape 454"/>
          <p:cNvSpPr/>
          <p:nvPr/>
        </p:nvSpPr>
        <p:spPr>
          <a:xfrm>
            <a:off x="-1" y="-1"/>
            <a:ext cx="13004801" cy="9753601"/>
          </a:xfrm>
          <a:prstGeom prst="rect">
            <a:avLst/>
          </a:prstGeom>
          <a:solidFill>
            <a:srgbClr val="FFFFFF">
              <a:alpha val="30196"/>
            </a:srgbClr>
          </a:solidFill>
          <a:ln w="12700">
            <a:miter lim="400000"/>
          </a:ln>
        </p:spPr>
        <p:txBody>
          <a:bodyPr lIns="65023" tIns="65023" rIns="65023" bIns="65023" anchor="ctr"/>
          <a:lstStyle/>
          <a:p>
            <a:pPr defTabSz="914400">
              <a:defRPr sz="2400">
                <a:latin typeface="Calibri"/>
                <a:ea typeface="Calibri"/>
                <a:cs typeface="Calibri"/>
                <a:sym typeface="Calibri"/>
              </a:defRPr>
            </a:pPr>
            <a:endParaRPr/>
          </a:p>
        </p:txBody>
      </p:sp>
      <p:sp>
        <p:nvSpPr>
          <p:cNvPr id="455" name="Shape 455"/>
          <p:cNvSpPr>
            <a:spLocks noGrp="1"/>
          </p:cNvSpPr>
          <p:nvPr>
            <p:ph type="title"/>
          </p:nvPr>
        </p:nvSpPr>
        <p:spPr>
          <a:xfrm>
            <a:off x="904246" y="73163"/>
            <a:ext cx="11196308" cy="1683129"/>
          </a:xfrm>
          <a:prstGeom prst="rect">
            <a:avLst/>
          </a:prstGeom>
        </p:spPr>
        <p:txBody>
          <a:bodyPr/>
          <a:lstStyle/>
          <a:p>
            <a:pPr defTabSz="649223">
              <a:defRPr sz="5964">
                <a:latin typeface="Avenir Heavy"/>
                <a:ea typeface="Avenir Heavy"/>
                <a:cs typeface="Avenir Heavy"/>
                <a:sym typeface="Avenir Heavy"/>
              </a:defRPr>
            </a:pPr>
            <a:r>
              <a:rPr sz="3550"/>
              <a:t>EVIDENCE MAP:</a:t>
            </a:r>
          </a:p>
          <a:p>
            <a:pPr defTabSz="649223">
              <a:defRPr sz="5964">
                <a:latin typeface="Avenir Book Oblique"/>
                <a:ea typeface="Avenir Book Oblique"/>
                <a:cs typeface="Avenir Book Oblique"/>
                <a:sym typeface="Avenir Book Oblique"/>
              </a:defRPr>
            </a:pPr>
            <a:r>
              <a:rPr sz="3550"/>
              <a:t>CONSERVATION’S IMPACT ON HUMAN WELL-BEING</a:t>
            </a:r>
          </a:p>
        </p:txBody>
      </p:sp>
      <p:sp>
        <p:nvSpPr>
          <p:cNvPr id="456" name="Shape 45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457" name="Shape 457"/>
          <p:cNvSpPr/>
          <p:nvPr/>
        </p:nvSpPr>
        <p:spPr>
          <a:xfrm>
            <a:off x="8192230" y="8829916"/>
            <a:ext cx="5350709" cy="4094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914400">
              <a:defRPr sz="1800">
                <a:latin typeface="Calibri"/>
                <a:ea typeface="Calibri"/>
                <a:cs typeface="Calibri"/>
                <a:sym typeface="Calibri"/>
              </a:defRPr>
            </a:lvl1pPr>
          </a:lstStyle>
          <a:p>
            <a:r>
              <a:t>Bottrill et al. 2014, McKinnon et al. 2015, 2016</a:t>
            </a:r>
          </a:p>
        </p:txBody>
      </p:sp>
      <p:pic>
        <p:nvPicPr>
          <p:cNvPr id="458" name="image14.png"/>
          <p:cNvPicPr>
            <a:picLocks noChangeAspect="1"/>
          </p:cNvPicPr>
          <p:nvPr/>
        </p:nvPicPr>
        <p:blipFill>
          <a:blip r:embed="rId4">
            <a:extLst/>
          </a:blip>
          <a:srcRect l="4350" r="4350"/>
          <a:stretch>
            <a:fillRect/>
          </a:stretch>
        </p:blipFill>
        <p:spPr>
          <a:xfrm>
            <a:off x="317164" y="2229969"/>
            <a:ext cx="6041775" cy="6811372"/>
          </a:xfrm>
          <a:prstGeom prst="rect">
            <a:avLst/>
          </a:prstGeom>
          <a:ln w="12700">
            <a:miter lim="400000"/>
          </a:ln>
        </p:spPr>
      </p:pic>
      <p:sp>
        <p:nvSpPr>
          <p:cNvPr id="459" name="Shape 459"/>
          <p:cNvSpPr/>
          <p:nvPr/>
        </p:nvSpPr>
        <p:spPr>
          <a:xfrm>
            <a:off x="104321" y="6749264"/>
            <a:ext cx="3086101" cy="650241"/>
          </a:xfrm>
          <a:prstGeom prst="rect">
            <a:avLst/>
          </a:prstGeom>
          <a:solidFill>
            <a:srgbClr val="D9D9D9"/>
          </a:solidFill>
          <a:ln w="12700">
            <a:miter lim="400000"/>
          </a:ln>
          <a:effectLst>
            <a:outerShdw blurRad="50800" dist="76200" dir="2700000" rotWithShape="0">
              <a:srgbClr val="000000">
                <a:alpha val="40000"/>
              </a:srgbClr>
            </a:outerShdw>
          </a:effectLst>
          <a:extLst>
            <a:ext uri="{C572A759-6A51-4108-AA02-DFA0A04FC94B}">
              <ma14:wrappingTextBoxFlag xmlns:ma14="http://schemas.microsoft.com/office/mac/drawingml/2011/main" xmlns="" val="1"/>
            </a:ext>
          </a:extLst>
        </p:spPr>
        <p:txBody>
          <a:bodyPr lIns="45719" rIns="45719">
            <a:spAutoFit/>
          </a:bodyPr>
          <a:lstStyle/>
          <a:p>
            <a:pPr algn="l" defTabSz="914400">
              <a:defRPr sz="1800">
                <a:solidFill>
                  <a:srgbClr val="000000"/>
                </a:solidFill>
                <a:latin typeface="Calibri"/>
                <a:ea typeface="Calibri"/>
                <a:cs typeface="Calibri"/>
                <a:sym typeface="Calibri"/>
              </a:defRPr>
            </a:pPr>
            <a:r>
              <a:t>Published in </a:t>
            </a:r>
            <a:r>
              <a:rPr i="1"/>
              <a:t>Nature</a:t>
            </a:r>
          </a:p>
          <a:p>
            <a:pPr algn="l" defTabSz="914400">
              <a:defRPr sz="1800">
                <a:solidFill>
                  <a:srgbClr val="000000"/>
                </a:solidFill>
                <a:latin typeface="Calibri"/>
                <a:ea typeface="Calibri"/>
                <a:cs typeface="Calibri"/>
                <a:sym typeface="Calibri"/>
              </a:defRPr>
            </a:pPr>
            <a:r>
              <a:t>Dec 10</a:t>
            </a:r>
            <a:r>
              <a:rPr baseline="30000"/>
              <a:t>th</a:t>
            </a:r>
            <a:r>
              <a:t> 2015 issue</a:t>
            </a:r>
          </a:p>
        </p:txBody>
      </p:sp>
      <p:grpSp>
        <p:nvGrpSpPr>
          <p:cNvPr id="462" name="Group 462"/>
          <p:cNvGrpSpPr/>
          <p:nvPr/>
        </p:nvGrpSpPr>
        <p:grpSpPr>
          <a:xfrm>
            <a:off x="6563731" y="2432280"/>
            <a:ext cx="6184070" cy="6005847"/>
            <a:chOff x="0" y="0"/>
            <a:chExt cx="6184069" cy="6005845"/>
          </a:xfrm>
        </p:grpSpPr>
        <p:sp>
          <p:nvSpPr>
            <p:cNvPr id="460" name="Shape 460"/>
            <p:cNvSpPr/>
            <p:nvPr/>
          </p:nvSpPr>
          <p:spPr>
            <a:xfrm>
              <a:off x="0" y="0"/>
              <a:ext cx="6184070" cy="600584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a:pPr>
              <a:endParaRPr/>
            </a:p>
          </p:txBody>
        </p:sp>
        <p:pic>
          <p:nvPicPr>
            <p:cNvPr id="461" name="pasted-image.pdf"/>
            <p:cNvPicPr>
              <a:picLocks noChangeAspect="1"/>
            </p:cNvPicPr>
            <p:nvPr/>
          </p:nvPicPr>
          <p:blipFill>
            <a:blip r:embed="rId5">
              <a:extLst/>
            </a:blip>
            <a:stretch>
              <a:fillRect/>
            </a:stretch>
          </p:blipFill>
          <p:spPr>
            <a:xfrm>
              <a:off x="36101" y="0"/>
              <a:ext cx="6111866" cy="6005846"/>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endParaRPr/>
          </a:p>
        </p:txBody>
      </p:sp>
      <p:pic>
        <p:nvPicPr>
          <p:cNvPr id="318" name="pasted-image.tiff"/>
          <p:cNvPicPr>
            <a:picLocks noChangeAspect="1"/>
          </p:cNvPicPr>
          <p:nvPr/>
        </p:nvPicPr>
        <p:blipFill>
          <a:blip r:embed="rId3">
            <a:extLst/>
          </a:blip>
          <a:stretch>
            <a:fillRect/>
          </a:stretch>
        </p:blipFill>
        <p:spPr>
          <a:xfrm>
            <a:off x="-944706" y="-90418"/>
            <a:ext cx="14894210" cy="9934436"/>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66" name="Shape 466"/>
          <p:cNvSpPr/>
          <p:nvPr/>
        </p:nvSpPr>
        <p:spPr>
          <a:xfrm>
            <a:off x="3547909" y="2230134"/>
            <a:ext cx="5908982" cy="7158851"/>
          </a:xfrm>
          <a:prstGeom prst="rect">
            <a:avLst/>
          </a:prstGeom>
          <a:solidFill>
            <a:srgbClr val="000000">
              <a:alpha val="56091"/>
            </a:srgbClr>
          </a:solidFill>
          <a:ln w="12700">
            <a:miter lim="400000"/>
          </a:ln>
        </p:spPr>
        <p:txBody>
          <a:bodyPr lIns="50800" tIns="50800" rIns="50800" bIns="50800" anchor="ctr"/>
          <a:lstStyle/>
          <a:p>
            <a:pPr>
              <a:defRPr sz="2600"/>
            </a:pPr>
            <a:endParaRPr/>
          </a:p>
        </p:txBody>
      </p:sp>
      <p:sp>
        <p:nvSpPr>
          <p:cNvPr id="467" name="Shape 467"/>
          <p:cNvSpPr/>
          <p:nvPr/>
        </p:nvSpPr>
        <p:spPr>
          <a:xfrm>
            <a:off x="-56195" y="443735"/>
            <a:ext cx="13117190" cy="1423261"/>
          </a:xfrm>
          <a:prstGeom prst="rect">
            <a:avLst/>
          </a:prstGeom>
          <a:solidFill>
            <a:srgbClr val="FFFFFF">
              <a:alpha val="70000"/>
            </a:srgbClr>
          </a:solidFill>
          <a:ln w="12700">
            <a:miter lim="400000"/>
          </a:ln>
        </p:spPr>
        <p:txBody>
          <a:bodyPr lIns="65023" tIns="65023" rIns="65023" bIns="65023" anchor="ctr"/>
          <a:lstStyle/>
          <a:p>
            <a:pPr defTabSz="1300480">
              <a:defRPr sz="2400">
                <a:latin typeface="Calibri"/>
                <a:ea typeface="Calibri"/>
                <a:cs typeface="Calibri"/>
                <a:sym typeface="Calibri"/>
              </a:defRPr>
            </a:pPr>
            <a:endParaRPr/>
          </a:p>
        </p:txBody>
      </p:sp>
      <p:sp>
        <p:nvSpPr>
          <p:cNvPr id="468" name="Shape 468"/>
          <p:cNvSpPr>
            <a:spLocks noGrp="1"/>
          </p:cNvSpPr>
          <p:nvPr>
            <p:ph type="title"/>
          </p:nvPr>
        </p:nvSpPr>
        <p:spPr>
          <a:xfrm>
            <a:off x="135465" y="443735"/>
            <a:ext cx="12733869" cy="1423261"/>
          </a:xfrm>
          <a:prstGeom prst="rect">
            <a:avLst/>
          </a:prstGeom>
        </p:spPr>
        <p:txBody>
          <a:bodyPr anchor="ctr"/>
          <a:lstStyle>
            <a:lvl1pPr algn="ctr">
              <a:defRPr sz="3300">
                <a:latin typeface="Avenir Book"/>
                <a:ea typeface="Avenir Book"/>
                <a:cs typeface="Avenir Book"/>
                <a:sym typeface="Avenir Book"/>
              </a:defRPr>
            </a:lvl1pPr>
          </a:lstStyle>
          <a:p>
            <a:r>
              <a:t>DIFFERENT PATHWAYS FROM INTERVENTIONS TO OUTCOMES</a:t>
            </a:r>
          </a:p>
        </p:txBody>
      </p:sp>
      <p:grpSp>
        <p:nvGrpSpPr>
          <p:cNvPr id="490" name="Group 490"/>
          <p:cNvGrpSpPr/>
          <p:nvPr/>
        </p:nvGrpSpPr>
        <p:grpSpPr>
          <a:xfrm>
            <a:off x="3681634" y="2407083"/>
            <a:ext cx="5641532" cy="7158851"/>
            <a:chOff x="0" y="0"/>
            <a:chExt cx="5641530" cy="7158849"/>
          </a:xfrm>
        </p:grpSpPr>
        <p:sp>
          <p:nvSpPr>
            <p:cNvPr id="469" name="Shape 469"/>
            <p:cNvSpPr/>
            <p:nvPr/>
          </p:nvSpPr>
          <p:spPr>
            <a:xfrm>
              <a:off x="1857908" y="192181"/>
              <a:ext cx="1925714" cy="1130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latin typeface="Avenir Light"/>
                  <a:ea typeface="Avenir Light"/>
                  <a:cs typeface="Avenir Light"/>
                  <a:sym typeface="Avenir Light"/>
                </a:defRPr>
              </a:lvl1pPr>
            </a:lstStyle>
            <a:p>
              <a:r>
                <a:t>Nature conservation intervention</a:t>
              </a:r>
            </a:p>
          </p:txBody>
        </p:sp>
        <p:sp>
          <p:nvSpPr>
            <p:cNvPr id="470" name="Shape 470"/>
            <p:cNvSpPr/>
            <p:nvPr/>
          </p:nvSpPr>
          <p:spPr>
            <a:xfrm>
              <a:off x="1793386" y="0"/>
              <a:ext cx="2054758" cy="1411247"/>
            </a:xfrm>
            <a:prstGeom prst="pentagon">
              <a:avLst/>
            </a:prstGeom>
            <a:noFill/>
            <a:ln w="25400" cap="flat">
              <a:solidFill>
                <a:srgbClr val="55D7FF"/>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1" name="Shape 471"/>
            <p:cNvSpPr/>
            <p:nvPr/>
          </p:nvSpPr>
          <p:spPr>
            <a:xfrm>
              <a:off x="242404" y="2072574"/>
              <a:ext cx="1440905" cy="952352"/>
            </a:xfrm>
            <a:prstGeom prst="rect">
              <a:avLst/>
            </a:prstGeom>
            <a:noFill/>
            <a:ln w="25400" cap="flat">
              <a:solidFill>
                <a:srgbClr val="55D7FF"/>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2" name="Shape 472"/>
            <p:cNvSpPr/>
            <p:nvPr/>
          </p:nvSpPr>
          <p:spPr>
            <a:xfrm>
              <a:off x="242404" y="3672774"/>
              <a:ext cx="1440905" cy="952352"/>
            </a:xfrm>
            <a:prstGeom prst="rect">
              <a:avLst/>
            </a:prstGeom>
            <a:noFill/>
            <a:ln w="12700" cap="flat">
              <a:solidFill>
                <a:srgbClr val="55D7FF"/>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3" name="Shape 473"/>
            <p:cNvSpPr/>
            <p:nvPr/>
          </p:nvSpPr>
          <p:spPr>
            <a:xfrm>
              <a:off x="80168" y="5091776"/>
              <a:ext cx="1765377" cy="1314748"/>
            </a:xfrm>
            <a:prstGeom prst="ellipse">
              <a:avLst/>
            </a:prstGeom>
            <a:noFill/>
            <a:ln w="25400" cap="flat">
              <a:solidFill>
                <a:srgbClr val="FF2D3D"/>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4" name="Shape 474"/>
            <p:cNvSpPr/>
            <p:nvPr/>
          </p:nvSpPr>
          <p:spPr>
            <a:xfrm>
              <a:off x="3958221" y="3672774"/>
              <a:ext cx="1440905" cy="952352"/>
            </a:xfrm>
            <a:prstGeom prst="rect">
              <a:avLst/>
            </a:prstGeom>
            <a:noFill/>
            <a:ln w="12700" cap="flat">
              <a:solidFill>
                <a:srgbClr val="55D7FF"/>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5" name="Shape 475"/>
            <p:cNvSpPr/>
            <p:nvPr/>
          </p:nvSpPr>
          <p:spPr>
            <a:xfrm>
              <a:off x="3958221" y="5272974"/>
              <a:ext cx="1440905" cy="952352"/>
            </a:xfrm>
            <a:prstGeom prst="rect">
              <a:avLst/>
            </a:prstGeom>
            <a:noFill/>
            <a:ln w="25400" cap="flat">
              <a:solidFill>
                <a:srgbClr val="55D7FF"/>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76" name="Shape 476"/>
            <p:cNvSpPr/>
            <p:nvPr/>
          </p:nvSpPr>
          <p:spPr>
            <a:xfrm>
              <a:off x="0" y="2155049"/>
              <a:ext cx="1925714" cy="787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latin typeface="Avenir Light"/>
                  <a:ea typeface="Avenir Light"/>
                  <a:cs typeface="Avenir Light"/>
                  <a:sym typeface="Avenir Light"/>
                </a:defRPr>
              </a:lvl1pPr>
            </a:lstStyle>
            <a:p>
              <a:r>
                <a:t>Biophysical outcome</a:t>
              </a:r>
            </a:p>
          </p:txBody>
        </p:sp>
        <p:sp>
          <p:nvSpPr>
            <p:cNvPr id="477" name="Shape 477"/>
            <p:cNvSpPr/>
            <p:nvPr/>
          </p:nvSpPr>
          <p:spPr>
            <a:xfrm>
              <a:off x="3715817" y="5355449"/>
              <a:ext cx="1925714" cy="787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latin typeface="Avenir Light"/>
                  <a:ea typeface="Avenir Light"/>
                  <a:cs typeface="Avenir Light"/>
                  <a:sym typeface="Avenir Light"/>
                </a:defRPr>
              </a:lvl1pPr>
            </a:lstStyle>
            <a:p>
              <a:r>
                <a:t>Biophysical outcome</a:t>
              </a:r>
            </a:p>
          </p:txBody>
        </p:sp>
        <p:sp>
          <p:nvSpPr>
            <p:cNvPr id="478" name="Shape 478"/>
            <p:cNvSpPr/>
            <p:nvPr/>
          </p:nvSpPr>
          <p:spPr>
            <a:xfrm>
              <a:off x="0" y="3755249"/>
              <a:ext cx="1925714" cy="787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latin typeface="Avenir Light"/>
                  <a:ea typeface="Avenir Light"/>
                  <a:cs typeface="Avenir Light"/>
                  <a:sym typeface="Avenir Light"/>
                </a:defRPr>
              </a:lvl1pPr>
            </a:lstStyle>
            <a:p>
              <a:r>
                <a:t>Ecosystem service</a:t>
              </a:r>
            </a:p>
          </p:txBody>
        </p:sp>
        <p:sp>
          <p:nvSpPr>
            <p:cNvPr id="479" name="Shape 479"/>
            <p:cNvSpPr/>
            <p:nvPr/>
          </p:nvSpPr>
          <p:spPr>
            <a:xfrm>
              <a:off x="3715817" y="3755249"/>
              <a:ext cx="1925714" cy="787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latin typeface="Avenir Light"/>
                  <a:ea typeface="Avenir Light"/>
                  <a:cs typeface="Avenir Light"/>
                  <a:sym typeface="Avenir Light"/>
                </a:defRPr>
              </a:lvl1pPr>
            </a:lstStyle>
            <a:p>
              <a:r>
                <a:t>Threat reduction</a:t>
              </a:r>
            </a:p>
          </p:txBody>
        </p:sp>
        <p:sp>
          <p:nvSpPr>
            <p:cNvPr id="480" name="Shape 480"/>
            <p:cNvSpPr/>
            <p:nvPr/>
          </p:nvSpPr>
          <p:spPr>
            <a:xfrm>
              <a:off x="0" y="5167058"/>
              <a:ext cx="1925714" cy="1130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defRPr sz="2000">
                  <a:latin typeface="Avenir Light"/>
                  <a:ea typeface="Avenir Light"/>
                  <a:cs typeface="Avenir Light"/>
                  <a:sym typeface="Avenir Light"/>
                </a:defRPr>
              </a:pPr>
              <a:r>
                <a:t>Human </a:t>
              </a:r>
            </a:p>
            <a:p>
              <a:pPr>
                <a:defRPr sz="2000">
                  <a:latin typeface="Avenir Light"/>
                  <a:ea typeface="Avenir Light"/>
                  <a:cs typeface="Avenir Light"/>
                  <a:sym typeface="Avenir Light"/>
                </a:defRPr>
              </a:pPr>
              <a:r>
                <a:t>well-being </a:t>
              </a:r>
            </a:p>
            <a:p>
              <a:pPr>
                <a:defRPr sz="2000">
                  <a:latin typeface="Avenir Light"/>
                  <a:ea typeface="Avenir Light"/>
                  <a:cs typeface="Avenir Light"/>
                  <a:sym typeface="Avenir Light"/>
                </a:defRPr>
              </a:pPr>
              <a:r>
                <a:t>outcome</a:t>
              </a:r>
            </a:p>
          </p:txBody>
        </p:sp>
        <p:sp>
          <p:nvSpPr>
            <p:cNvPr id="481" name="Shape 481"/>
            <p:cNvSpPr/>
            <p:nvPr/>
          </p:nvSpPr>
          <p:spPr>
            <a:xfrm>
              <a:off x="3795986" y="1891375"/>
              <a:ext cx="1765376" cy="1314749"/>
            </a:xfrm>
            <a:prstGeom prst="ellipse">
              <a:avLst/>
            </a:prstGeom>
            <a:noFill/>
            <a:ln w="25400" cap="flat">
              <a:solidFill>
                <a:srgbClr val="FF2D3D"/>
              </a:solidFill>
              <a:prstDash val="solid"/>
              <a:miter lim="400000"/>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2" name="Shape 482"/>
            <p:cNvSpPr/>
            <p:nvPr/>
          </p:nvSpPr>
          <p:spPr>
            <a:xfrm>
              <a:off x="3715817" y="1966658"/>
              <a:ext cx="1925714" cy="1130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defRPr sz="2000">
                  <a:latin typeface="Avenir Light"/>
                  <a:ea typeface="Avenir Light"/>
                  <a:cs typeface="Avenir Light"/>
                  <a:sym typeface="Avenir Light"/>
                </a:defRPr>
              </a:pPr>
              <a:r>
                <a:t>Human </a:t>
              </a:r>
            </a:p>
            <a:p>
              <a:pPr>
                <a:defRPr sz="2000">
                  <a:latin typeface="Avenir Light"/>
                  <a:ea typeface="Avenir Light"/>
                  <a:cs typeface="Avenir Light"/>
                  <a:sym typeface="Avenir Light"/>
                </a:defRPr>
              </a:pPr>
              <a:r>
                <a:t>well-being </a:t>
              </a:r>
            </a:p>
            <a:p>
              <a:pPr>
                <a:defRPr sz="2000">
                  <a:latin typeface="Avenir Light"/>
                  <a:ea typeface="Avenir Light"/>
                  <a:cs typeface="Avenir Light"/>
                  <a:sym typeface="Avenir Light"/>
                </a:defRPr>
              </a:pPr>
              <a:r>
                <a:t>outcome</a:t>
              </a:r>
            </a:p>
          </p:txBody>
        </p:sp>
        <p:sp>
          <p:nvSpPr>
            <p:cNvPr id="483" name="Shape 483"/>
            <p:cNvSpPr/>
            <p:nvPr/>
          </p:nvSpPr>
          <p:spPr>
            <a:xfrm flipH="1">
              <a:off x="1064987" y="1139397"/>
              <a:ext cx="842766" cy="842766"/>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4" name="Shape 484"/>
            <p:cNvSpPr/>
            <p:nvPr/>
          </p:nvSpPr>
          <p:spPr>
            <a:xfrm>
              <a:off x="3761952" y="1088597"/>
              <a:ext cx="753939" cy="753940"/>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5" name="Shape 485"/>
            <p:cNvSpPr/>
            <p:nvPr/>
          </p:nvSpPr>
          <p:spPr>
            <a:xfrm>
              <a:off x="980652" y="3133297"/>
              <a:ext cx="1" cy="437456"/>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6" name="Shape 486"/>
            <p:cNvSpPr/>
            <p:nvPr/>
          </p:nvSpPr>
          <p:spPr>
            <a:xfrm>
              <a:off x="980652" y="4680539"/>
              <a:ext cx="1" cy="437456"/>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7" name="Shape 487"/>
            <p:cNvSpPr/>
            <p:nvPr/>
          </p:nvSpPr>
          <p:spPr>
            <a:xfrm>
              <a:off x="4678673" y="3268309"/>
              <a:ext cx="1" cy="437455"/>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8" name="Shape 488"/>
            <p:cNvSpPr/>
            <p:nvPr/>
          </p:nvSpPr>
          <p:spPr>
            <a:xfrm>
              <a:off x="4678673" y="4723935"/>
              <a:ext cx="1" cy="437455"/>
            </a:xfrm>
            <a:prstGeom prst="line">
              <a:avLst/>
            </a:prstGeom>
            <a:noFill/>
            <a:ln w="50800" cap="flat">
              <a:solidFill>
                <a:srgbClr val="FFFFFF"/>
              </a:solidFill>
              <a:prstDash val="solid"/>
              <a:miter lim="400000"/>
              <a:tailEnd type="triangle" w="med" len="med"/>
            </a:ln>
            <a:effectLst/>
          </p:spPr>
          <p:txBody>
            <a:bodyPr wrap="square" lIns="50800" tIns="50800" rIns="50800" bIns="50800" numCol="1" anchor="ctr">
              <a:noAutofit/>
            </a:bodyPr>
            <a:lstStyle/>
            <a:p>
              <a:pPr>
                <a:defRPr sz="2400" cap="all" spc="384">
                  <a:solidFill>
                    <a:srgbClr val="55D7FF"/>
                  </a:solidFill>
                  <a:latin typeface="Avenir Medium"/>
                  <a:ea typeface="Avenir Medium"/>
                  <a:cs typeface="Avenir Medium"/>
                  <a:sym typeface="Avenir Medium"/>
                </a:defRPr>
              </a:pPr>
              <a:endParaRPr/>
            </a:p>
          </p:txBody>
        </p:sp>
        <p:sp>
          <p:nvSpPr>
            <p:cNvPr id="489" name="Shape 489"/>
            <p:cNvSpPr/>
            <p:nvPr/>
          </p:nvSpPr>
          <p:spPr>
            <a:xfrm>
              <a:off x="1455849" y="6549249"/>
              <a:ext cx="4181476" cy="609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500">
                  <a:latin typeface="Avenir Light"/>
                  <a:ea typeface="Avenir Light"/>
                  <a:cs typeface="Avenir Light"/>
                  <a:sym typeface="Avenir Light"/>
                </a:defRPr>
              </a:lvl1pPr>
            </a:lstStyle>
            <a:p>
              <a:r>
                <a:t>Direct and indirect pathways (Bottrill et al. 2014)</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94" name="Shape 494"/>
          <p:cNvSpPr/>
          <p:nvPr/>
        </p:nvSpPr>
        <p:spPr>
          <a:xfrm>
            <a:off x="-470549" y="6471991"/>
            <a:ext cx="13760196" cy="2280648"/>
          </a:xfrm>
          <a:prstGeom prst="rect">
            <a:avLst/>
          </a:prstGeom>
          <a:solidFill>
            <a:srgbClr val="FFFFFF">
              <a:alpha val="62420"/>
            </a:srgbClr>
          </a:solidFill>
          <a:ln w="12700">
            <a:miter lim="400000"/>
          </a:ln>
        </p:spPr>
        <p:txBody>
          <a:bodyPr lIns="65023" tIns="65023" rIns="65023" bIns="65023" anchor="ctr"/>
          <a:lstStyle/>
          <a:p>
            <a:pPr algn="l" defTabSz="1300480">
              <a:defRPr sz="2400">
                <a:solidFill>
                  <a:srgbClr val="000000"/>
                </a:solidFill>
                <a:latin typeface="Calibri"/>
                <a:ea typeface="Calibri"/>
                <a:cs typeface="Calibri"/>
                <a:sym typeface="Calibri"/>
              </a:defRPr>
            </a:pPr>
            <a:endParaRPr/>
          </a:p>
        </p:txBody>
      </p:sp>
      <p:sp>
        <p:nvSpPr>
          <p:cNvPr id="495" name="Shape 495"/>
          <p:cNvSpPr>
            <a:spLocks noGrp="1"/>
          </p:cNvSpPr>
          <p:nvPr>
            <p:ph type="body" sz="quarter" idx="1"/>
          </p:nvPr>
        </p:nvSpPr>
        <p:spPr>
          <a:xfrm>
            <a:off x="431386" y="6579382"/>
            <a:ext cx="11704322" cy="2065864"/>
          </a:xfrm>
          <a:prstGeom prst="rect">
            <a:avLst/>
          </a:prstGeom>
        </p:spPr>
        <p:txBody>
          <a:bodyPr lIns="65023" tIns="65023" rIns="65023" bIns="65023"/>
          <a:lstStyle/>
          <a:p>
            <a:pPr marL="0" indent="0" defTabSz="1300480">
              <a:buClr>
                <a:srgbClr val="727CA3"/>
              </a:buClr>
              <a:buSzTx/>
              <a:buFont typeface="Wingdings 3"/>
              <a:buNone/>
              <a:defRPr sz="3600"/>
            </a:pPr>
            <a:r>
              <a:rPr b="1"/>
              <a:t>Research Question: </a:t>
            </a:r>
          </a:p>
          <a:p>
            <a:pPr marL="0" indent="0" defTabSz="1300480">
              <a:buClr>
                <a:srgbClr val="727CA3"/>
              </a:buClr>
              <a:buSzTx/>
              <a:buFont typeface="Wingdings 3"/>
              <a:buNone/>
              <a:defRPr sz="3600"/>
            </a:pPr>
            <a:r>
              <a:t>What is the impact of nature conservation on human well-being in developing countries? </a:t>
            </a:r>
          </a:p>
        </p:txBody>
      </p:sp>
      <p:sp>
        <p:nvSpPr>
          <p:cNvPr id="496" name="Shape 496"/>
          <p:cNvSpPr>
            <a:spLocks noGrp="1"/>
          </p:cNvSpPr>
          <p:nvPr>
            <p:ph type="title"/>
          </p:nvPr>
        </p:nvSpPr>
        <p:spPr>
          <a:xfrm>
            <a:off x="307057" y="216746"/>
            <a:ext cx="11704322" cy="1408854"/>
          </a:xfrm>
          <a:prstGeom prst="rect">
            <a:avLst/>
          </a:prstGeom>
        </p:spPr>
        <p:txBody>
          <a:bodyPr lIns="65023" tIns="65023" rIns="65023" bIns="65023"/>
          <a:lstStyle>
            <a:lvl1pPr algn="l" defTabSz="1300480">
              <a:defRPr sz="4400">
                <a:latin typeface="Avenir Book"/>
                <a:ea typeface="Avenir Book"/>
                <a:cs typeface="Avenir Book"/>
                <a:sym typeface="Avenir Book"/>
              </a:defRPr>
            </a:lvl1pPr>
          </a:lstStyle>
          <a:p>
            <a:r>
              <a:t>SCOPE OF EVIDENCE MAP</a:t>
            </a:r>
          </a:p>
        </p:txBody>
      </p:sp>
      <p:sp>
        <p:nvSpPr>
          <p:cNvPr id="497" name="Shape 497"/>
          <p:cNvSpPr/>
          <p:nvPr/>
        </p:nvSpPr>
        <p:spPr>
          <a:xfrm>
            <a:off x="6428065" y="89294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1" name="Shape 501"/>
          <p:cNvSpPr>
            <a:spLocks noGrp="1"/>
          </p:cNvSpPr>
          <p:nvPr>
            <p:ph type="title"/>
          </p:nvPr>
        </p:nvSpPr>
        <p:spPr>
          <a:xfrm>
            <a:off x="650239" y="216746"/>
            <a:ext cx="11704322" cy="1408854"/>
          </a:xfrm>
          <a:prstGeom prst="rect">
            <a:avLst/>
          </a:prstGeom>
        </p:spPr>
        <p:txBody>
          <a:bodyPr anchor="ctr"/>
          <a:lstStyle>
            <a:lvl1pPr defTabSz="1261465">
              <a:defRPr sz="3686">
                <a:solidFill>
                  <a:srgbClr val="5B9BD5"/>
                </a:solidFill>
                <a:latin typeface="Avenir Book"/>
                <a:ea typeface="Avenir Book"/>
                <a:cs typeface="Avenir Book"/>
                <a:sym typeface="Avenir Book"/>
              </a:defRPr>
            </a:lvl1pPr>
          </a:lstStyle>
          <a:p>
            <a:r>
              <a:t>EVIDENCE MAP ON CONSERVATION &amp; HUMAN WELL-BEING</a:t>
            </a:r>
          </a:p>
        </p:txBody>
      </p:sp>
      <p:sp>
        <p:nvSpPr>
          <p:cNvPr id="502" name="Shape 502"/>
          <p:cNvSpPr>
            <a:spLocks noGrp="1"/>
          </p:cNvSpPr>
          <p:nvPr>
            <p:ph type="body" idx="1"/>
          </p:nvPr>
        </p:nvSpPr>
        <p:spPr>
          <a:xfrm>
            <a:off x="650239" y="2661549"/>
            <a:ext cx="11704322" cy="6863644"/>
          </a:xfrm>
          <a:prstGeom prst="rect">
            <a:avLst/>
          </a:prstGeom>
        </p:spPr>
        <p:txBody>
          <a:bodyPr/>
          <a:lstStyle/>
          <a:p>
            <a:pPr marL="381556" indent="-381556">
              <a:defRPr sz="3200">
                <a:solidFill>
                  <a:srgbClr val="FFFFFF"/>
                </a:solidFill>
                <a:latin typeface="Calibri"/>
                <a:ea typeface="Calibri"/>
                <a:cs typeface="Calibri"/>
                <a:sym typeface="Calibri"/>
              </a:defRPr>
            </a:pPr>
            <a:r>
              <a:t>Locate, characterize and assess empirical studies</a:t>
            </a:r>
          </a:p>
          <a:p>
            <a:pPr marL="0" indent="0">
              <a:buSzTx/>
              <a:buNone/>
              <a:defRPr sz="3200">
                <a:solidFill>
                  <a:srgbClr val="FFFFFF"/>
                </a:solidFill>
                <a:latin typeface="Calibri"/>
                <a:ea typeface="Calibri"/>
                <a:cs typeface="Calibri"/>
                <a:sym typeface="Calibri"/>
              </a:defRPr>
            </a:pPr>
            <a:endParaRPr/>
          </a:p>
          <a:p>
            <a:pPr marL="381556" indent="-381556">
              <a:defRPr sz="3200">
                <a:solidFill>
                  <a:srgbClr val="FFFFFF"/>
                </a:solidFill>
                <a:latin typeface="Calibri"/>
                <a:ea typeface="Calibri"/>
                <a:cs typeface="Calibri"/>
                <a:sym typeface="Calibri"/>
              </a:defRPr>
            </a:pPr>
            <a:r>
              <a:t>Identify type and frequency of interventions and outcomes</a:t>
            </a:r>
          </a:p>
          <a:p>
            <a:pPr marL="0" indent="0">
              <a:buSzTx/>
              <a:buNone/>
              <a:defRPr sz="3200">
                <a:solidFill>
                  <a:srgbClr val="FFFFFF"/>
                </a:solidFill>
                <a:latin typeface="Calibri"/>
                <a:ea typeface="Calibri"/>
                <a:cs typeface="Calibri"/>
                <a:sym typeface="Calibri"/>
              </a:defRPr>
            </a:pPr>
            <a:endParaRPr/>
          </a:p>
          <a:p>
            <a:pPr marL="381556" indent="-381556">
              <a:defRPr sz="3200">
                <a:solidFill>
                  <a:srgbClr val="FFFFFF"/>
                </a:solidFill>
                <a:latin typeface="Calibri"/>
                <a:ea typeface="Calibri"/>
                <a:cs typeface="Calibri"/>
                <a:sym typeface="Calibri"/>
              </a:defRPr>
            </a:pPr>
            <a:r>
              <a:t>Assess quality of evidence base</a:t>
            </a:r>
          </a:p>
        </p:txBody>
      </p:sp>
      <p:sp>
        <p:nvSpPr>
          <p:cNvPr id="503" name="Shape 503"/>
          <p:cNvSpPr/>
          <p:nvPr/>
        </p:nvSpPr>
        <p:spPr>
          <a:xfrm>
            <a:off x="6453465" y="9015521"/>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7" name="Shape 507"/>
          <p:cNvSpPr>
            <a:spLocks noGrp="1"/>
          </p:cNvSpPr>
          <p:nvPr>
            <p:ph type="title"/>
          </p:nvPr>
        </p:nvSpPr>
        <p:spPr>
          <a:xfrm>
            <a:off x="650239" y="216746"/>
            <a:ext cx="11704322" cy="1408854"/>
          </a:xfrm>
          <a:prstGeom prst="rect">
            <a:avLst/>
          </a:prstGeom>
        </p:spPr>
        <p:txBody>
          <a:bodyPr anchor="ctr"/>
          <a:lstStyle/>
          <a:p>
            <a:pPr defTabSz="1287475">
              <a:defRPr sz="4356">
                <a:solidFill>
                  <a:srgbClr val="5B9BD5"/>
                </a:solidFill>
                <a:latin typeface="Avenir Book"/>
                <a:ea typeface="Avenir Book"/>
                <a:cs typeface="Avenir Book"/>
                <a:sym typeface="Avenir Book"/>
              </a:defRPr>
            </a:pPr>
            <a:r>
              <a:t>INCLUSION/</a:t>
            </a:r>
            <a:r>
              <a:rPr>
                <a:solidFill>
                  <a:srgbClr val="FFD040"/>
                </a:solidFill>
                <a:latin typeface="Avenir Book Oblique"/>
                <a:ea typeface="Avenir Book Oblique"/>
                <a:cs typeface="Avenir Book Oblique"/>
                <a:sym typeface="Avenir Book Oblique"/>
              </a:rPr>
              <a:t>EXCLUSION</a:t>
            </a:r>
            <a:r>
              <a:t>: “PICO” APPROACH</a:t>
            </a:r>
          </a:p>
        </p:txBody>
      </p:sp>
      <p:sp>
        <p:nvSpPr>
          <p:cNvPr id="508" name="Shape 508"/>
          <p:cNvSpPr/>
          <p:nvPr/>
        </p:nvSpPr>
        <p:spPr>
          <a:xfrm>
            <a:off x="1900927" y="197488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Scope literature</a:t>
            </a:r>
          </a:p>
        </p:txBody>
      </p:sp>
      <p:sp>
        <p:nvSpPr>
          <p:cNvPr id="509" name="Shape 509"/>
          <p:cNvSpPr/>
          <p:nvPr/>
        </p:nvSpPr>
        <p:spPr>
          <a:xfrm>
            <a:off x="1841168" y="1846879"/>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10" name="Shape 510"/>
          <p:cNvSpPr/>
          <p:nvPr/>
        </p:nvSpPr>
        <p:spPr>
          <a:xfrm>
            <a:off x="1900927" y="295110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Set inclusion criteria</a:t>
            </a:r>
          </a:p>
        </p:txBody>
      </p:sp>
      <p:sp>
        <p:nvSpPr>
          <p:cNvPr id="511" name="Shape 511"/>
          <p:cNvSpPr/>
          <p:nvPr/>
        </p:nvSpPr>
        <p:spPr>
          <a:xfrm>
            <a:off x="1841168" y="2823098"/>
            <a:ext cx="3747578" cy="769724"/>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12" name="Shape 512"/>
          <p:cNvSpPr/>
          <p:nvPr/>
        </p:nvSpPr>
        <p:spPr>
          <a:xfrm>
            <a:off x="1900927" y="3927319"/>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Draft protocol</a:t>
            </a:r>
          </a:p>
        </p:txBody>
      </p:sp>
      <p:sp>
        <p:nvSpPr>
          <p:cNvPr id="513" name="Shape 513"/>
          <p:cNvSpPr/>
          <p:nvPr/>
        </p:nvSpPr>
        <p:spPr>
          <a:xfrm>
            <a:off x="1841168" y="3799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14" name="Shape 514"/>
          <p:cNvSpPr/>
          <p:nvPr/>
        </p:nvSpPr>
        <p:spPr>
          <a:xfrm>
            <a:off x="1900375" y="4903533"/>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Conduct search strategy</a:t>
            </a:r>
          </a:p>
        </p:txBody>
      </p:sp>
      <p:sp>
        <p:nvSpPr>
          <p:cNvPr id="515" name="Shape 515"/>
          <p:cNvSpPr/>
          <p:nvPr/>
        </p:nvSpPr>
        <p:spPr>
          <a:xfrm>
            <a:off x="1840617" y="4775533"/>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16" name="Shape 516"/>
          <p:cNvSpPr/>
          <p:nvPr/>
        </p:nvSpPr>
        <p:spPr>
          <a:xfrm>
            <a:off x="1900927" y="587283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Screen &amp; assess results</a:t>
            </a:r>
          </a:p>
        </p:txBody>
      </p:sp>
      <p:sp>
        <p:nvSpPr>
          <p:cNvPr id="517" name="Shape 517"/>
          <p:cNvSpPr/>
          <p:nvPr/>
        </p:nvSpPr>
        <p:spPr>
          <a:xfrm>
            <a:off x="1841168" y="5744836"/>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18" name="Shape 518"/>
          <p:cNvSpPr/>
          <p:nvPr/>
        </p:nvSpPr>
        <p:spPr>
          <a:xfrm>
            <a:off x="1900375" y="6841317"/>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Extract relevant data</a:t>
            </a:r>
          </a:p>
        </p:txBody>
      </p:sp>
      <p:sp>
        <p:nvSpPr>
          <p:cNvPr id="519" name="Shape 519"/>
          <p:cNvSpPr/>
          <p:nvPr/>
        </p:nvSpPr>
        <p:spPr>
          <a:xfrm>
            <a:off x="1840617" y="6713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20" name="Shape 520"/>
          <p:cNvSpPr/>
          <p:nvPr/>
        </p:nvSpPr>
        <p:spPr>
          <a:xfrm>
            <a:off x="1900375" y="7818356"/>
            <a:ext cx="3629165"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Analyse trends/impacts</a:t>
            </a:r>
          </a:p>
        </p:txBody>
      </p:sp>
      <p:sp>
        <p:nvSpPr>
          <p:cNvPr id="521" name="Shape 521"/>
          <p:cNvSpPr/>
          <p:nvPr/>
        </p:nvSpPr>
        <p:spPr>
          <a:xfrm>
            <a:off x="1840616" y="7690356"/>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grpSp>
        <p:nvGrpSpPr>
          <p:cNvPr id="529" name="Group 529"/>
          <p:cNvGrpSpPr/>
          <p:nvPr/>
        </p:nvGrpSpPr>
        <p:grpSpPr>
          <a:xfrm>
            <a:off x="946644" y="1846352"/>
            <a:ext cx="899413" cy="1099220"/>
            <a:chOff x="-2" y="0"/>
            <a:chExt cx="899411" cy="1099219"/>
          </a:xfrm>
        </p:grpSpPr>
        <p:grpSp>
          <p:nvGrpSpPr>
            <p:cNvPr id="524" name="Group 524"/>
            <p:cNvGrpSpPr/>
            <p:nvPr/>
          </p:nvGrpSpPr>
          <p:grpSpPr>
            <a:xfrm>
              <a:off x="-3" y="3707"/>
              <a:ext cx="899413" cy="333525"/>
              <a:chOff x="0" y="0"/>
              <a:chExt cx="899411" cy="333523"/>
            </a:xfrm>
          </p:grpSpPr>
          <p:sp>
            <p:nvSpPr>
              <p:cNvPr id="522" name="Shape 52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23" name="Shape 52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27" name="Group 527"/>
            <p:cNvGrpSpPr/>
            <p:nvPr/>
          </p:nvGrpSpPr>
          <p:grpSpPr>
            <a:xfrm>
              <a:off x="-3" y="765694"/>
              <a:ext cx="899413" cy="333525"/>
              <a:chOff x="0" y="0"/>
              <a:chExt cx="899411" cy="333523"/>
            </a:xfrm>
          </p:grpSpPr>
          <p:sp>
            <p:nvSpPr>
              <p:cNvPr id="525" name="Shape 52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26" name="Shape 52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28" name="Shape 528"/>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37" name="Group 537"/>
          <p:cNvGrpSpPr/>
          <p:nvPr/>
        </p:nvGrpSpPr>
        <p:grpSpPr>
          <a:xfrm>
            <a:off x="946644" y="2815770"/>
            <a:ext cx="899413" cy="1099220"/>
            <a:chOff x="-2" y="-1"/>
            <a:chExt cx="899411" cy="1099218"/>
          </a:xfrm>
        </p:grpSpPr>
        <p:grpSp>
          <p:nvGrpSpPr>
            <p:cNvPr id="532" name="Group 532"/>
            <p:cNvGrpSpPr/>
            <p:nvPr/>
          </p:nvGrpSpPr>
          <p:grpSpPr>
            <a:xfrm>
              <a:off x="-3" y="3707"/>
              <a:ext cx="899413" cy="333525"/>
              <a:chOff x="0" y="0"/>
              <a:chExt cx="899411" cy="333523"/>
            </a:xfrm>
          </p:grpSpPr>
          <p:sp>
            <p:nvSpPr>
              <p:cNvPr id="530" name="Shape 530"/>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31" name="Shape 531"/>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35" name="Group 535"/>
            <p:cNvGrpSpPr/>
            <p:nvPr/>
          </p:nvGrpSpPr>
          <p:grpSpPr>
            <a:xfrm>
              <a:off x="-3" y="765693"/>
              <a:ext cx="899413" cy="333525"/>
              <a:chOff x="0" y="0"/>
              <a:chExt cx="899411" cy="333523"/>
            </a:xfrm>
          </p:grpSpPr>
          <p:sp>
            <p:nvSpPr>
              <p:cNvPr id="533" name="Shape 533"/>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34" name="Shape 534"/>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36" name="Shape 536"/>
            <p:cNvSpPr/>
            <p:nvPr/>
          </p:nvSpPr>
          <p:spPr>
            <a:xfrm flipV="1">
              <a:off x="9200" y="-2"/>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45" name="Group 545"/>
          <p:cNvGrpSpPr/>
          <p:nvPr/>
        </p:nvGrpSpPr>
        <p:grpSpPr>
          <a:xfrm>
            <a:off x="946644" y="3786676"/>
            <a:ext cx="899413" cy="1099220"/>
            <a:chOff x="-2" y="0"/>
            <a:chExt cx="899411" cy="1099219"/>
          </a:xfrm>
        </p:grpSpPr>
        <p:grpSp>
          <p:nvGrpSpPr>
            <p:cNvPr id="540" name="Group 540"/>
            <p:cNvGrpSpPr/>
            <p:nvPr/>
          </p:nvGrpSpPr>
          <p:grpSpPr>
            <a:xfrm>
              <a:off x="-3" y="3707"/>
              <a:ext cx="899413" cy="333525"/>
              <a:chOff x="0" y="0"/>
              <a:chExt cx="899411" cy="333523"/>
            </a:xfrm>
          </p:grpSpPr>
          <p:sp>
            <p:nvSpPr>
              <p:cNvPr id="538" name="Shape 53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39" name="Shape 53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43" name="Group 543"/>
            <p:cNvGrpSpPr/>
            <p:nvPr/>
          </p:nvGrpSpPr>
          <p:grpSpPr>
            <a:xfrm>
              <a:off x="-3" y="765694"/>
              <a:ext cx="899413" cy="333525"/>
              <a:chOff x="0" y="0"/>
              <a:chExt cx="899411" cy="333523"/>
            </a:xfrm>
          </p:grpSpPr>
          <p:sp>
            <p:nvSpPr>
              <p:cNvPr id="541" name="Shape 54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42" name="Shape 54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44" name="Shape 544"/>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53" name="Group 553"/>
          <p:cNvGrpSpPr/>
          <p:nvPr/>
        </p:nvGrpSpPr>
        <p:grpSpPr>
          <a:xfrm>
            <a:off x="946644" y="4769741"/>
            <a:ext cx="899413" cy="1099220"/>
            <a:chOff x="-2" y="0"/>
            <a:chExt cx="899411" cy="1099219"/>
          </a:xfrm>
        </p:grpSpPr>
        <p:grpSp>
          <p:nvGrpSpPr>
            <p:cNvPr id="548" name="Group 548"/>
            <p:cNvGrpSpPr/>
            <p:nvPr/>
          </p:nvGrpSpPr>
          <p:grpSpPr>
            <a:xfrm>
              <a:off x="-3" y="3707"/>
              <a:ext cx="899413" cy="333525"/>
              <a:chOff x="0" y="0"/>
              <a:chExt cx="899411" cy="333523"/>
            </a:xfrm>
          </p:grpSpPr>
          <p:sp>
            <p:nvSpPr>
              <p:cNvPr id="546" name="Shape 54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47" name="Shape 54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51" name="Group 551"/>
            <p:cNvGrpSpPr/>
            <p:nvPr/>
          </p:nvGrpSpPr>
          <p:grpSpPr>
            <a:xfrm>
              <a:off x="-3" y="765694"/>
              <a:ext cx="899413" cy="333525"/>
              <a:chOff x="0" y="0"/>
              <a:chExt cx="899411" cy="333523"/>
            </a:xfrm>
          </p:grpSpPr>
          <p:sp>
            <p:nvSpPr>
              <p:cNvPr id="549" name="Shape 54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50" name="Shape 55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52" name="Shape 552"/>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61" name="Group 561"/>
          <p:cNvGrpSpPr/>
          <p:nvPr/>
        </p:nvGrpSpPr>
        <p:grpSpPr>
          <a:xfrm>
            <a:off x="946644" y="5737509"/>
            <a:ext cx="899413" cy="1099220"/>
            <a:chOff x="-2" y="0"/>
            <a:chExt cx="899411" cy="1099219"/>
          </a:xfrm>
        </p:grpSpPr>
        <p:grpSp>
          <p:nvGrpSpPr>
            <p:cNvPr id="556" name="Group 556"/>
            <p:cNvGrpSpPr/>
            <p:nvPr/>
          </p:nvGrpSpPr>
          <p:grpSpPr>
            <a:xfrm>
              <a:off x="-3" y="3707"/>
              <a:ext cx="899413" cy="333525"/>
              <a:chOff x="0" y="0"/>
              <a:chExt cx="899411" cy="333523"/>
            </a:xfrm>
          </p:grpSpPr>
          <p:sp>
            <p:nvSpPr>
              <p:cNvPr id="554" name="Shape 55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55" name="Shape 55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59" name="Group 559"/>
            <p:cNvGrpSpPr/>
            <p:nvPr/>
          </p:nvGrpSpPr>
          <p:grpSpPr>
            <a:xfrm>
              <a:off x="-3" y="765694"/>
              <a:ext cx="899413" cy="333525"/>
              <a:chOff x="0" y="0"/>
              <a:chExt cx="899411" cy="333523"/>
            </a:xfrm>
          </p:grpSpPr>
          <p:sp>
            <p:nvSpPr>
              <p:cNvPr id="557" name="Shape 557"/>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58" name="Shape 558"/>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60" name="Shape 560"/>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69" name="Group 569"/>
          <p:cNvGrpSpPr/>
          <p:nvPr/>
        </p:nvGrpSpPr>
        <p:grpSpPr>
          <a:xfrm>
            <a:off x="946644" y="6713727"/>
            <a:ext cx="899413" cy="1099220"/>
            <a:chOff x="-2" y="0"/>
            <a:chExt cx="899411" cy="1099219"/>
          </a:xfrm>
        </p:grpSpPr>
        <p:grpSp>
          <p:nvGrpSpPr>
            <p:cNvPr id="564" name="Group 564"/>
            <p:cNvGrpSpPr/>
            <p:nvPr/>
          </p:nvGrpSpPr>
          <p:grpSpPr>
            <a:xfrm>
              <a:off x="-3" y="3707"/>
              <a:ext cx="899413" cy="333525"/>
              <a:chOff x="0" y="0"/>
              <a:chExt cx="899411" cy="333523"/>
            </a:xfrm>
          </p:grpSpPr>
          <p:sp>
            <p:nvSpPr>
              <p:cNvPr id="562" name="Shape 56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63" name="Shape 56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67" name="Group 567"/>
            <p:cNvGrpSpPr/>
            <p:nvPr/>
          </p:nvGrpSpPr>
          <p:grpSpPr>
            <a:xfrm>
              <a:off x="-3" y="765694"/>
              <a:ext cx="899413" cy="333525"/>
              <a:chOff x="0" y="0"/>
              <a:chExt cx="899411" cy="333523"/>
            </a:xfrm>
          </p:grpSpPr>
          <p:sp>
            <p:nvSpPr>
              <p:cNvPr id="565" name="Shape 56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66" name="Shape 56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68" name="Shape 568"/>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77" name="Group 577"/>
          <p:cNvGrpSpPr/>
          <p:nvPr/>
        </p:nvGrpSpPr>
        <p:grpSpPr>
          <a:xfrm>
            <a:off x="946644" y="7683029"/>
            <a:ext cx="899413" cy="1099221"/>
            <a:chOff x="-2" y="0"/>
            <a:chExt cx="899411" cy="1099219"/>
          </a:xfrm>
        </p:grpSpPr>
        <p:grpSp>
          <p:nvGrpSpPr>
            <p:cNvPr id="572" name="Group 572"/>
            <p:cNvGrpSpPr/>
            <p:nvPr/>
          </p:nvGrpSpPr>
          <p:grpSpPr>
            <a:xfrm>
              <a:off x="-3" y="3707"/>
              <a:ext cx="899413" cy="333525"/>
              <a:chOff x="0" y="0"/>
              <a:chExt cx="899411" cy="333523"/>
            </a:xfrm>
          </p:grpSpPr>
          <p:sp>
            <p:nvSpPr>
              <p:cNvPr id="570" name="Shape 570"/>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71" name="Shape 571"/>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575" name="Group 575"/>
            <p:cNvGrpSpPr/>
            <p:nvPr/>
          </p:nvGrpSpPr>
          <p:grpSpPr>
            <a:xfrm>
              <a:off x="-3" y="765694"/>
              <a:ext cx="899413" cy="333525"/>
              <a:chOff x="0" y="0"/>
              <a:chExt cx="899411" cy="333523"/>
            </a:xfrm>
          </p:grpSpPr>
          <p:sp>
            <p:nvSpPr>
              <p:cNvPr id="573" name="Shape 573"/>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74" name="Shape 574"/>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76" name="Shape 576"/>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578" name="Shape 578"/>
          <p:cNvSpPr/>
          <p:nvPr/>
        </p:nvSpPr>
        <p:spPr>
          <a:xfrm>
            <a:off x="6502400" y="7863876"/>
            <a:ext cx="5852161" cy="9301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defRPr sz="2400">
                <a:solidFill>
                  <a:srgbClr val="000000"/>
                </a:solidFill>
                <a:latin typeface="Gill Sans MT"/>
                <a:ea typeface="Gill Sans MT"/>
                <a:cs typeface="Gill Sans MT"/>
                <a:sym typeface="Gill Sans MT"/>
              </a:defRPr>
            </a:pPr>
            <a:r>
              <a:rPr sz="1600">
                <a:latin typeface="Arial Narrow"/>
                <a:ea typeface="Arial Narrow"/>
                <a:cs typeface="Arial Narrow"/>
                <a:sym typeface="Arial Narrow"/>
              </a:rPr>
              <a:t>Bottrill, M.C., et al, 2014. What are the impacts of nature conservation interventions on human well-being: A systematic map protocol. Environmental Evidence 3, 16</a:t>
            </a:r>
            <a:r>
              <a:rPr>
                <a:latin typeface="Arial Narrow"/>
                <a:ea typeface="Arial Narrow"/>
                <a:cs typeface="Arial Narrow"/>
                <a:sym typeface="Arial Narrow"/>
              </a:rPr>
              <a:t>.</a:t>
            </a:r>
          </a:p>
        </p:txBody>
      </p:sp>
      <p:sp>
        <p:nvSpPr>
          <p:cNvPr id="579" name="Shape 579"/>
          <p:cNvSpPr>
            <a:spLocks noGrp="1"/>
          </p:cNvSpPr>
          <p:nvPr>
            <p:ph type="body" sz="half" idx="1"/>
          </p:nvPr>
        </p:nvSpPr>
        <p:spPr>
          <a:xfrm>
            <a:off x="5994487" y="1932571"/>
            <a:ext cx="6499587" cy="6900341"/>
          </a:xfrm>
          <a:prstGeom prst="rect">
            <a:avLst/>
          </a:prstGeom>
        </p:spPr>
        <p:txBody>
          <a:bodyPr lIns="86677" tIns="86677" rIns="86677" bIns="86677"/>
          <a:lstStyle/>
          <a:p>
            <a:pPr marL="327585" indent="-327585" defTabSz="1157427">
              <a:spcBef>
                <a:spcPts val="500"/>
              </a:spcBef>
              <a:buClr>
                <a:srgbClr val="FFFFFF"/>
              </a:buClr>
              <a:defRPr sz="3026" b="1">
                <a:solidFill>
                  <a:srgbClr val="FFFFFF"/>
                </a:solidFill>
                <a:latin typeface="Calibri"/>
                <a:ea typeface="Calibri"/>
                <a:cs typeface="Calibri"/>
                <a:sym typeface="Calibri"/>
              </a:defRPr>
            </a:pPr>
            <a:r>
              <a:t>Population</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r>
              <a:t>Non-OECD countries</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r>
              <a:t>Discrete population</a:t>
            </a:r>
          </a:p>
          <a:p>
            <a:pPr marL="506112" lvl="1" indent="-323051" defTabSz="1157427">
              <a:spcBef>
                <a:spcPts val="300"/>
              </a:spcBef>
              <a:buClr>
                <a:srgbClr val="FFFFFF"/>
              </a:buClr>
              <a:defRPr sz="2670">
                <a:solidFill>
                  <a:srgbClr val="FFD040"/>
                </a:solidFill>
                <a:latin typeface="Calibri"/>
                <a:ea typeface="Calibri"/>
                <a:cs typeface="Calibri"/>
                <a:sym typeface="Calibri"/>
              </a:defRPr>
            </a:pPr>
            <a:r>
              <a:rPr i="1"/>
              <a:t>Studies where population is undefined, e.g. global public good</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endParaRPr i="1"/>
          </a:p>
          <a:p>
            <a:pPr marL="327585" indent="-327585" defTabSz="1157427">
              <a:spcBef>
                <a:spcPts val="500"/>
              </a:spcBef>
              <a:buClr>
                <a:srgbClr val="FFFFFF"/>
              </a:buClr>
              <a:defRPr sz="3026" b="1">
                <a:solidFill>
                  <a:srgbClr val="FFFFFF"/>
                </a:solidFill>
                <a:latin typeface="Calibri"/>
                <a:ea typeface="Calibri"/>
                <a:cs typeface="Calibri"/>
                <a:sym typeface="Calibri"/>
              </a:defRPr>
            </a:pPr>
            <a:r>
              <a:t>Intervention</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r>
              <a:t>Nature-based conservation interventions</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r>
              <a:t>Typology based upon IUCN-CMP Conservation Actions framework</a:t>
            </a:r>
          </a:p>
          <a:p>
            <a:pPr marL="506112" lvl="1" indent="-323051" defTabSz="1157427">
              <a:spcBef>
                <a:spcPts val="300"/>
              </a:spcBef>
              <a:buClr>
                <a:srgbClr val="FFFFFF"/>
              </a:buClr>
              <a:defRPr sz="2670">
                <a:solidFill>
                  <a:srgbClr val="FFFFFF"/>
                </a:solidFill>
                <a:latin typeface="Calibri"/>
                <a:ea typeface="Calibri"/>
                <a:cs typeface="Calibri"/>
                <a:sym typeface="Calibri"/>
              </a:defRPr>
            </a:pPr>
            <a:r>
              <a:t>Key elements: protection, management, education &amp; awareness, law &amp; policy, markets &amp; incentives, and sustainable use </a:t>
            </a:r>
          </a:p>
          <a:p>
            <a:pPr marL="506112" lvl="1" indent="-323051" defTabSz="1157427">
              <a:spcBef>
                <a:spcPts val="300"/>
              </a:spcBef>
              <a:buClr>
                <a:srgbClr val="FFFFFF"/>
              </a:buClr>
              <a:defRPr sz="2670">
                <a:solidFill>
                  <a:srgbClr val="FFD040"/>
                </a:solidFill>
                <a:latin typeface="Calibri"/>
                <a:ea typeface="Calibri"/>
                <a:cs typeface="Calibri"/>
                <a:sym typeface="Calibri"/>
              </a:defRPr>
            </a:pPr>
            <a:r>
              <a:rPr i="1"/>
              <a:t>Environmental management and mitigation (air pollution, waste etc)</a:t>
            </a:r>
          </a:p>
        </p:txBody>
      </p:sp>
      <p:sp>
        <p:nvSpPr>
          <p:cNvPr id="580" name="Shape 580"/>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9">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579">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579">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579">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5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79">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579">
                                            <p:txEl>
                                              <p:pRg st="6" end="6"/>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579">
                                            <p:txEl>
                                              <p:pRg st="7" end="7"/>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579">
                                            <p:txEl>
                                              <p:pRg st="8" end="8"/>
                                            </p:txEl>
                                          </p:spTgt>
                                        </p:tgtEl>
                                        <p:attrNameLst>
                                          <p:attrName>style.visibility</p:attrName>
                                        </p:attrNameLst>
                                      </p:cBhvr>
                                      <p:to>
                                        <p:strVal val="visible"/>
                                      </p:to>
                                    </p:set>
                                  </p:childTnLst>
                                </p:cTn>
                              </p:par>
                              <p:par>
                                <p:cTn id="27" presetID="1" presetClass="entr" presetSubtype="0" fill="hold" grpId="1" nodeType="withEffect">
                                  <p:stCondLst>
                                    <p:cond delay="0"/>
                                  </p:stCondLst>
                                  <p:iterate>
                                    <p:tmAbs val="0"/>
                                  </p:iterate>
                                  <p:childTnLst>
                                    <p:set>
                                      <p:cBhvr>
                                        <p:cTn id="28" fill="hold"/>
                                        <p:tgtEl>
                                          <p:spTgt spid="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4" name="Shape 584"/>
          <p:cNvSpPr/>
          <p:nvPr/>
        </p:nvSpPr>
        <p:spPr>
          <a:xfrm>
            <a:off x="1900927" y="197488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Scope literature</a:t>
            </a:r>
          </a:p>
        </p:txBody>
      </p:sp>
      <p:sp>
        <p:nvSpPr>
          <p:cNvPr id="585" name="Shape 585"/>
          <p:cNvSpPr/>
          <p:nvPr/>
        </p:nvSpPr>
        <p:spPr>
          <a:xfrm>
            <a:off x="1841168" y="1846879"/>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86" name="Shape 586"/>
          <p:cNvSpPr/>
          <p:nvPr/>
        </p:nvSpPr>
        <p:spPr>
          <a:xfrm>
            <a:off x="1900927" y="295110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Set inclusion criteria</a:t>
            </a:r>
          </a:p>
        </p:txBody>
      </p:sp>
      <p:sp>
        <p:nvSpPr>
          <p:cNvPr id="587" name="Shape 587"/>
          <p:cNvSpPr/>
          <p:nvPr/>
        </p:nvSpPr>
        <p:spPr>
          <a:xfrm>
            <a:off x="1841168" y="2823098"/>
            <a:ext cx="3747578" cy="769724"/>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88" name="Shape 588"/>
          <p:cNvSpPr/>
          <p:nvPr/>
        </p:nvSpPr>
        <p:spPr>
          <a:xfrm>
            <a:off x="1900927" y="3927319"/>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Draft protocol</a:t>
            </a:r>
          </a:p>
        </p:txBody>
      </p:sp>
      <p:sp>
        <p:nvSpPr>
          <p:cNvPr id="589" name="Shape 589"/>
          <p:cNvSpPr/>
          <p:nvPr/>
        </p:nvSpPr>
        <p:spPr>
          <a:xfrm>
            <a:off x="1841168" y="3799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90" name="Shape 590"/>
          <p:cNvSpPr/>
          <p:nvPr/>
        </p:nvSpPr>
        <p:spPr>
          <a:xfrm>
            <a:off x="1900375" y="4903533"/>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Conduct search strategy</a:t>
            </a:r>
          </a:p>
        </p:txBody>
      </p:sp>
      <p:sp>
        <p:nvSpPr>
          <p:cNvPr id="591" name="Shape 591"/>
          <p:cNvSpPr/>
          <p:nvPr/>
        </p:nvSpPr>
        <p:spPr>
          <a:xfrm>
            <a:off x="1840617" y="4775533"/>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92" name="Shape 592"/>
          <p:cNvSpPr/>
          <p:nvPr/>
        </p:nvSpPr>
        <p:spPr>
          <a:xfrm>
            <a:off x="1900927" y="587283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Screen &amp; assess results</a:t>
            </a:r>
          </a:p>
        </p:txBody>
      </p:sp>
      <p:sp>
        <p:nvSpPr>
          <p:cNvPr id="593" name="Shape 593"/>
          <p:cNvSpPr/>
          <p:nvPr/>
        </p:nvSpPr>
        <p:spPr>
          <a:xfrm>
            <a:off x="1841168" y="5744836"/>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94" name="Shape 594"/>
          <p:cNvSpPr/>
          <p:nvPr/>
        </p:nvSpPr>
        <p:spPr>
          <a:xfrm>
            <a:off x="1900375" y="6841317"/>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Extract relevant data</a:t>
            </a:r>
          </a:p>
        </p:txBody>
      </p:sp>
      <p:sp>
        <p:nvSpPr>
          <p:cNvPr id="595" name="Shape 595"/>
          <p:cNvSpPr/>
          <p:nvPr/>
        </p:nvSpPr>
        <p:spPr>
          <a:xfrm>
            <a:off x="1840617" y="6713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596" name="Shape 596"/>
          <p:cNvSpPr/>
          <p:nvPr/>
        </p:nvSpPr>
        <p:spPr>
          <a:xfrm>
            <a:off x="1900375" y="7818356"/>
            <a:ext cx="3629165"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Analyse trends/impacts</a:t>
            </a:r>
          </a:p>
        </p:txBody>
      </p:sp>
      <p:sp>
        <p:nvSpPr>
          <p:cNvPr id="597" name="Shape 597"/>
          <p:cNvSpPr/>
          <p:nvPr/>
        </p:nvSpPr>
        <p:spPr>
          <a:xfrm>
            <a:off x="1840616" y="7690356"/>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grpSp>
        <p:nvGrpSpPr>
          <p:cNvPr id="605" name="Group 605"/>
          <p:cNvGrpSpPr/>
          <p:nvPr/>
        </p:nvGrpSpPr>
        <p:grpSpPr>
          <a:xfrm>
            <a:off x="946644" y="1846352"/>
            <a:ext cx="899413" cy="1099220"/>
            <a:chOff x="-2" y="0"/>
            <a:chExt cx="899411" cy="1099219"/>
          </a:xfrm>
        </p:grpSpPr>
        <p:grpSp>
          <p:nvGrpSpPr>
            <p:cNvPr id="600" name="Group 600"/>
            <p:cNvGrpSpPr/>
            <p:nvPr/>
          </p:nvGrpSpPr>
          <p:grpSpPr>
            <a:xfrm>
              <a:off x="-3" y="3707"/>
              <a:ext cx="899413" cy="333525"/>
              <a:chOff x="0" y="0"/>
              <a:chExt cx="899411" cy="333523"/>
            </a:xfrm>
          </p:grpSpPr>
          <p:sp>
            <p:nvSpPr>
              <p:cNvPr id="598" name="Shape 59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599" name="Shape 59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03" name="Group 603"/>
            <p:cNvGrpSpPr/>
            <p:nvPr/>
          </p:nvGrpSpPr>
          <p:grpSpPr>
            <a:xfrm>
              <a:off x="-3" y="765694"/>
              <a:ext cx="899413" cy="333525"/>
              <a:chOff x="0" y="0"/>
              <a:chExt cx="899411" cy="333523"/>
            </a:xfrm>
          </p:grpSpPr>
          <p:sp>
            <p:nvSpPr>
              <p:cNvPr id="601" name="Shape 60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02" name="Shape 60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04" name="Shape 604"/>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13" name="Group 613"/>
          <p:cNvGrpSpPr/>
          <p:nvPr/>
        </p:nvGrpSpPr>
        <p:grpSpPr>
          <a:xfrm>
            <a:off x="946644" y="2815770"/>
            <a:ext cx="899413" cy="1099220"/>
            <a:chOff x="-2" y="-1"/>
            <a:chExt cx="899411" cy="1099218"/>
          </a:xfrm>
        </p:grpSpPr>
        <p:grpSp>
          <p:nvGrpSpPr>
            <p:cNvPr id="608" name="Group 608"/>
            <p:cNvGrpSpPr/>
            <p:nvPr/>
          </p:nvGrpSpPr>
          <p:grpSpPr>
            <a:xfrm>
              <a:off x="-3" y="3707"/>
              <a:ext cx="899413" cy="333525"/>
              <a:chOff x="0" y="0"/>
              <a:chExt cx="899411" cy="333523"/>
            </a:xfrm>
          </p:grpSpPr>
          <p:sp>
            <p:nvSpPr>
              <p:cNvPr id="606" name="Shape 606"/>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07" name="Shape 607"/>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11" name="Group 611"/>
            <p:cNvGrpSpPr/>
            <p:nvPr/>
          </p:nvGrpSpPr>
          <p:grpSpPr>
            <a:xfrm>
              <a:off x="-3" y="765693"/>
              <a:ext cx="899413" cy="333525"/>
              <a:chOff x="0" y="0"/>
              <a:chExt cx="899411" cy="333523"/>
            </a:xfrm>
          </p:grpSpPr>
          <p:sp>
            <p:nvSpPr>
              <p:cNvPr id="609" name="Shape 609"/>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10" name="Shape 610"/>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12" name="Shape 612"/>
            <p:cNvSpPr/>
            <p:nvPr/>
          </p:nvSpPr>
          <p:spPr>
            <a:xfrm flipV="1">
              <a:off x="9200" y="-2"/>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21" name="Group 621"/>
          <p:cNvGrpSpPr/>
          <p:nvPr/>
        </p:nvGrpSpPr>
        <p:grpSpPr>
          <a:xfrm>
            <a:off x="946644" y="3786676"/>
            <a:ext cx="899413" cy="1099220"/>
            <a:chOff x="-2" y="0"/>
            <a:chExt cx="899411" cy="1099219"/>
          </a:xfrm>
        </p:grpSpPr>
        <p:grpSp>
          <p:nvGrpSpPr>
            <p:cNvPr id="616" name="Group 616"/>
            <p:cNvGrpSpPr/>
            <p:nvPr/>
          </p:nvGrpSpPr>
          <p:grpSpPr>
            <a:xfrm>
              <a:off x="-3" y="3707"/>
              <a:ext cx="899413" cy="333525"/>
              <a:chOff x="0" y="0"/>
              <a:chExt cx="899411" cy="333523"/>
            </a:xfrm>
          </p:grpSpPr>
          <p:sp>
            <p:nvSpPr>
              <p:cNvPr id="614" name="Shape 61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15" name="Shape 61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19" name="Group 619"/>
            <p:cNvGrpSpPr/>
            <p:nvPr/>
          </p:nvGrpSpPr>
          <p:grpSpPr>
            <a:xfrm>
              <a:off x="-3" y="765694"/>
              <a:ext cx="899413" cy="333525"/>
              <a:chOff x="0" y="0"/>
              <a:chExt cx="899411" cy="333523"/>
            </a:xfrm>
          </p:grpSpPr>
          <p:sp>
            <p:nvSpPr>
              <p:cNvPr id="617" name="Shape 617"/>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18" name="Shape 618"/>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20" name="Shape 620"/>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29" name="Group 629"/>
          <p:cNvGrpSpPr/>
          <p:nvPr/>
        </p:nvGrpSpPr>
        <p:grpSpPr>
          <a:xfrm>
            <a:off x="946644" y="4769741"/>
            <a:ext cx="899413" cy="1099220"/>
            <a:chOff x="-2" y="0"/>
            <a:chExt cx="899411" cy="1099219"/>
          </a:xfrm>
        </p:grpSpPr>
        <p:grpSp>
          <p:nvGrpSpPr>
            <p:cNvPr id="624" name="Group 624"/>
            <p:cNvGrpSpPr/>
            <p:nvPr/>
          </p:nvGrpSpPr>
          <p:grpSpPr>
            <a:xfrm>
              <a:off x="-3" y="3707"/>
              <a:ext cx="899413" cy="333525"/>
              <a:chOff x="0" y="0"/>
              <a:chExt cx="899411" cy="333523"/>
            </a:xfrm>
          </p:grpSpPr>
          <p:sp>
            <p:nvSpPr>
              <p:cNvPr id="622" name="Shape 62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23" name="Shape 62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27" name="Group 627"/>
            <p:cNvGrpSpPr/>
            <p:nvPr/>
          </p:nvGrpSpPr>
          <p:grpSpPr>
            <a:xfrm>
              <a:off x="-3" y="765694"/>
              <a:ext cx="899413" cy="333525"/>
              <a:chOff x="0" y="0"/>
              <a:chExt cx="899411" cy="333523"/>
            </a:xfrm>
          </p:grpSpPr>
          <p:sp>
            <p:nvSpPr>
              <p:cNvPr id="625" name="Shape 62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26" name="Shape 62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28" name="Shape 628"/>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37" name="Group 637"/>
          <p:cNvGrpSpPr/>
          <p:nvPr/>
        </p:nvGrpSpPr>
        <p:grpSpPr>
          <a:xfrm>
            <a:off x="946644" y="5737509"/>
            <a:ext cx="899413" cy="1099220"/>
            <a:chOff x="-2" y="0"/>
            <a:chExt cx="899411" cy="1099219"/>
          </a:xfrm>
        </p:grpSpPr>
        <p:grpSp>
          <p:nvGrpSpPr>
            <p:cNvPr id="632" name="Group 632"/>
            <p:cNvGrpSpPr/>
            <p:nvPr/>
          </p:nvGrpSpPr>
          <p:grpSpPr>
            <a:xfrm>
              <a:off x="-3" y="3707"/>
              <a:ext cx="899413" cy="333525"/>
              <a:chOff x="0" y="0"/>
              <a:chExt cx="899411" cy="333523"/>
            </a:xfrm>
          </p:grpSpPr>
          <p:sp>
            <p:nvSpPr>
              <p:cNvPr id="630" name="Shape 630"/>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31" name="Shape 631"/>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35" name="Group 635"/>
            <p:cNvGrpSpPr/>
            <p:nvPr/>
          </p:nvGrpSpPr>
          <p:grpSpPr>
            <a:xfrm>
              <a:off x="-3" y="765694"/>
              <a:ext cx="899413" cy="333525"/>
              <a:chOff x="0" y="0"/>
              <a:chExt cx="899411" cy="333523"/>
            </a:xfrm>
          </p:grpSpPr>
          <p:sp>
            <p:nvSpPr>
              <p:cNvPr id="633" name="Shape 633"/>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34" name="Shape 634"/>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36" name="Shape 636"/>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45" name="Group 645"/>
          <p:cNvGrpSpPr/>
          <p:nvPr/>
        </p:nvGrpSpPr>
        <p:grpSpPr>
          <a:xfrm>
            <a:off x="946644" y="6713727"/>
            <a:ext cx="899413" cy="1099220"/>
            <a:chOff x="-2" y="0"/>
            <a:chExt cx="899411" cy="1099219"/>
          </a:xfrm>
        </p:grpSpPr>
        <p:grpSp>
          <p:nvGrpSpPr>
            <p:cNvPr id="640" name="Group 640"/>
            <p:cNvGrpSpPr/>
            <p:nvPr/>
          </p:nvGrpSpPr>
          <p:grpSpPr>
            <a:xfrm>
              <a:off x="-3" y="3707"/>
              <a:ext cx="899413" cy="333525"/>
              <a:chOff x="0" y="0"/>
              <a:chExt cx="899411" cy="333523"/>
            </a:xfrm>
          </p:grpSpPr>
          <p:sp>
            <p:nvSpPr>
              <p:cNvPr id="638" name="Shape 63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39" name="Shape 63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43" name="Group 643"/>
            <p:cNvGrpSpPr/>
            <p:nvPr/>
          </p:nvGrpSpPr>
          <p:grpSpPr>
            <a:xfrm>
              <a:off x="-3" y="765694"/>
              <a:ext cx="899413" cy="333525"/>
              <a:chOff x="0" y="0"/>
              <a:chExt cx="899411" cy="333523"/>
            </a:xfrm>
          </p:grpSpPr>
          <p:sp>
            <p:nvSpPr>
              <p:cNvPr id="641" name="Shape 64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42" name="Shape 64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44" name="Shape 644"/>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53" name="Group 653"/>
          <p:cNvGrpSpPr/>
          <p:nvPr/>
        </p:nvGrpSpPr>
        <p:grpSpPr>
          <a:xfrm>
            <a:off x="946644" y="7683029"/>
            <a:ext cx="899413" cy="1099221"/>
            <a:chOff x="-2" y="0"/>
            <a:chExt cx="899411" cy="1099219"/>
          </a:xfrm>
        </p:grpSpPr>
        <p:grpSp>
          <p:nvGrpSpPr>
            <p:cNvPr id="648" name="Group 648"/>
            <p:cNvGrpSpPr/>
            <p:nvPr/>
          </p:nvGrpSpPr>
          <p:grpSpPr>
            <a:xfrm>
              <a:off x="-3" y="3707"/>
              <a:ext cx="899413" cy="333525"/>
              <a:chOff x="0" y="0"/>
              <a:chExt cx="899411" cy="333523"/>
            </a:xfrm>
          </p:grpSpPr>
          <p:sp>
            <p:nvSpPr>
              <p:cNvPr id="646" name="Shape 64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47" name="Shape 64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51" name="Group 651"/>
            <p:cNvGrpSpPr/>
            <p:nvPr/>
          </p:nvGrpSpPr>
          <p:grpSpPr>
            <a:xfrm>
              <a:off x="-3" y="765694"/>
              <a:ext cx="899413" cy="333525"/>
              <a:chOff x="0" y="0"/>
              <a:chExt cx="899411" cy="333523"/>
            </a:xfrm>
          </p:grpSpPr>
          <p:sp>
            <p:nvSpPr>
              <p:cNvPr id="649" name="Shape 64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50" name="Shape 65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52" name="Shape 652"/>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54" name="Shape 654"/>
          <p:cNvSpPr/>
          <p:nvPr/>
        </p:nvSpPr>
        <p:spPr>
          <a:xfrm>
            <a:off x="6502400" y="7863876"/>
            <a:ext cx="5852161" cy="9301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defRPr sz="2400">
                <a:solidFill>
                  <a:srgbClr val="000000"/>
                </a:solidFill>
                <a:latin typeface="Gill Sans MT"/>
                <a:ea typeface="Gill Sans MT"/>
                <a:cs typeface="Gill Sans MT"/>
                <a:sym typeface="Gill Sans MT"/>
              </a:defRPr>
            </a:pPr>
            <a:r>
              <a:rPr sz="1600">
                <a:latin typeface="Arial Narrow"/>
                <a:ea typeface="Arial Narrow"/>
                <a:cs typeface="Arial Narrow"/>
                <a:sym typeface="Arial Narrow"/>
              </a:rPr>
              <a:t>Bottrill, M.C., et al, 2014. What are the impacts of nature conservation interventions on human well-being: A systematic map protocol. Environmental Evidence 3, 16</a:t>
            </a:r>
            <a:r>
              <a:rPr>
                <a:latin typeface="Arial Narrow"/>
                <a:ea typeface="Arial Narrow"/>
                <a:cs typeface="Arial Narrow"/>
                <a:sym typeface="Arial Narrow"/>
              </a:rPr>
              <a:t>.</a:t>
            </a:r>
          </a:p>
        </p:txBody>
      </p:sp>
      <p:sp>
        <p:nvSpPr>
          <p:cNvPr id="655" name="Shape 655"/>
          <p:cNvSpPr>
            <a:spLocks noGrp="1"/>
          </p:cNvSpPr>
          <p:nvPr>
            <p:ph type="body" sz="half" idx="1"/>
          </p:nvPr>
        </p:nvSpPr>
        <p:spPr>
          <a:xfrm>
            <a:off x="6078208" y="2286001"/>
            <a:ext cx="6486257" cy="6360558"/>
          </a:xfrm>
          <a:prstGeom prst="rect">
            <a:avLst/>
          </a:prstGeom>
        </p:spPr>
        <p:txBody>
          <a:bodyPr lIns="86677" tIns="86677" rIns="86677" bIns="86677"/>
          <a:lstStyle/>
          <a:p>
            <a:pPr marL="301820" indent="-301820" defTabSz="1066393">
              <a:spcBef>
                <a:spcPts val="400"/>
              </a:spcBef>
              <a:buClrTx/>
              <a:defRPr sz="2788" b="1">
                <a:solidFill>
                  <a:srgbClr val="FFFFFF"/>
                </a:solidFill>
                <a:latin typeface="Calibri"/>
                <a:ea typeface="Calibri"/>
                <a:cs typeface="Calibri"/>
                <a:sym typeface="Calibri"/>
              </a:defRPr>
            </a:pPr>
            <a:r>
              <a:t>Outcome</a:t>
            </a:r>
          </a:p>
          <a:p>
            <a:pPr marL="466305" lvl="1" indent="-297642" defTabSz="1066393">
              <a:spcBef>
                <a:spcPts val="300"/>
              </a:spcBef>
              <a:buClrTx/>
              <a:defRPr sz="2460">
                <a:solidFill>
                  <a:srgbClr val="FFFFFF"/>
                </a:solidFill>
                <a:latin typeface="Calibri"/>
                <a:ea typeface="Calibri"/>
                <a:cs typeface="Calibri"/>
                <a:sym typeface="Calibri"/>
              </a:defRPr>
            </a:pPr>
            <a:r>
              <a:t>Multidimensional aspects of human well-being</a:t>
            </a:r>
          </a:p>
          <a:p>
            <a:pPr marL="466305" lvl="1" indent="-297642" defTabSz="1066393">
              <a:spcBef>
                <a:spcPts val="300"/>
              </a:spcBef>
              <a:buClrTx/>
              <a:defRPr sz="2460">
                <a:solidFill>
                  <a:srgbClr val="FFFFFF"/>
                </a:solidFill>
                <a:latin typeface="Calibri"/>
                <a:ea typeface="Calibri"/>
                <a:cs typeface="Calibri"/>
                <a:sym typeface="Calibri"/>
              </a:defRPr>
            </a:pPr>
            <a:r>
              <a:t>Typology based upon combination of MEA; MDGs; Smith et al. 2012 and search terms used by relevant reviews in CEE library</a:t>
            </a:r>
          </a:p>
          <a:p>
            <a:pPr marL="466305" lvl="1" indent="-297642" defTabSz="1066393">
              <a:spcBef>
                <a:spcPts val="300"/>
              </a:spcBef>
              <a:buClrTx/>
              <a:defRPr sz="2460">
                <a:solidFill>
                  <a:srgbClr val="FFFFFF"/>
                </a:solidFill>
                <a:latin typeface="Calibri"/>
                <a:ea typeface="Calibri"/>
                <a:cs typeface="Calibri"/>
                <a:sym typeface="Calibri"/>
              </a:defRPr>
            </a:pPr>
            <a:r>
              <a:t>Key dimensions include: poverty, basic materials, security, physical health, mental state, social relations, education, and rights</a:t>
            </a:r>
          </a:p>
          <a:p>
            <a:pPr marL="466305" lvl="1" indent="-297642" defTabSz="1066393">
              <a:spcBef>
                <a:spcPts val="300"/>
              </a:spcBef>
              <a:buClrTx/>
              <a:defRPr sz="2460">
                <a:solidFill>
                  <a:srgbClr val="FFFFFF"/>
                </a:solidFill>
                <a:latin typeface="Calibri"/>
                <a:ea typeface="Calibri"/>
                <a:cs typeface="Calibri"/>
                <a:sym typeface="Calibri"/>
              </a:defRPr>
            </a:pPr>
            <a:endParaRPr/>
          </a:p>
          <a:p>
            <a:pPr marL="301820" indent="-301820" defTabSz="1066393">
              <a:spcBef>
                <a:spcPts val="400"/>
              </a:spcBef>
              <a:buClrTx/>
              <a:defRPr sz="2788" b="1">
                <a:solidFill>
                  <a:srgbClr val="FFFFFF"/>
                </a:solidFill>
                <a:latin typeface="Calibri"/>
                <a:ea typeface="Calibri"/>
                <a:cs typeface="Calibri"/>
                <a:sym typeface="Calibri"/>
              </a:defRPr>
            </a:pPr>
            <a:r>
              <a:t>Studies</a:t>
            </a:r>
          </a:p>
          <a:p>
            <a:pPr marL="466305" lvl="1" indent="-297642" defTabSz="1066393">
              <a:spcBef>
                <a:spcPts val="300"/>
              </a:spcBef>
              <a:buClrTx/>
              <a:defRPr sz="2460">
                <a:solidFill>
                  <a:srgbClr val="FFFFFF"/>
                </a:solidFill>
                <a:latin typeface="Calibri"/>
                <a:ea typeface="Calibri"/>
                <a:cs typeface="Calibri"/>
                <a:sym typeface="Calibri"/>
              </a:defRPr>
            </a:pPr>
            <a:r>
              <a:t>Evaluations (quasi and experimental designs)</a:t>
            </a:r>
          </a:p>
          <a:p>
            <a:pPr marL="466305" lvl="1" indent="-297642" defTabSz="1066393">
              <a:spcBef>
                <a:spcPts val="300"/>
              </a:spcBef>
              <a:buClrTx/>
              <a:defRPr sz="2460">
                <a:solidFill>
                  <a:srgbClr val="FFFFFF"/>
                </a:solidFill>
                <a:latin typeface="Calibri"/>
                <a:ea typeface="Calibri"/>
                <a:cs typeface="Calibri"/>
                <a:sym typeface="Calibri"/>
              </a:defRPr>
            </a:pPr>
            <a:r>
              <a:t>Case studies</a:t>
            </a:r>
          </a:p>
          <a:p>
            <a:pPr marL="466305" lvl="1" indent="-297642" defTabSz="1066393">
              <a:spcBef>
                <a:spcPts val="300"/>
              </a:spcBef>
              <a:buClrTx/>
              <a:defRPr sz="2460">
                <a:solidFill>
                  <a:srgbClr val="FFD040"/>
                </a:solidFill>
                <a:latin typeface="Calibri"/>
                <a:ea typeface="Calibri"/>
                <a:cs typeface="Calibri"/>
                <a:sym typeface="Calibri"/>
              </a:defRPr>
            </a:pPr>
            <a:r>
              <a:rPr i="1"/>
              <a:t>Theoretical studies or models. Reviews and opinions</a:t>
            </a:r>
          </a:p>
        </p:txBody>
      </p:sp>
      <p:sp>
        <p:nvSpPr>
          <p:cNvPr id="656" name="Shape 656"/>
          <p:cNvSpPr>
            <a:spLocks noGrp="1"/>
          </p:cNvSpPr>
          <p:nvPr>
            <p:ph type="title"/>
          </p:nvPr>
        </p:nvSpPr>
        <p:spPr>
          <a:xfrm>
            <a:off x="650239" y="216746"/>
            <a:ext cx="11704322" cy="1408854"/>
          </a:xfrm>
          <a:prstGeom prst="rect">
            <a:avLst/>
          </a:prstGeom>
        </p:spPr>
        <p:txBody>
          <a:bodyPr anchor="ctr"/>
          <a:lstStyle/>
          <a:p>
            <a:pPr defTabSz="1287475">
              <a:defRPr sz="4356">
                <a:solidFill>
                  <a:srgbClr val="5B9BD5"/>
                </a:solidFill>
                <a:latin typeface="Avenir Book"/>
                <a:ea typeface="Avenir Book"/>
                <a:cs typeface="Avenir Book"/>
                <a:sym typeface="Avenir Book"/>
              </a:defRPr>
            </a:pPr>
            <a:r>
              <a:t>INCLUSION/</a:t>
            </a:r>
            <a:r>
              <a:rPr>
                <a:solidFill>
                  <a:srgbClr val="FFD040"/>
                </a:solidFill>
                <a:latin typeface="Avenir Book Oblique"/>
                <a:ea typeface="Avenir Book Oblique"/>
                <a:cs typeface="Avenir Book Oblique"/>
                <a:sym typeface="Avenir Book Oblique"/>
              </a:rPr>
              <a:t>EXCLUSION</a:t>
            </a:r>
            <a:r>
              <a:t>: “PICO” APPROACH</a:t>
            </a:r>
          </a:p>
        </p:txBody>
      </p:sp>
      <p:sp>
        <p:nvSpPr>
          <p:cNvPr id="657" name="Shape 657"/>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5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5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65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655">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6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55">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655">
                                            <p:txEl>
                                              <p:pRg st="6" end="6"/>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655">
                                            <p:txEl>
                                              <p:pRg st="7" end="7"/>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6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1"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1" name="Shape 661"/>
          <p:cNvSpPr>
            <a:spLocks noGrp="1"/>
          </p:cNvSpPr>
          <p:nvPr>
            <p:ph type="title"/>
          </p:nvPr>
        </p:nvSpPr>
        <p:spPr>
          <a:xfrm>
            <a:off x="650239" y="216746"/>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MAPPING PROCESS</a:t>
            </a:r>
          </a:p>
        </p:txBody>
      </p:sp>
      <p:sp>
        <p:nvSpPr>
          <p:cNvPr id="662" name="Shape 662"/>
          <p:cNvSpPr/>
          <p:nvPr/>
        </p:nvSpPr>
        <p:spPr>
          <a:xfrm>
            <a:off x="1900927" y="197488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Scope literature</a:t>
            </a:r>
          </a:p>
        </p:txBody>
      </p:sp>
      <p:sp>
        <p:nvSpPr>
          <p:cNvPr id="663" name="Shape 663"/>
          <p:cNvSpPr/>
          <p:nvPr/>
        </p:nvSpPr>
        <p:spPr>
          <a:xfrm>
            <a:off x="1841168" y="1846879"/>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64" name="Shape 664"/>
          <p:cNvSpPr/>
          <p:nvPr/>
        </p:nvSpPr>
        <p:spPr>
          <a:xfrm>
            <a:off x="1900927" y="295110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Set inclusion criteria</a:t>
            </a:r>
          </a:p>
        </p:txBody>
      </p:sp>
      <p:sp>
        <p:nvSpPr>
          <p:cNvPr id="665" name="Shape 665"/>
          <p:cNvSpPr/>
          <p:nvPr/>
        </p:nvSpPr>
        <p:spPr>
          <a:xfrm>
            <a:off x="1841168" y="2823098"/>
            <a:ext cx="3747578" cy="769724"/>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66" name="Shape 666"/>
          <p:cNvSpPr/>
          <p:nvPr/>
        </p:nvSpPr>
        <p:spPr>
          <a:xfrm>
            <a:off x="1900927" y="3927319"/>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Draft protocol</a:t>
            </a:r>
          </a:p>
        </p:txBody>
      </p:sp>
      <p:sp>
        <p:nvSpPr>
          <p:cNvPr id="667" name="Shape 667"/>
          <p:cNvSpPr/>
          <p:nvPr/>
        </p:nvSpPr>
        <p:spPr>
          <a:xfrm>
            <a:off x="1841168" y="3799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68" name="Shape 668"/>
          <p:cNvSpPr/>
          <p:nvPr/>
        </p:nvSpPr>
        <p:spPr>
          <a:xfrm>
            <a:off x="1900375" y="4903533"/>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Conduct search strategy</a:t>
            </a:r>
          </a:p>
        </p:txBody>
      </p:sp>
      <p:sp>
        <p:nvSpPr>
          <p:cNvPr id="669" name="Shape 669"/>
          <p:cNvSpPr/>
          <p:nvPr/>
        </p:nvSpPr>
        <p:spPr>
          <a:xfrm>
            <a:off x="1840617" y="4775533"/>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70" name="Shape 670"/>
          <p:cNvSpPr/>
          <p:nvPr/>
        </p:nvSpPr>
        <p:spPr>
          <a:xfrm>
            <a:off x="1900927" y="587283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Screen &amp; assess results</a:t>
            </a:r>
          </a:p>
        </p:txBody>
      </p:sp>
      <p:sp>
        <p:nvSpPr>
          <p:cNvPr id="671" name="Shape 671"/>
          <p:cNvSpPr/>
          <p:nvPr/>
        </p:nvSpPr>
        <p:spPr>
          <a:xfrm>
            <a:off x="1841168" y="5744836"/>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72" name="Shape 672"/>
          <p:cNvSpPr/>
          <p:nvPr/>
        </p:nvSpPr>
        <p:spPr>
          <a:xfrm>
            <a:off x="1900375" y="6841317"/>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Extract relevant data</a:t>
            </a:r>
          </a:p>
        </p:txBody>
      </p:sp>
      <p:sp>
        <p:nvSpPr>
          <p:cNvPr id="673" name="Shape 673"/>
          <p:cNvSpPr/>
          <p:nvPr/>
        </p:nvSpPr>
        <p:spPr>
          <a:xfrm>
            <a:off x="1840617" y="6713315"/>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674" name="Shape 674"/>
          <p:cNvSpPr/>
          <p:nvPr/>
        </p:nvSpPr>
        <p:spPr>
          <a:xfrm>
            <a:off x="1900375" y="7818356"/>
            <a:ext cx="3629165"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Analyse trends/impacts</a:t>
            </a:r>
          </a:p>
        </p:txBody>
      </p:sp>
      <p:sp>
        <p:nvSpPr>
          <p:cNvPr id="675" name="Shape 675"/>
          <p:cNvSpPr/>
          <p:nvPr/>
        </p:nvSpPr>
        <p:spPr>
          <a:xfrm>
            <a:off x="1840616" y="7690356"/>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grpSp>
        <p:nvGrpSpPr>
          <p:cNvPr id="683" name="Group 683"/>
          <p:cNvGrpSpPr/>
          <p:nvPr/>
        </p:nvGrpSpPr>
        <p:grpSpPr>
          <a:xfrm>
            <a:off x="946644" y="1846352"/>
            <a:ext cx="899413" cy="1099220"/>
            <a:chOff x="-2" y="0"/>
            <a:chExt cx="899411" cy="1099219"/>
          </a:xfrm>
        </p:grpSpPr>
        <p:grpSp>
          <p:nvGrpSpPr>
            <p:cNvPr id="678" name="Group 678"/>
            <p:cNvGrpSpPr/>
            <p:nvPr/>
          </p:nvGrpSpPr>
          <p:grpSpPr>
            <a:xfrm>
              <a:off x="-3" y="3707"/>
              <a:ext cx="899413" cy="333525"/>
              <a:chOff x="0" y="0"/>
              <a:chExt cx="899411" cy="333523"/>
            </a:xfrm>
          </p:grpSpPr>
          <p:sp>
            <p:nvSpPr>
              <p:cNvPr id="676" name="Shape 67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77" name="Shape 67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81" name="Group 681"/>
            <p:cNvGrpSpPr/>
            <p:nvPr/>
          </p:nvGrpSpPr>
          <p:grpSpPr>
            <a:xfrm>
              <a:off x="-3" y="765694"/>
              <a:ext cx="899413" cy="333525"/>
              <a:chOff x="0" y="0"/>
              <a:chExt cx="899411" cy="333523"/>
            </a:xfrm>
          </p:grpSpPr>
          <p:sp>
            <p:nvSpPr>
              <p:cNvPr id="679" name="Shape 67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80" name="Shape 68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82" name="Shape 682"/>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91" name="Group 691"/>
          <p:cNvGrpSpPr/>
          <p:nvPr/>
        </p:nvGrpSpPr>
        <p:grpSpPr>
          <a:xfrm>
            <a:off x="946644" y="2815770"/>
            <a:ext cx="899413" cy="1099220"/>
            <a:chOff x="-2" y="-1"/>
            <a:chExt cx="899411" cy="1099218"/>
          </a:xfrm>
        </p:grpSpPr>
        <p:grpSp>
          <p:nvGrpSpPr>
            <p:cNvPr id="686" name="Group 686"/>
            <p:cNvGrpSpPr/>
            <p:nvPr/>
          </p:nvGrpSpPr>
          <p:grpSpPr>
            <a:xfrm>
              <a:off x="-3" y="3707"/>
              <a:ext cx="899413" cy="333525"/>
              <a:chOff x="0" y="0"/>
              <a:chExt cx="899411" cy="333523"/>
            </a:xfrm>
          </p:grpSpPr>
          <p:sp>
            <p:nvSpPr>
              <p:cNvPr id="684" name="Shape 684"/>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85" name="Shape 685"/>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89" name="Group 689"/>
            <p:cNvGrpSpPr/>
            <p:nvPr/>
          </p:nvGrpSpPr>
          <p:grpSpPr>
            <a:xfrm>
              <a:off x="-3" y="765693"/>
              <a:ext cx="899413" cy="333525"/>
              <a:chOff x="0" y="0"/>
              <a:chExt cx="899411" cy="333523"/>
            </a:xfrm>
          </p:grpSpPr>
          <p:sp>
            <p:nvSpPr>
              <p:cNvPr id="687" name="Shape 687"/>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88" name="Shape 688"/>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90" name="Shape 690"/>
            <p:cNvSpPr/>
            <p:nvPr/>
          </p:nvSpPr>
          <p:spPr>
            <a:xfrm flipV="1">
              <a:off x="9200" y="-2"/>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99" name="Group 699"/>
          <p:cNvGrpSpPr/>
          <p:nvPr/>
        </p:nvGrpSpPr>
        <p:grpSpPr>
          <a:xfrm>
            <a:off x="946644" y="3786676"/>
            <a:ext cx="899413" cy="1099220"/>
            <a:chOff x="-2" y="0"/>
            <a:chExt cx="899411" cy="1099219"/>
          </a:xfrm>
        </p:grpSpPr>
        <p:grpSp>
          <p:nvGrpSpPr>
            <p:cNvPr id="694" name="Group 694"/>
            <p:cNvGrpSpPr/>
            <p:nvPr/>
          </p:nvGrpSpPr>
          <p:grpSpPr>
            <a:xfrm>
              <a:off x="-3" y="3707"/>
              <a:ext cx="899413" cy="333525"/>
              <a:chOff x="0" y="0"/>
              <a:chExt cx="899411" cy="333523"/>
            </a:xfrm>
          </p:grpSpPr>
          <p:sp>
            <p:nvSpPr>
              <p:cNvPr id="692" name="Shape 69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93" name="Shape 69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697" name="Group 697"/>
            <p:cNvGrpSpPr/>
            <p:nvPr/>
          </p:nvGrpSpPr>
          <p:grpSpPr>
            <a:xfrm>
              <a:off x="-3" y="765694"/>
              <a:ext cx="899413" cy="333525"/>
              <a:chOff x="0" y="0"/>
              <a:chExt cx="899411" cy="333523"/>
            </a:xfrm>
          </p:grpSpPr>
          <p:sp>
            <p:nvSpPr>
              <p:cNvPr id="695" name="Shape 69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696" name="Shape 69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698" name="Shape 698"/>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07" name="Group 707"/>
          <p:cNvGrpSpPr/>
          <p:nvPr/>
        </p:nvGrpSpPr>
        <p:grpSpPr>
          <a:xfrm>
            <a:off x="946644" y="4769741"/>
            <a:ext cx="899413" cy="1099220"/>
            <a:chOff x="-2" y="0"/>
            <a:chExt cx="899411" cy="1099219"/>
          </a:xfrm>
        </p:grpSpPr>
        <p:grpSp>
          <p:nvGrpSpPr>
            <p:cNvPr id="702" name="Group 702"/>
            <p:cNvGrpSpPr/>
            <p:nvPr/>
          </p:nvGrpSpPr>
          <p:grpSpPr>
            <a:xfrm>
              <a:off x="-3" y="3707"/>
              <a:ext cx="899413" cy="333525"/>
              <a:chOff x="0" y="0"/>
              <a:chExt cx="899411" cy="333523"/>
            </a:xfrm>
          </p:grpSpPr>
          <p:sp>
            <p:nvSpPr>
              <p:cNvPr id="700" name="Shape 700"/>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01" name="Shape 701"/>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05" name="Group 705"/>
            <p:cNvGrpSpPr/>
            <p:nvPr/>
          </p:nvGrpSpPr>
          <p:grpSpPr>
            <a:xfrm>
              <a:off x="-3" y="765694"/>
              <a:ext cx="899413" cy="333525"/>
              <a:chOff x="0" y="0"/>
              <a:chExt cx="899411" cy="333523"/>
            </a:xfrm>
          </p:grpSpPr>
          <p:sp>
            <p:nvSpPr>
              <p:cNvPr id="703" name="Shape 703"/>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04" name="Shape 704"/>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06" name="Shape 706"/>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15" name="Group 715"/>
          <p:cNvGrpSpPr/>
          <p:nvPr/>
        </p:nvGrpSpPr>
        <p:grpSpPr>
          <a:xfrm>
            <a:off x="946644" y="5737509"/>
            <a:ext cx="899413" cy="1099220"/>
            <a:chOff x="-2" y="0"/>
            <a:chExt cx="899411" cy="1099219"/>
          </a:xfrm>
        </p:grpSpPr>
        <p:grpSp>
          <p:nvGrpSpPr>
            <p:cNvPr id="710" name="Group 710"/>
            <p:cNvGrpSpPr/>
            <p:nvPr/>
          </p:nvGrpSpPr>
          <p:grpSpPr>
            <a:xfrm>
              <a:off x="-3" y="3707"/>
              <a:ext cx="899413" cy="333525"/>
              <a:chOff x="0" y="0"/>
              <a:chExt cx="899411" cy="333523"/>
            </a:xfrm>
          </p:grpSpPr>
          <p:sp>
            <p:nvSpPr>
              <p:cNvPr id="708" name="Shape 70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09" name="Shape 70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13" name="Group 713"/>
            <p:cNvGrpSpPr/>
            <p:nvPr/>
          </p:nvGrpSpPr>
          <p:grpSpPr>
            <a:xfrm>
              <a:off x="-3" y="765694"/>
              <a:ext cx="899413" cy="333525"/>
              <a:chOff x="0" y="0"/>
              <a:chExt cx="899411" cy="333523"/>
            </a:xfrm>
          </p:grpSpPr>
          <p:sp>
            <p:nvSpPr>
              <p:cNvPr id="711" name="Shape 71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12" name="Shape 71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14" name="Shape 714"/>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23" name="Group 723"/>
          <p:cNvGrpSpPr/>
          <p:nvPr/>
        </p:nvGrpSpPr>
        <p:grpSpPr>
          <a:xfrm>
            <a:off x="946644" y="6713727"/>
            <a:ext cx="899413" cy="1099220"/>
            <a:chOff x="-2" y="0"/>
            <a:chExt cx="899411" cy="1099219"/>
          </a:xfrm>
        </p:grpSpPr>
        <p:grpSp>
          <p:nvGrpSpPr>
            <p:cNvPr id="718" name="Group 718"/>
            <p:cNvGrpSpPr/>
            <p:nvPr/>
          </p:nvGrpSpPr>
          <p:grpSpPr>
            <a:xfrm>
              <a:off x="-3" y="3707"/>
              <a:ext cx="899413" cy="333525"/>
              <a:chOff x="0" y="0"/>
              <a:chExt cx="899411" cy="333523"/>
            </a:xfrm>
          </p:grpSpPr>
          <p:sp>
            <p:nvSpPr>
              <p:cNvPr id="716" name="Shape 71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17" name="Shape 71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21" name="Group 721"/>
            <p:cNvGrpSpPr/>
            <p:nvPr/>
          </p:nvGrpSpPr>
          <p:grpSpPr>
            <a:xfrm>
              <a:off x="-3" y="765694"/>
              <a:ext cx="899413" cy="333525"/>
              <a:chOff x="0" y="0"/>
              <a:chExt cx="899411" cy="333523"/>
            </a:xfrm>
          </p:grpSpPr>
          <p:sp>
            <p:nvSpPr>
              <p:cNvPr id="719" name="Shape 71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20" name="Shape 72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22" name="Shape 722"/>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31" name="Group 731"/>
          <p:cNvGrpSpPr/>
          <p:nvPr/>
        </p:nvGrpSpPr>
        <p:grpSpPr>
          <a:xfrm>
            <a:off x="946644" y="7683029"/>
            <a:ext cx="899413" cy="1099221"/>
            <a:chOff x="-2" y="0"/>
            <a:chExt cx="899411" cy="1099219"/>
          </a:xfrm>
        </p:grpSpPr>
        <p:grpSp>
          <p:nvGrpSpPr>
            <p:cNvPr id="726" name="Group 726"/>
            <p:cNvGrpSpPr/>
            <p:nvPr/>
          </p:nvGrpSpPr>
          <p:grpSpPr>
            <a:xfrm>
              <a:off x="-3" y="3707"/>
              <a:ext cx="899413" cy="333525"/>
              <a:chOff x="0" y="0"/>
              <a:chExt cx="899411" cy="333523"/>
            </a:xfrm>
          </p:grpSpPr>
          <p:sp>
            <p:nvSpPr>
              <p:cNvPr id="724" name="Shape 72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25" name="Shape 72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29" name="Group 729"/>
            <p:cNvGrpSpPr/>
            <p:nvPr/>
          </p:nvGrpSpPr>
          <p:grpSpPr>
            <a:xfrm>
              <a:off x="-3" y="765694"/>
              <a:ext cx="899413" cy="333525"/>
              <a:chOff x="0" y="0"/>
              <a:chExt cx="899411" cy="333523"/>
            </a:xfrm>
          </p:grpSpPr>
          <p:sp>
            <p:nvSpPr>
              <p:cNvPr id="727" name="Shape 727"/>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28" name="Shape 728"/>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30" name="Shape 730"/>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32" name="Shape 732"/>
          <p:cNvSpPr/>
          <p:nvPr/>
        </p:nvSpPr>
        <p:spPr>
          <a:xfrm>
            <a:off x="6502400" y="7863876"/>
            <a:ext cx="5852161" cy="9301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defRPr sz="2400">
                <a:solidFill>
                  <a:srgbClr val="000000"/>
                </a:solidFill>
                <a:latin typeface="Gill Sans MT"/>
                <a:ea typeface="Gill Sans MT"/>
                <a:cs typeface="Gill Sans MT"/>
                <a:sym typeface="Gill Sans MT"/>
              </a:defRPr>
            </a:pPr>
            <a:r>
              <a:rPr sz="1600">
                <a:latin typeface="Arial Narrow"/>
                <a:ea typeface="Arial Narrow"/>
                <a:cs typeface="Arial Narrow"/>
                <a:sym typeface="Arial Narrow"/>
              </a:rPr>
              <a:t>Bottrill, M.C., et al, 2014. What are the impacts of nature conservation interventions on human well-being: A systematic map protocol. Environmental Evidence 3, 16</a:t>
            </a:r>
            <a:r>
              <a:rPr>
                <a:latin typeface="Arial Narrow"/>
                <a:ea typeface="Arial Narrow"/>
                <a:cs typeface="Arial Narrow"/>
                <a:sym typeface="Arial Narrow"/>
              </a:rPr>
              <a:t>.</a:t>
            </a:r>
          </a:p>
        </p:txBody>
      </p:sp>
      <p:sp>
        <p:nvSpPr>
          <p:cNvPr id="733" name="Shape 733"/>
          <p:cNvSpPr/>
          <p:nvPr/>
        </p:nvSpPr>
        <p:spPr>
          <a:xfrm>
            <a:off x="7168026" y="4301560"/>
            <a:ext cx="4135083" cy="1514349"/>
          </a:xfrm>
          <a:prstGeom prst="rect">
            <a:avLst/>
          </a:prstGeom>
          <a:ln w="12700">
            <a:solidFill>
              <a:srgbClr val="00B0F0"/>
            </a:solidFill>
            <a:bevel/>
          </a:ln>
          <a:extLst>
            <a:ext uri="{C572A759-6A51-4108-AA02-DFA0A04FC94B}">
              <ma14:wrappingTextBoxFlag xmlns:ma14="http://schemas.microsoft.com/office/mac/drawingml/2011/main" xmlns="" val="1"/>
            </a:ext>
          </a:extLst>
        </p:spPr>
        <p:txBody>
          <a:bodyPr lIns="65023" tIns="65023" rIns="65023" bIns="65023">
            <a:spAutoFit/>
          </a:bodyPr>
          <a:lstStyle/>
          <a:p>
            <a:pPr marL="381000" indent="-381000" algn="l" defTabSz="1300480">
              <a:buClr>
                <a:srgbClr val="000000"/>
              </a:buClr>
              <a:buSzPct val="100000"/>
              <a:buFont typeface="Wingdings"/>
              <a:buChar char="▪"/>
              <a:defRPr sz="2400">
                <a:latin typeface="Gill Sans MT"/>
                <a:ea typeface="Gill Sans MT"/>
                <a:cs typeface="Gill Sans MT"/>
                <a:sym typeface="Gill Sans MT"/>
              </a:defRPr>
            </a:pPr>
            <a:r>
              <a:rPr>
                <a:latin typeface="Arial Narrow"/>
                <a:ea typeface="Arial Narrow"/>
                <a:cs typeface="Arial Narrow"/>
                <a:sym typeface="Arial Narrow"/>
              </a:rPr>
              <a:t>Online publication databases</a:t>
            </a:r>
          </a:p>
          <a:p>
            <a:pPr marL="381000" indent="-381000" algn="l" defTabSz="1300480">
              <a:buClr>
                <a:srgbClr val="000000"/>
              </a:buClr>
              <a:buSzPct val="100000"/>
              <a:buFont typeface="Wingdings"/>
              <a:buChar char="▪"/>
              <a:defRPr sz="2400">
                <a:latin typeface="Gill Sans MT"/>
                <a:ea typeface="Gill Sans MT"/>
                <a:cs typeface="Gill Sans MT"/>
                <a:sym typeface="Gill Sans MT"/>
              </a:defRPr>
            </a:pPr>
            <a:r>
              <a:rPr>
                <a:latin typeface="Arial Narrow"/>
                <a:ea typeface="Arial Narrow"/>
                <a:cs typeface="Arial Narrow"/>
                <a:sym typeface="Arial Narrow"/>
              </a:rPr>
              <a:t>Bibliographic searches</a:t>
            </a:r>
          </a:p>
          <a:p>
            <a:pPr marL="381000" indent="-381000" algn="l" defTabSz="1300480">
              <a:buClr>
                <a:srgbClr val="000000"/>
              </a:buClr>
              <a:buSzPct val="100000"/>
              <a:buFont typeface="Wingdings"/>
              <a:buChar char="▪"/>
              <a:defRPr sz="2400">
                <a:latin typeface="Gill Sans MT"/>
                <a:ea typeface="Gill Sans MT"/>
                <a:cs typeface="Gill Sans MT"/>
                <a:sym typeface="Gill Sans MT"/>
              </a:defRPr>
            </a:pPr>
            <a:r>
              <a:rPr>
                <a:latin typeface="Arial Narrow"/>
                <a:ea typeface="Arial Narrow"/>
                <a:cs typeface="Arial Narrow"/>
                <a:sym typeface="Arial Narrow"/>
              </a:rPr>
              <a:t>Specialist websites</a:t>
            </a:r>
          </a:p>
          <a:p>
            <a:pPr marL="381000" indent="-381000" algn="l" defTabSz="1300480">
              <a:buClr>
                <a:srgbClr val="000000"/>
              </a:buClr>
              <a:buSzPct val="100000"/>
              <a:buFont typeface="Wingdings"/>
              <a:buChar char="▪"/>
              <a:defRPr sz="2400">
                <a:latin typeface="Gill Sans MT"/>
                <a:ea typeface="Gill Sans MT"/>
                <a:cs typeface="Gill Sans MT"/>
                <a:sym typeface="Gill Sans MT"/>
              </a:defRPr>
            </a:pPr>
            <a:r>
              <a:rPr>
                <a:latin typeface="Arial Narrow"/>
                <a:ea typeface="Arial Narrow"/>
                <a:cs typeface="Arial Narrow"/>
                <a:sym typeface="Arial Narrow"/>
              </a:rPr>
              <a:t>Key informants</a:t>
            </a:r>
          </a:p>
        </p:txBody>
      </p:sp>
      <p:sp>
        <p:nvSpPr>
          <p:cNvPr id="734" name="Shape 734"/>
          <p:cNvSpPr/>
          <p:nvPr/>
        </p:nvSpPr>
        <p:spPr>
          <a:xfrm>
            <a:off x="5859150" y="4980280"/>
            <a:ext cx="1037921" cy="440540"/>
          </a:xfrm>
          <a:prstGeom prst="rightArrow">
            <a:avLst>
              <a:gd name="adj1" fmla="val 50000"/>
              <a:gd name="adj2" fmla="val 50000"/>
            </a:avLst>
          </a:prstGeom>
          <a:ln w="12700">
            <a:solidFill>
              <a:srgbClr val="00B0F0"/>
            </a:solidFill>
            <a:miter/>
          </a:ln>
        </p:spPr>
        <p:txBody>
          <a:bodyPr lIns="65023" tIns="65023" rIns="65023" bIns="65023" anchor="ctr"/>
          <a:lstStyle/>
          <a:p>
            <a:pPr defTabSz="1300480">
              <a:defRPr sz="2400">
                <a:latin typeface="Gill Sans MT"/>
                <a:ea typeface="Gill Sans MT"/>
                <a:cs typeface="Gill Sans MT"/>
                <a:sym typeface="Gill Sans MT"/>
              </a:defRPr>
            </a:pPr>
            <a:endParaRPr/>
          </a:p>
        </p:txBody>
      </p:sp>
      <p:sp>
        <p:nvSpPr>
          <p:cNvPr id="735" name="Shape 735"/>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9" name="Shape 739"/>
          <p:cNvSpPr/>
          <p:nvPr/>
        </p:nvSpPr>
        <p:spPr>
          <a:xfrm>
            <a:off x="5667026" y="2791418"/>
            <a:ext cx="6807637" cy="41813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spAutoFit/>
          </a:bodyPr>
          <a:lstStyle/>
          <a:p>
            <a:pPr algn="l" defTabSz="975109">
              <a:defRPr sz="2400">
                <a:latin typeface="Arial"/>
                <a:ea typeface="Arial"/>
                <a:cs typeface="Arial"/>
                <a:sym typeface="Arial"/>
              </a:defRPr>
            </a:pPr>
            <a:r>
              <a:rPr>
                <a:latin typeface="Calibri"/>
                <a:ea typeface="Calibri"/>
                <a:cs typeface="Calibri"/>
                <a:sym typeface="Calibri"/>
              </a:rPr>
              <a:t>(</a:t>
            </a:r>
            <a:r>
              <a:rPr b="1">
                <a:latin typeface="Calibri"/>
                <a:ea typeface="Calibri"/>
                <a:cs typeface="Calibri"/>
                <a:sym typeface="Calibri"/>
              </a:rPr>
              <a:t>"conserv*"</a:t>
            </a:r>
            <a:r>
              <a:rPr>
                <a:latin typeface="Calibri"/>
                <a:ea typeface="Calibri"/>
                <a:cs typeface="Calibri"/>
                <a:sym typeface="Calibri"/>
              </a:rPr>
              <a:t> OR </a:t>
            </a:r>
            <a:r>
              <a:rPr b="1">
                <a:latin typeface="Calibri"/>
                <a:ea typeface="Calibri"/>
                <a:cs typeface="Calibri"/>
                <a:sym typeface="Calibri"/>
              </a:rPr>
              <a:t>"protect*"</a:t>
            </a:r>
            <a:r>
              <a:rPr>
                <a:latin typeface="Calibri"/>
                <a:ea typeface="Calibri"/>
                <a:cs typeface="Calibri"/>
                <a:sym typeface="Calibri"/>
              </a:rPr>
              <a:t> OR </a:t>
            </a:r>
            <a:r>
              <a:rPr b="1">
                <a:latin typeface="Calibri"/>
                <a:ea typeface="Calibri"/>
                <a:cs typeface="Calibri"/>
                <a:sym typeface="Calibri"/>
              </a:rPr>
              <a:t>"manag*"</a:t>
            </a:r>
            <a:r>
              <a:rPr>
                <a:latin typeface="Calibri"/>
                <a:ea typeface="Calibri"/>
                <a:cs typeface="Calibri"/>
                <a:sym typeface="Calibri"/>
              </a:rPr>
              <a:t> OR </a:t>
            </a:r>
            <a:r>
              <a:rPr b="1">
                <a:latin typeface="Calibri"/>
                <a:ea typeface="Calibri"/>
                <a:cs typeface="Calibri"/>
                <a:sym typeface="Calibri"/>
              </a:rPr>
              <a:t>"awareness"</a:t>
            </a:r>
            <a:r>
              <a:rPr>
                <a:latin typeface="Calibri"/>
                <a:ea typeface="Calibri"/>
                <a:cs typeface="Calibri"/>
                <a:sym typeface="Calibri"/>
              </a:rPr>
              <a:t> OR </a:t>
            </a:r>
            <a:r>
              <a:rPr b="1">
                <a:latin typeface="Calibri"/>
                <a:ea typeface="Calibri"/>
                <a:cs typeface="Calibri"/>
                <a:sym typeface="Calibri"/>
              </a:rPr>
              <a:t>"law*"</a:t>
            </a:r>
            <a:r>
              <a:rPr>
                <a:latin typeface="Calibri"/>
                <a:ea typeface="Calibri"/>
                <a:cs typeface="Calibri"/>
                <a:sym typeface="Calibri"/>
              </a:rPr>
              <a:t> OR </a:t>
            </a:r>
            <a:r>
              <a:rPr b="1">
                <a:latin typeface="Calibri"/>
                <a:ea typeface="Calibri"/>
                <a:cs typeface="Calibri"/>
                <a:sym typeface="Calibri"/>
              </a:rPr>
              <a:t>"policy*"</a:t>
            </a:r>
            <a:r>
              <a:rPr>
                <a:latin typeface="Calibri"/>
                <a:ea typeface="Calibri"/>
                <a:cs typeface="Calibri"/>
                <a:sym typeface="Calibri"/>
              </a:rPr>
              <a:t> OR </a:t>
            </a:r>
            <a:r>
              <a:rPr b="1">
                <a:latin typeface="Calibri"/>
                <a:ea typeface="Calibri"/>
                <a:cs typeface="Calibri"/>
                <a:sym typeface="Calibri"/>
              </a:rPr>
              <a:t>"reserve*"</a:t>
            </a:r>
            <a:r>
              <a:rPr>
                <a:latin typeface="Calibri"/>
                <a:ea typeface="Calibri"/>
                <a:cs typeface="Calibri"/>
                <a:sym typeface="Calibri"/>
              </a:rPr>
              <a:t> OR </a:t>
            </a:r>
            <a:r>
              <a:rPr b="1">
                <a:latin typeface="Calibri"/>
                <a:ea typeface="Calibri"/>
                <a:cs typeface="Calibri"/>
                <a:sym typeface="Calibri"/>
              </a:rPr>
              <a:t>"govern*"</a:t>
            </a:r>
            <a:r>
              <a:rPr>
                <a:latin typeface="Calibri"/>
                <a:ea typeface="Calibri"/>
                <a:cs typeface="Calibri"/>
                <a:sym typeface="Calibri"/>
              </a:rPr>
              <a:t> OR </a:t>
            </a:r>
            <a:r>
              <a:rPr b="1">
                <a:latin typeface="Calibri"/>
                <a:ea typeface="Calibri"/>
                <a:cs typeface="Calibri"/>
                <a:sym typeface="Calibri"/>
              </a:rPr>
              <a:t>"regulation"</a:t>
            </a:r>
            <a:r>
              <a:rPr>
                <a:latin typeface="Calibri"/>
                <a:ea typeface="Calibri"/>
                <a:cs typeface="Calibri"/>
                <a:sym typeface="Calibri"/>
              </a:rPr>
              <a:t> OR </a:t>
            </a:r>
            <a:r>
              <a:rPr b="1">
                <a:latin typeface="Calibri"/>
                <a:ea typeface="Calibri"/>
                <a:cs typeface="Calibri"/>
                <a:sym typeface="Calibri"/>
              </a:rPr>
              <a:t>"communicat*"</a:t>
            </a:r>
            <a:r>
              <a:rPr>
                <a:latin typeface="Calibri"/>
                <a:ea typeface="Calibri"/>
                <a:cs typeface="Calibri"/>
                <a:sym typeface="Calibri"/>
              </a:rPr>
              <a:t> OR </a:t>
            </a:r>
            <a:r>
              <a:rPr b="1">
                <a:latin typeface="Calibri"/>
                <a:ea typeface="Calibri"/>
                <a:cs typeface="Calibri"/>
                <a:sym typeface="Calibri"/>
              </a:rPr>
              <a:t>"train*” </a:t>
            </a:r>
            <a:r>
              <a:rPr>
                <a:latin typeface="Calibri"/>
                <a:ea typeface="Calibri"/>
                <a:cs typeface="Calibri"/>
                <a:sym typeface="Calibri"/>
              </a:rPr>
              <a:t>OR </a:t>
            </a:r>
            <a:r>
              <a:rPr b="1">
                <a:latin typeface="Calibri"/>
                <a:ea typeface="Calibri"/>
                <a:cs typeface="Calibri"/>
                <a:sym typeface="Calibri"/>
              </a:rPr>
              <a:t>“payment for ecosystem services” OR “PES”</a:t>
            </a:r>
            <a:r>
              <a:rPr>
                <a:latin typeface="Calibri"/>
                <a:ea typeface="Calibri"/>
                <a:cs typeface="Calibri"/>
                <a:sym typeface="Calibri"/>
              </a:rPr>
              <a:t>) </a:t>
            </a:r>
          </a:p>
          <a:p>
            <a:pPr defTabSz="975109">
              <a:defRPr sz="2400">
                <a:latin typeface="Arial"/>
                <a:ea typeface="Arial"/>
                <a:cs typeface="Arial"/>
                <a:sym typeface="Arial"/>
              </a:defRPr>
            </a:pPr>
            <a:r>
              <a:rPr>
                <a:latin typeface="Calibri"/>
                <a:ea typeface="Calibri"/>
                <a:cs typeface="Calibri"/>
                <a:sym typeface="Calibri"/>
              </a:rPr>
              <a:t>AND </a:t>
            </a:r>
          </a:p>
          <a:p>
            <a:pPr algn="l" defTabSz="975109">
              <a:defRPr sz="2400">
                <a:latin typeface="Arial"/>
                <a:ea typeface="Arial"/>
                <a:cs typeface="Arial"/>
                <a:sym typeface="Arial"/>
              </a:defRPr>
            </a:pPr>
            <a:r>
              <a:rPr>
                <a:latin typeface="Calibri"/>
                <a:ea typeface="Calibri"/>
                <a:cs typeface="Calibri"/>
                <a:sym typeface="Calibri"/>
              </a:rPr>
              <a:t>(</a:t>
            </a:r>
            <a:r>
              <a:rPr b="1">
                <a:latin typeface="Calibri"/>
                <a:ea typeface="Calibri"/>
                <a:cs typeface="Calibri"/>
                <a:sym typeface="Calibri"/>
              </a:rPr>
              <a:t>"human well*"</a:t>
            </a:r>
            <a:r>
              <a:rPr>
                <a:latin typeface="Calibri"/>
                <a:ea typeface="Calibri"/>
                <a:cs typeface="Calibri"/>
                <a:sym typeface="Calibri"/>
              </a:rPr>
              <a:t> OR </a:t>
            </a:r>
            <a:r>
              <a:rPr b="1">
                <a:latin typeface="Calibri"/>
                <a:ea typeface="Calibri"/>
                <a:cs typeface="Calibri"/>
                <a:sym typeface="Calibri"/>
              </a:rPr>
              <a:t>"poverty”</a:t>
            </a:r>
            <a:r>
              <a:rPr>
                <a:latin typeface="Calibri"/>
                <a:ea typeface="Calibri"/>
                <a:cs typeface="Calibri"/>
                <a:sym typeface="Calibri"/>
              </a:rPr>
              <a:t> OR </a:t>
            </a:r>
            <a:r>
              <a:rPr b="1">
                <a:latin typeface="Calibri"/>
                <a:ea typeface="Calibri"/>
                <a:cs typeface="Calibri"/>
                <a:sym typeface="Calibri"/>
              </a:rPr>
              <a:t>“nutrition” </a:t>
            </a:r>
            <a:r>
              <a:rPr>
                <a:latin typeface="Calibri"/>
                <a:ea typeface="Calibri"/>
                <a:cs typeface="Calibri"/>
                <a:sym typeface="Calibri"/>
              </a:rPr>
              <a:t>OR </a:t>
            </a:r>
            <a:r>
              <a:rPr b="1">
                <a:latin typeface="Calibri"/>
                <a:ea typeface="Calibri"/>
                <a:cs typeface="Calibri"/>
                <a:sym typeface="Calibri"/>
              </a:rPr>
              <a:t>“skill*” </a:t>
            </a:r>
            <a:r>
              <a:rPr>
                <a:latin typeface="Calibri"/>
                <a:ea typeface="Calibri"/>
                <a:cs typeface="Calibri"/>
                <a:sym typeface="Calibri"/>
              </a:rPr>
              <a:t>OR </a:t>
            </a:r>
            <a:r>
              <a:rPr b="1">
                <a:latin typeface="Calibri"/>
                <a:ea typeface="Calibri"/>
                <a:cs typeface="Calibri"/>
                <a:sym typeface="Calibri"/>
              </a:rPr>
              <a:t>“income” </a:t>
            </a:r>
            <a:r>
              <a:rPr>
                <a:latin typeface="Calibri"/>
                <a:ea typeface="Calibri"/>
                <a:cs typeface="Calibri"/>
                <a:sym typeface="Calibri"/>
              </a:rPr>
              <a:t>OR </a:t>
            </a:r>
            <a:r>
              <a:rPr b="1">
                <a:latin typeface="Calibri"/>
                <a:ea typeface="Calibri"/>
                <a:cs typeface="Calibri"/>
                <a:sym typeface="Calibri"/>
              </a:rPr>
              <a:t>“clean water” </a:t>
            </a:r>
            <a:r>
              <a:rPr>
                <a:latin typeface="Calibri"/>
                <a:ea typeface="Calibri"/>
                <a:cs typeface="Calibri"/>
                <a:sym typeface="Calibri"/>
              </a:rPr>
              <a:t>OR </a:t>
            </a:r>
            <a:r>
              <a:rPr b="1">
                <a:latin typeface="Calibri"/>
                <a:ea typeface="Calibri"/>
                <a:cs typeface="Calibri"/>
                <a:sym typeface="Calibri"/>
              </a:rPr>
              <a:t>“livelihood” </a:t>
            </a:r>
            <a:r>
              <a:rPr>
                <a:latin typeface="Calibri"/>
                <a:ea typeface="Calibri"/>
                <a:cs typeface="Calibri"/>
                <a:sym typeface="Calibri"/>
              </a:rPr>
              <a:t>OR </a:t>
            </a:r>
            <a:r>
              <a:rPr b="1">
                <a:latin typeface="Calibri"/>
                <a:ea typeface="Calibri"/>
                <a:cs typeface="Calibri"/>
                <a:sym typeface="Calibri"/>
              </a:rPr>
              <a:t>“food security” </a:t>
            </a:r>
            <a:r>
              <a:rPr>
                <a:latin typeface="Calibri"/>
                <a:ea typeface="Calibri"/>
                <a:cs typeface="Calibri"/>
                <a:sym typeface="Calibri"/>
              </a:rPr>
              <a:t>OR </a:t>
            </a:r>
            <a:r>
              <a:rPr b="1">
                <a:latin typeface="Calibri"/>
                <a:ea typeface="Calibri"/>
                <a:cs typeface="Calibri"/>
                <a:sym typeface="Calibri"/>
              </a:rPr>
              <a:t>“resilienc*” </a:t>
            </a:r>
            <a:r>
              <a:rPr>
                <a:latin typeface="Calibri"/>
                <a:ea typeface="Calibri"/>
                <a:cs typeface="Calibri"/>
                <a:sym typeface="Calibri"/>
              </a:rPr>
              <a:t>OR </a:t>
            </a:r>
            <a:r>
              <a:rPr b="1">
                <a:latin typeface="Calibri"/>
                <a:ea typeface="Calibri"/>
                <a:cs typeface="Calibri"/>
                <a:sym typeface="Calibri"/>
              </a:rPr>
              <a:t>“capital” </a:t>
            </a:r>
            <a:r>
              <a:rPr>
                <a:latin typeface="Calibri"/>
                <a:ea typeface="Calibri"/>
                <a:cs typeface="Calibri"/>
                <a:sym typeface="Calibri"/>
              </a:rPr>
              <a:t>OR </a:t>
            </a:r>
            <a:r>
              <a:rPr b="1">
                <a:latin typeface="Calibri"/>
                <a:ea typeface="Calibri"/>
                <a:cs typeface="Calibri"/>
                <a:sym typeface="Calibri"/>
              </a:rPr>
              <a:t>“shelter” OR “ecosystem service*”</a:t>
            </a:r>
            <a:r>
              <a:rPr>
                <a:latin typeface="Calibri"/>
                <a:ea typeface="Calibri"/>
                <a:cs typeface="Calibri"/>
                <a:sym typeface="Calibri"/>
              </a:rPr>
              <a:t> OR </a:t>
            </a:r>
            <a:r>
              <a:rPr b="1">
                <a:latin typeface="Calibri"/>
                <a:ea typeface="Calibri"/>
                <a:cs typeface="Calibri"/>
                <a:sym typeface="Calibri"/>
              </a:rPr>
              <a:t>“attitude*” </a:t>
            </a:r>
            <a:r>
              <a:rPr>
                <a:latin typeface="Calibri"/>
                <a:ea typeface="Calibri"/>
                <a:cs typeface="Calibri"/>
                <a:sym typeface="Calibri"/>
              </a:rPr>
              <a:t>OR </a:t>
            </a:r>
            <a:r>
              <a:rPr b="1">
                <a:latin typeface="Calibri"/>
                <a:ea typeface="Calibri"/>
                <a:cs typeface="Calibri"/>
                <a:sym typeface="Calibri"/>
              </a:rPr>
              <a:t>“perception*” </a:t>
            </a:r>
            <a:r>
              <a:rPr>
                <a:latin typeface="Calibri"/>
                <a:ea typeface="Calibri"/>
                <a:cs typeface="Calibri"/>
                <a:sym typeface="Calibri"/>
              </a:rPr>
              <a:t>OR </a:t>
            </a:r>
            <a:r>
              <a:rPr b="1">
                <a:latin typeface="Calibri"/>
                <a:ea typeface="Calibri"/>
                <a:cs typeface="Calibri"/>
                <a:sym typeface="Calibri"/>
              </a:rPr>
              <a:t>“human health”</a:t>
            </a:r>
            <a:r>
              <a:rPr>
                <a:latin typeface="Calibri"/>
                <a:ea typeface="Calibri"/>
                <a:cs typeface="Calibri"/>
                <a:sym typeface="Calibri"/>
              </a:rPr>
              <a:t>)</a:t>
            </a:r>
          </a:p>
        </p:txBody>
      </p:sp>
      <p:sp>
        <p:nvSpPr>
          <p:cNvPr id="740" name="Shape 740"/>
          <p:cNvSpPr>
            <a:spLocks noGrp="1"/>
          </p:cNvSpPr>
          <p:nvPr>
            <p:ph type="title"/>
          </p:nvPr>
        </p:nvSpPr>
        <p:spPr>
          <a:xfrm>
            <a:off x="650239" y="216746"/>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BOOLEAN SEARCHING</a:t>
            </a:r>
          </a:p>
        </p:txBody>
      </p:sp>
      <p:sp>
        <p:nvSpPr>
          <p:cNvPr id="741" name="Shape 741"/>
          <p:cNvSpPr/>
          <p:nvPr/>
        </p:nvSpPr>
        <p:spPr>
          <a:xfrm>
            <a:off x="1593947" y="199544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Scope literature</a:t>
            </a:r>
          </a:p>
        </p:txBody>
      </p:sp>
      <p:sp>
        <p:nvSpPr>
          <p:cNvPr id="742" name="Shape 742"/>
          <p:cNvSpPr/>
          <p:nvPr/>
        </p:nvSpPr>
        <p:spPr>
          <a:xfrm>
            <a:off x="1534188" y="1867444"/>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43" name="Shape 743"/>
          <p:cNvSpPr/>
          <p:nvPr/>
        </p:nvSpPr>
        <p:spPr>
          <a:xfrm>
            <a:off x="1593947" y="297166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Set inclusion criteria</a:t>
            </a:r>
          </a:p>
        </p:txBody>
      </p:sp>
      <p:sp>
        <p:nvSpPr>
          <p:cNvPr id="744" name="Shape 744"/>
          <p:cNvSpPr/>
          <p:nvPr/>
        </p:nvSpPr>
        <p:spPr>
          <a:xfrm>
            <a:off x="1534188" y="2843663"/>
            <a:ext cx="3747578" cy="769724"/>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45" name="Shape 745"/>
          <p:cNvSpPr/>
          <p:nvPr/>
        </p:nvSpPr>
        <p:spPr>
          <a:xfrm>
            <a:off x="1593947" y="3947884"/>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Draft protocol</a:t>
            </a:r>
          </a:p>
        </p:txBody>
      </p:sp>
      <p:sp>
        <p:nvSpPr>
          <p:cNvPr id="746" name="Shape 746"/>
          <p:cNvSpPr/>
          <p:nvPr/>
        </p:nvSpPr>
        <p:spPr>
          <a:xfrm>
            <a:off x="1534188" y="3819880"/>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47" name="Shape 747"/>
          <p:cNvSpPr/>
          <p:nvPr/>
        </p:nvSpPr>
        <p:spPr>
          <a:xfrm>
            <a:off x="1593394" y="4924098"/>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Conduct search strategy</a:t>
            </a:r>
          </a:p>
        </p:txBody>
      </p:sp>
      <p:sp>
        <p:nvSpPr>
          <p:cNvPr id="748" name="Shape 748"/>
          <p:cNvSpPr/>
          <p:nvPr/>
        </p:nvSpPr>
        <p:spPr>
          <a:xfrm>
            <a:off x="1533637" y="4796098"/>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49" name="Shape 749"/>
          <p:cNvSpPr/>
          <p:nvPr/>
        </p:nvSpPr>
        <p:spPr>
          <a:xfrm>
            <a:off x="1593947" y="589340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Screen &amp; assess results</a:t>
            </a:r>
          </a:p>
        </p:txBody>
      </p:sp>
      <p:sp>
        <p:nvSpPr>
          <p:cNvPr id="750" name="Shape 750"/>
          <p:cNvSpPr/>
          <p:nvPr/>
        </p:nvSpPr>
        <p:spPr>
          <a:xfrm>
            <a:off x="1534188" y="5765400"/>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51" name="Shape 751"/>
          <p:cNvSpPr/>
          <p:nvPr/>
        </p:nvSpPr>
        <p:spPr>
          <a:xfrm>
            <a:off x="1593394" y="6861881"/>
            <a:ext cx="3629161" cy="513724"/>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Extract relevant data</a:t>
            </a:r>
          </a:p>
        </p:txBody>
      </p:sp>
      <p:sp>
        <p:nvSpPr>
          <p:cNvPr id="752" name="Shape 752"/>
          <p:cNvSpPr/>
          <p:nvPr/>
        </p:nvSpPr>
        <p:spPr>
          <a:xfrm>
            <a:off x="1533637" y="6733880"/>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753" name="Shape 753"/>
          <p:cNvSpPr/>
          <p:nvPr/>
        </p:nvSpPr>
        <p:spPr>
          <a:xfrm>
            <a:off x="1593394" y="7838920"/>
            <a:ext cx="3629166"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Analyse trends/impacts</a:t>
            </a:r>
          </a:p>
        </p:txBody>
      </p:sp>
      <p:sp>
        <p:nvSpPr>
          <p:cNvPr id="754" name="Shape 754"/>
          <p:cNvSpPr/>
          <p:nvPr/>
        </p:nvSpPr>
        <p:spPr>
          <a:xfrm>
            <a:off x="1533636" y="7710921"/>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grpSp>
        <p:nvGrpSpPr>
          <p:cNvPr id="762" name="Group 762"/>
          <p:cNvGrpSpPr/>
          <p:nvPr/>
        </p:nvGrpSpPr>
        <p:grpSpPr>
          <a:xfrm>
            <a:off x="639664" y="1866917"/>
            <a:ext cx="899413" cy="1099220"/>
            <a:chOff x="-2" y="0"/>
            <a:chExt cx="899411" cy="1099219"/>
          </a:xfrm>
        </p:grpSpPr>
        <p:grpSp>
          <p:nvGrpSpPr>
            <p:cNvPr id="757" name="Group 757"/>
            <p:cNvGrpSpPr/>
            <p:nvPr/>
          </p:nvGrpSpPr>
          <p:grpSpPr>
            <a:xfrm>
              <a:off x="-3" y="3707"/>
              <a:ext cx="899413" cy="333525"/>
              <a:chOff x="0" y="0"/>
              <a:chExt cx="899411" cy="333523"/>
            </a:xfrm>
          </p:grpSpPr>
          <p:sp>
            <p:nvSpPr>
              <p:cNvPr id="755" name="Shape 75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56" name="Shape 75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60" name="Group 760"/>
            <p:cNvGrpSpPr/>
            <p:nvPr/>
          </p:nvGrpSpPr>
          <p:grpSpPr>
            <a:xfrm>
              <a:off x="-3" y="765694"/>
              <a:ext cx="899413" cy="333525"/>
              <a:chOff x="0" y="0"/>
              <a:chExt cx="899411" cy="333523"/>
            </a:xfrm>
          </p:grpSpPr>
          <p:sp>
            <p:nvSpPr>
              <p:cNvPr id="758" name="Shape 75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59" name="Shape 75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61" name="Shape 761"/>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70" name="Group 770"/>
          <p:cNvGrpSpPr/>
          <p:nvPr/>
        </p:nvGrpSpPr>
        <p:grpSpPr>
          <a:xfrm>
            <a:off x="639664" y="2836335"/>
            <a:ext cx="899413" cy="1099220"/>
            <a:chOff x="-2" y="-1"/>
            <a:chExt cx="899411" cy="1099218"/>
          </a:xfrm>
        </p:grpSpPr>
        <p:grpSp>
          <p:nvGrpSpPr>
            <p:cNvPr id="765" name="Group 765"/>
            <p:cNvGrpSpPr/>
            <p:nvPr/>
          </p:nvGrpSpPr>
          <p:grpSpPr>
            <a:xfrm>
              <a:off x="-3" y="3707"/>
              <a:ext cx="899413" cy="333525"/>
              <a:chOff x="0" y="0"/>
              <a:chExt cx="899411" cy="333523"/>
            </a:xfrm>
          </p:grpSpPr>
          <p:sp>
            <p:nvSpPr>
              <p:cNvPr id="763" name="Shape 763"/>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64" name="Shape 764"/>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68" name="Group 768"/>
            <p:cNvGrpSpPr/>
            <p:nvPr/>
          </p:nvGrpSpPr>
          <p:grpSpPr>
            <a:xfrm>
              <a:off x="-3" y="765693"/>
              <a:ext cx="899413" cy="333525"/>
              <a:chOff x="0" y="0"/>
              <a:chExt cx="899411" cy="333523"/>
            </a:xfrm>
          </p:grpSpPr>
          <p:sp>
            <p:nvSpPr>
              <p:cNvPr id="766" name="Shape 766"/>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67" name="Shape 767"/>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69" name="Shape 769"/>
            <p:cNvSpPr/>
            <p:nvPr/>
          </p:nvSpPr>
          <p:spPr>
            <a:xfrm flipV="1">
              <a:off x="9200" y="-2"/>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78" name="Group 778"/>
          <p:cNvGrpSpPr/>
          <p:nvPr/>
        </p:nvGrpSpPr>
        <p:grpSpPr>
          <a:xfrm>
            <a:off x="639664" y="3807241"/>
            <a:ext cx="899413" cy="1099220"/>
            <a:chOff x="-2" y="0"/>
            <a:chExt cx="899411" cy="1099219"/>
          </a:xfrm>
        </p:grpSpPr>
        <p:grpSp>
          <p:nvGrpSpPr>
            <p:cNvPr id="773" name="Group 773"/>
            <p:cNvGrpSpPr/>
            <p:nvPr/>
          </p:nvGrpSpPr>
          <p:grpSpPr>
            <a:xfrm>
              <a:off x="-3" y="3707"/>
              <a:ext cx="899413" cy="333525"/>
              <a:chOff x="0" y="0"/>
              <a:chExt cx="899411" cy="333523"/>
            </a:xfrm>
          </p:grpSpPr>
          <p:sp>
            <p:nvSpPr>
              <p:cNvPr id="771" name="Shape 77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72" name="Shape 77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76" name="Group 776"/>
            <p:cNvGrpSpPr/>
            <p:nvPr/>
          </p:nvGrpSpPr>
          <p:grpSpPr>
            <a:xfrm>
              <a:off x="-3" y="765694"/>
              <a:ext cx="899413" cy="333525"/>
              <a:chOff x="0" y="0"/>
              <a:chExt cx="899411" cy="333523"/>
            </a:xfrm>
          </p:grpSpPr>
          <p:sp>
            <p:nvSpPr>
              <p:cNvPr id="774" name="Shape 77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75" name="Shape 77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77" name="Shape 777"/>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86" name="Group 786"/>
          <p:cNvGrpSpPr/>
          <p:nvPr/>
        </p:nvGrpSpPr>
        <p:grpSpPr>
          <a:xfrm>
            <a:off x="639664" y="4790305"/>
            <a:ext cx="899413" cy="1099220"/>
            <a:chOff x="-2" y="0"/>
            <a:chExt cx="899411" cy="1099219"/>
          </a:xfrm>
        </p:grpSpPr>
        <p:grpSp>
          <p:nvGrpSpPr>
            <p:cNvPr id="781" name="Group 781"/>
            <p:cNvGrpSpPr/>
            <p:nvPr/>
          </p:nvGrpSpPr>
          <p:grpSpPr>
            <a:xfrm>
              <a:off x="-3" y="3707"/>
              <a:ext cx="899413" cy="333525"/>
              <a:chOff x="0" y="0"/>
              <a:chExt cx="899411" cy="333523"/>
            </a:xfrm>
          </p:grpSpPr>
          <p:sp>
            <p:nvSpPr>
              <p:cNvPr id="779" name="Shape 77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80" name="Shape 78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84" name="Group 784"/>
            <p:cNvGrpSpPr/>
            <p:nvPr/>
          </p:nvGrpSpPr>
          <p:grpSpPr>
            <a:xfrm>
              <a:off x="-3" y="765694"/>
              <a:ext cx="899413" cy="333525"/>
              <a:chOff x="0" y="0"/>
              <a:chExt cx="899411" cy="333523"/>
            </a:xfrm>
          </p:grpSpPr>
          <p:sp>
            <p:nvSpPr>
              <p:cNvPr id="782" name="Shape 78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83" name="Shape 78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85" name="Shape 785"/>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94" name="Group 794"/>
          <p:cNvGrpSpPr/>
          <p:nvPr/>
        </p:nvGrpSpPr>
        <p:grpSpPr>
          <a:xfrm>
            <a:off x="639664" y="5758073"/>
            <a:ext cx="899413" cy="1099220"/>
            <a:chOff x="-2" y="0"/>
            <a:chExt cx="899411" cy="1099219"/>
          </a:xfrm>
        </p:grpSpPr>
        <p:grpSp>
          <p:nvGrpSpPr>
            <p:cNvPr id="789" name="Group 789"/>
            <p:cNvGrpSpPr/>
            <p:nvPr/>
          </p:nvGrpSpPr>
          <p:grpSpPr>
            <a:xfrm>
              <a:off x="-3" y="3707"/>
              <a:ext cx="899413" cy="333525"/>
              <a:chOff x="0" y="0"/>
              <a:chExt cx="899411" cy="333523"/>
            </a:xfrm>
          </p:grpSpPr>
          <p:sp>
            <p:nvSpPr>
              <p:cNvPr id="787" name="Shape 787"/>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88" name="Shape 788"/>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792" name="Group 792"/>
            <p:cNvGrpSpPr/>
            <p:nvPr/>
          </p:nvGrpSpPr>
          <p:grpSpPr>
            <a:xfrm>
              <a:off x="-3" y="765694"/>
              <a:ext cx="899413" cy="333525"/>
              <a:chOff x="0" y="0"/>
              <a:chExt cx="899411" cy="333523"/>
            </a:xfrm>
          </p:grpSpPr>
          <p:sp>
            <p:nvSpPr>
              <p:cNvPr id="790" name="Shape 790"/>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91" name="Shape 791"/>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793" name="Shape 793"/>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02" name="Group 802"/>
          <p:cNvGrpSpPr/>
          <p:nvPr/>
        </p:nvGrpSpPr>
        <p:grpSpPr>
          <a:xfrm>
            <a:off x="639664" y="6734291"/>
            <a:ext cx="899413" cy="1099220"/>
            <a:chOff x="-2" y="0"/>
            <a:chExt cx="899411" cy="1099219"/>
          </a:xfrm>
        </p:grpSpPr>
        <p:grpSp>
          <p:nvGrpSpPr>
            <p:cNvPr id="797" name="Group 797"/>
            <p:cNvGrpSpPr/>
            <p:nvPr/>
          </p:nvGrpSpPr>
          <p:grpSpPr>
            <a:xfrm>
              <a:off x="-3" y="3707"/>
              <a:ext cx="899413" cy="333525"/>
              <a:chOff x="0" y="0"/>
              <a:chExt cx="899411" cy="333523"/>
            </a:xfrm>
          </p:grpSpPr>
          <p:sp>
            <p:nvSpPr>
              <p:cNvPr id="795" name="Shape 79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96" name="Shape 79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00" name="Group 800"/>
            <p:cNvGrpSpPr/>
            <p:nvPr/>
          </p:nvGrpSpPr>
          <p:grpSpPr>
            <a:xfrm>
              <a:off x="-3" y="765694"/>
              <a:ext cx="899413" cy="333525"/>
              <a:chOff x="0" y="0"/>
              <a:chExt cx="899411" cy="333523"/>
            </a:xfrm>
          </p:grpSpPr>
          <p:sp>
            <p:nvSpPr>
              <p:cNvPr id="798" name="Shape 79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799" name="Shape 79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01" name="Shape 801"/>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10" name="Group 810"/>
          <p:cNvGrpSpPr/>
          <p:nvPr/>
        </p:nvGrpSpPr>
        <p:grpSpPr>
          <a:xfrm>
            <a:off x="639664" y="7703594"/>
            <a:ext cx="899413" cy="1099220"/>
            <a:chOff x="-2" y="0"/>
            <a:chExt cx="899411" cy="1099219"/>
          </a:xfrm>
        </p:grpSpPr>
        <p:grpSp>
          <p:nvGrpSpPr>
            <p:cNvPr id="805" name="Group 805"/>
            <p:cNvGrpSpPr/>
            <p:nvPr/>
          </p:nvGrpSpPr>
          <p:grpSpPr>
            <a:xfrm>
              <a:off x="-3" y="3707"/>
              <a:ext cx="899413" cy="333525"/>
              <a:chOff x="0" y="0"/>
              <a:chExt cx="899411" cy="333523"/>
            </a:xfrm>
          </p:grpSpPr>
          <p:sp>
            <p:nvSpPr>
              <p:cNvPr id="803" name="Shape 803"/>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04" name="Shape 804"/>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08" name="Group 808"/>
            <p:cNvGrpSpPr/>
            <p:nvPr/>
          </p:nvGrpSpPr>
          <p:grpSpPr>
            <a:xfrm>
              <a:off x="-3" y="765694"/>
              <a:ext cx="899413" cy="333525"/>
              <a:chOff x="0" y="0"/>
              <a:chExt cx="899411" cy="333523"/>
            </a:xfrm>
          </p:grpSpPr>
          <p:sp>
            <p:nvSpPr>
              <p:cNvPr id="806" name="Shape 80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07" name="Shape 80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09" name="Shape 809"/>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11" name="Shape 811"/>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5" name="Shape 815"/>
          <p:cNvSpPr/>
          <p:nvPr/>
        </p:nvSpPr>
        <p:spPr>
          <a:xfrm>
            <a:off x="5667026" y="3896318"/>
            <a:ext cx="6807637" cy="19715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spAutoFit/>
          </a:bodyPr>
          <a:lstStyle/>
          <a:p>
            <a:pPr algn="l" defTabSz="975109">
              <a:defRPr sz="2400">
                <a:latin typeface="Arial"/>
                <a:ea typeface="Arial"/>
                <a:cs typeface="Arial"/>
                <a:sym typeface="Arial"/>
              </a:defRPr>
            </a:pPr>
            <a:r>
              <a:rPr>
                <a:latin typeface="Calibri"/>
                <a:ea typeface="Calibri"/>
                <a:cs typeface="Calibri"/>
                <a:sym typeface="Calibri"/>
              </a:rPr>
              <a:t>Adding in qualifying terms (e.g. “marine” OR “forest”)</a:t>
            </a:r>
          </a:p>
          <a:p>
            <a:pPr algn="l" defTabSz="975109">
              <a:defRPr sz="2400">
                <a:latin typeface="Arial"/>
                <a:ea typeface="Arial"/>
                <a:cs typeface="Arial"/>
                <a:sym typeface="Arial"/>
              </a:defRPr>
            </a:pPr>
            <a:endParaRPr>
              <a:latin typeface="Calibri"/>
              <a:ea typeface="Calibri"/>
              <a:cs typeface="Calibri"/>
              <a:sym typeface="Calibri"/>
            </a:endParaRPr>
          </a:p>
          <a:p>
            <a:pPr algn="l" defTabSz="975109">
              <a:defRPr sz="2400">
                <a:latin typeface="Arial"/>
                <a:ea typeface="Arial"/>
                <a:cs typeface="Arial"/>
                <a:sym typeface="Arial"/>
              </a:defRPr>
            </a:pPr>
            <a:r>
              <a:rPr>
                <a:latin typeface="Calibri"/>
                <a:ea typeface="Calibri"/>
                <a:cs typeface="Calibri"/>
                <a:sym typeface="Calibri"/>
              </a:rPr>
              <a:t>+</a:t>
            </a:r>
          </a:p>
          <a:p>
            <a:pPr algn="l" defTabSz="975109">
              <a:defRPr sz="2400">
                <a:latin typeface="Arial"/>
                <a:ea typeface="Arial"/>
                <a:cs typeface="Arial"/>
                <a:sym typeface="Arial"/>
              </a:defRPr>
            </a:pPr>
            <a:endParaRPr>
              <a:latin typeface="Calibri"/>
              <a:ea typeface="Calibri"/>
              <a:cs typeface="Calibri"/>
              <a:sym typeface="Calibri"/>
            </a:endParaRPr>
          </a:p>
          <a:p>
            <a:pPr lvl="1" indent="0" algn="l" defTabSz="975109">
              <a:defRPr sz="2400">
                <a:latin typeface="Arial"/>
                <a:ea typeface="Arial"/>
                <a:cs typeface="Arial"/>
                <a:sym typeface="Arial"/>
              </a:defRPr>
            </a:pPr>
            <a:r>
              <a:rPr>
                <a:latin typeface="Calibri"/>
                <a:ea typeface="Calibri"/>
                <a:cs typeface="Calibri"/>
                <a:sym typeface="Calibri"/>
              </a:rPr>
              <a:t>Filtering by source type &amp; subject area</a:t>
            </a:r>
          </a:p>
        </p:txBody>
      </p:sp>
      <p:sp>
        <p:nvSpPr>
          <p:cNvPr id="816" name="Shape 816"/>
          <p:cNvSpPr>
            <a:spLocks noGrp="1"/>
          </p:cNvSpPr>
          <p:nvPr>
            <p:ph type="title"/>
          </p:nvPr>
        </p:nvSpPr>
        <p:spPr>
          <a:xfrm>
            <a:off x="650239" y="216746"/>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BOOLEAN SEARCHING</a:t>
            </a:r>
          </a:p>
        </p:txBody>
      </p:sp>
      <p:sp>
        <p:nvSpPr>
          <p:cNvPr id="817" name="Shape 817"/>
          <p:cNvSpPr/>
          <p:nvPr/>
        </p:nvSpPr>
        <p:spPr>
          <a:xfrm>
            <a:off x="1593947" y="199544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Scope literature</a:t>
            </a:r>
          </a:p>
        </p:txBody>
      </p:sp>
      <p:sp>
        <p:nvSpPr>
          <p:cNvPr id="818" name="Shape 818"/>
          <p:cNvSpPr/>
          <p:nvPr/>
        </p:nvSpPr>
        <p:spPr>
          <a:xfrm>
            <a:off x="1534188" y="1867444"/>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19" name="Shape 819"/>
          <p:cNvSpPr/>
          <p:nvPr/>
        </p:nvSpPr>
        <p:spPr>
          <a:xfrm>
            <a:off x="1593947" y="2971665"/>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Set inclusion criteria</a:t>
            </a:r>
          </a:p>
        </p:txBody>
      </p:sp>
      <p:sp>
        <p:nvSpPr>
          <p:cNvPr id="820" name="Shape 820"/>
          <p:cNvSpPr/>
          <p:nvPr/>
        </p:nvSpPr>
        <p:spPr>
          <a:xfrm>
            <a:off x="1534188" y="2843663"/>
            <a:ext cx="3747578" cy="769724"/>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21" name="Shape 821"/>
          <p:cNvSpPr/>
          <p:nvPr/>
        </p:nvSpPr>
        <p:spPr>
          <a:xfrm>
            <a:off x="1593947" y="3947884"/>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Draft protocol</a:t>
            </a:r>
          </a:p>
        </p:txBody>
      </p:sp>
      <p:sp>
        <p:nvSpPr>
          <p:cNvPr id="822" name="Shape 822"/>
          <p:cNvSpPr/>
          <p:nvPr/>
        </p:nvSpPr>
        <p:spPr>
          <a:xfrm>
            <a:off x="1534188" y="3819880"/>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23" name="Shape 823"/>
          <p:cNvSpPr/>
          <p:nvPr/>
        </p:nvSpPr>
        <p:spPr>
          <a:xfrm>
            <a:off x="1593394" y="4924098"/>
            <a:ext cx="3629161"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Conduct search strategy</a:t>
            </a:r>
          </a:p>
        </p:txBody>
      </p:sp>
      <p:sp>
        <p:nvSpPr>
          <p:cNvPr id="824" name="Shape 824"/>
          <p:cNvSpPr/>
          <p:nvPr/>
        </p:nvSpPr>
        <p:spPr>
          <a:xfrm>
            <a:off x="1533637" y="4796098"/>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25" name="Shape 825"/>
          <p:cNvSpPr/>
          <p:nvPr/>
        </p:nvSpPr>
        <p:spPr>
          <a:xfrm>
            <a:off x="1593947" y="5893400"/>
            <a:ext cx="3628059"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Screen &amp; assess results</a:t>
            </a:r>
          </a:p>
        </p:txBody>
      </p:sp>
      <p:sp>
        <p:nvSpPr>
          <p:cNvPr id="826" name="Shape 826"/>
          <p:cNvSpPr/>
          <p:nvPr/>
        </p:nvSpPr>
        <p:spPr>
          <a:xfrm>
            <a:off x="1534188" y="5765400"/>
            <a:ext cx="3747578" cy="769726"/>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27" name="Shape 827"/>
          <p:cNvSpPr/>
          <p:nvPr/>
        </p:nvSpPr>
        <p:spPr>
          <a:xfrm>
            <a:off x="1593394" y="6861881"/>
            <a:ext cx="3629161" cy="513724"/>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Extract relevant data</a:t>
            </a:r>
          </a:p>
        </p:txBody>
      </p:sp>
      <p:sp>
        <p:nvSpPr>
          <p:cNvPr id="828" name="Shape 828"/>
          <p:cNvSpPr/>
          <p:nvPr/>
        </p:nvSpPr>
        <p:spPr>
          <a:xfrm>
            <a:off x="1533637" y="6733880"/>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sp>
        <p:nvSpPr>
          <p:cNvPr id="829" name="Shape 829"/>
          <p:cNvSpPr/>
          <p:nvPr/>
        </p:nvSpPr>
        <p:spPr>
          <a:xfrm>
            <a:off x="1593394" y="7838920"/>
            <a:ext cx="3629166" cy="513723"/>
          </a:xfrm>
          <a:prstGeom prst="rect">
            <a:avLst/>
          </a:prstGeom>
          <a:ln w="12700">
            <a:miter lim="400000"/>
          </a:ln>
          <a:extLst>
            <a:ext uri="{C572A759-6A51-4108-AA02-DFA0A04FC94B}">
              <ma14:wrappingTextBoxFlag xmlns:ma14="http://schemas.microsoft.com/office/mac/drawingml/2011/main" xmlns="" val="1"/>
            </a:ext>
          </a:extLst>
        </p:spPr>
        <p:txBody>
          <a:bodyPr lIns="96331" tIns="96331" rIns="96331" bIns="96331" anchor="ctr">
            <a:spAutoFit/>
          </a:bodyPr>
          <a:lstStyle>
            <a:lvl1pPr algn="l" defTabSz="1300480">
              <a:defRPr sz="2200">
                <a:latin typeface="Arial"/>
                <a:ea typeface="Arial"/>
                <a:cs typeface="Arial"/>
                <a:sym typeface="Arial"/>
              </a:defRPr>
            </a:lvl1pPr>
          </a:lstStyle>
          <a:p>
            <a:pPr>
              <a:defRPr sz="2400">
                <a:latin typeface="Gill Sans MT"/>
                <a:ea typeface="Gill Sans MT"/>
                <a:cs typeface="Gill Sans MT"/>
                <a:sym typeface="Gill Sans MT"/>
              </a:defRPr>
            </a:pPr>
            <a:r>
              <a:rPr sz="2200">
                <a:latin typeface="Arial"/>
                <a:ea typeface="Arial"/>
                <a:cs typeface="Arial"/>
                <a:sym typeface="Arial"/>
              </a:rPr>
              <a:t>Analyse trends/impacts</a:t>
            </a:r>
          </a:p>
        </p:txBody>
      </p:sp>
      <p:sp>
        <p:nvSpPr>
          <p:cNvPr id="830" name="Shape 830"/>
          <p:cNvSpPr/>
          <p:nvPr/>
        </p:nvSpPr>
        <p:spPr>
          <a:xfrm>
            <a:off x="1533636" y="7710921"/>
            <a:ext cx="3747578" cy="769725"/>
          </a:xfrm>
          <a:prstGeom prst="rect">
            <a:avLst/>
          </a:prstGeom>
          <a:ln w="12700">
            <a:solidFill>
              <a:srgbClr val="55D7FF"/>
            </a:solidFill>
            <a:miter lim="400000"/>
          </a:ln>
        </p:spPr>
        <p:txBody>
          <a:bodyPr lIns="65023" tIns="65023" rIns="65023" bIns="65023" anchor="ctr"/>
          <a:lstStyle/>
          <a:p>
            <a:pPr algn="l" defTabSz="1300480">
              <a:defRPr sz="2200" cap="all" spc="704">
                <a:solidFill>
                  <a:srgbClr val="000000"/>
                </a:solidFill>
                <a:latin typeface="Avenir Medium"/>
                <a:ea typeface="Avenir Medium"/>
                <a:cs typeface="Avenir Medium"/>
                <a:sym typeface="Avenir Medium"/>
              </a:defRPr>
            </a:pPr>
            <a:endParaRPr/>
          </a:p>
        </p:txBody>
      </p:sp>
      <p:grpSp>
        <p:nvGrpSpPr>
          <p:cNvPr id="838" name="Group 838"/>
          <p:cNvGrpSpPr/>
          <p:nvPr/>
        </p:nvGrpSpPr>
        <p:grpSpPr>
          <a:xfrm>
            <a:off x="639664" y="1866917"/>
            <a:ext cx="899413" cy="1099220"/>
            <a:chOff x="-2" y="0"/>
            <a:chExt cx="899411" cy="1099219"/>
          </a:xfrm>
        </p:grpSpPr>
        <p:grpSp>
          <p:nvGrpSpPr>
            <p:cNvPr id="833" name="Group 833"/>
            <p:cNvGrpSpPr/>
            <p:nvPr/>
          </p:nvGrpSpPr>
          <p:grpSpPr>
            <a:xfrm>
              <a:off x="-3" y="3707"/>
              <a:ext cx="899413" cy="333525"/>
              <a:chOff x="0" y="0"/>
              <a:chExt cx="899411" cy="333523"/>
            </a:xfrm>
          </p:grpSpPr>
          <p:sp>
            <p:nvSpPr>
              <p:cNvPr id="831" name="Shape 83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32" name="Shape 83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36" name="Group 836"/>
            <p:cNvGrpSpPr/>
            <p:nvPr/>
          </p:nvGrpSpPr>
          <p:grpSpPr>
            <a:xfrm>
              <a:off x="-3" y="765694"/>
              <a:ext cx="899413" cy="333525"/>
              <a:chOff x="0" y="0"/>
              <a:chExt cx="899411" cy="333523"/>
            </a:xfrm>
          </p:grpSpPr>
          <p:sp>
            <p:nvSpPr>
              <p:cNvPr id="834" name="Shape 83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35" name="Shape 83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37" name="Shape 837"/>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46" name="Group 846"/>
          <p:cNvGrpSpPr/>
          <p:nvPr/>
        </p:nvGrpSpPr>
        <p:grpSpPr>
          <a:xfrm>
            <a:off x="639664" y="2836335"/>
            <a:ext cx="899413" cy="1099220"/>
            <a:chOff x="-2" y="-1"/>
            <a:chExt cx="899411" cy="1099218"/>
          </a:xfrm>
        </p:grpSpPr>
        <p:grpSp>
          <p:nvGrpSpPr>
            <p:cNvPr id="841" name="Group 841"/>
            <p:cNvGrpSpPr/>
            <p:nvPr/>
          </p:nvGrpSpPr>
          <p:grpSpPr>
            <a:xfrm>
              <a:off x="-3" y="3707"/>
              <a:ext cx="899413" cy="333525"/>
              <a:chOff x="0" y="0"/>
              <a:chExt cx="899411" cy="333523"/>
            </a:xfrm>
          </p:grpSpPr>
          <p:sp>
            <p:nvSpPr>
              <p:cNvPr id="839" name="Shape 839"/>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40" name="Shape 840"/>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44" name="Group 844"/>
            <p:cNvGrpSpPr/>
            <p:nvPr/>
          </p:nvGrpSpPr>
          <p:grpSpPr>
            <a:xfrm>
              <a:off x="-3" y="765693"/>
              <a:ext cx="899413" cy="333525"/>
              <a:chOff x="0" y="0"/>
              <a:chExt cx="899411" cy="333523"/>
            </a:xfrm>
          </p:grpSpPr>
          <p:sp>
            <p:nvSpPr>
              <p:cNvPr id="842" name="Shape 842"/>
              <p:cNvSpPr/>
              <p:nvPr/>
            </p:nvSpPr>
            <p:spPr>
              <a:xfrm flipV="1">
                <a:off x="448953" y="-1"/>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43" name="Shape 843"/>
              <p:cNvSpPr/>
              <p:nvPr/>
            </p:nvSpPr>
            <p:spPr>
              <a:xfrm flipH="1" flipV="1">
                <a:off x="-1" y="1"/>
                <a:ext cx="450458" cy="333523"/>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45" name="Shape 845"/>
            <p:cNvSpPr/>
            <p:nvPr/>
          </p:nvSpPr>
          <p:spPr>
            <a:xfrm flipV="1">
              <a:off x="9200" y="-2"/>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54" name="Group 854"/>
          <p:cNvGrpSpPr/>
          <p:nvPr/>
        </p:nvGrpSpPr>
        <p:grpSpPr>
          <a:xfrm>
            <a:off x="639664" y="3807241"/>
            <a:ext cx="899413" cy="1099220"/>
            <a:chOff x="-2" y="0"/>
            <a:chExt cx="899411" cy="1099219"/>
          </a:xfrm>
        </p:grpSpPr>
        <p:grpSp>
          <p:nvGrpSpPr>
            <p:cNvPr id="849" name="Group 849"/>
            <p:cNvGrpSpPr/>
            <p:nvPr/>
          </p:nvGrpSpPr>
          <p:grpSpPr>
            <a:xfrm>
              <a:off x="-3" y="3707"/>
              <a:ext cx="899413" cy="333525"/>
              <a:chOff x="0" y="0"/>
              <a:chExt cx="899411" cy="333523"/>
            </a:xfrm>
          </p:grpSpPr>
          <p:sp>
            <p:nvSpPr>
              <p:cNvPr id="847" name="Shape 847"/>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48" name="Shape 848"/>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52" name="Group 852"/>
            <p:cNvGrpSpPr/>
            <p:nvPr/>
          </p:nvGrpSpPr>
          <p:grpSpPr>
            <a:xfrm>
              <a:off x="-3" y="765694"/>
              <a:ext cx="899413" cy="333525"/>
              <a:chOff x="0" y="0"/>
              <a:chExt cx="899411" cy="333523"/>
            </a:xfrm>
          </p:grpSpPr>
          <p:sp>
            <p:nvSpPr>
              <p:cNvPr id="850" name="Shape 850"/>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51" name="Shape 851"/>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53" name="Shape 853"/>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62" name="Group 862"/>
          <p:cNvGrpSpPr/>
          <p:nvPr/>
        </p:nvGrpSpPr>
        <p:grpSpPr>
          <a:xfrm>
            <a:off x="639664" y="4790305"/>
            <a:ext cx="899413" cy="1099220"/>
            <a:chOff x="-2" y="0"/>
            <a:chExt cx="899411" cy="1099219"/>
          </a:xfrm>
        </p:grpSpPr>
        <p:grpSp>
          <p:nvGrpSpPr>
            <p:cNvPr id="857" name="Group 857"/>
            <p:cNvGrpSpPr/>
            <p:nvPr/>
          </p:nvGrpSpPr>
          <p:grpSpPr>
            <a:xfrm>
              <a:off x="-3" y="3707"/>
              <a:ext cx="899413" cy="333525"/>
              <a:chOff x="0" y="0"/>
              <a:chExt cx="899411" cy="333523"/>
            </a:xfrm>
          </p:grpSpPr>
          <p:sp>
            <p:nvSpPr>
              <p:cNvPr id="855" name="Shape 855"/>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56" name="Shape 856"/>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60" name="Group 860"/>
            <p:cNvGrpSpPr/>
            <p:nvPr/>
          </p:nvGrpSpPr>
          <p:grpSpPr>
            <a:xfrm>
              <a:off x="-3" y="765694"/>
              <a:ext cx="899413" cy="333525"/>
              <a:chOff x="0" y="0"/>
              <a:chExt cx="899411" cy="333523"/>
            </a:xfrm>
          </p:grpSpPr>
          <p:sp>
            <p:nvSpPr>
              <p:cNvPr id="858" name="Shape 858"/>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59" name="Shape 859"/>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61" name="Shape 861"/>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70" name="Group 870"/>
          <p:cNvGrpSpPr/>
          <p:nvPr/>
        </p:nvGrpSpPr>
        <p:grpSpPr>
          <a:xfrm>
            <a:off x="639664" y="5758073"/>
            <a:ext cx="899413" cy="1099220"/>
            <a:chOff x="-2" y="0"/>
            <a:chExt cx="899411" cy="1099219"/>
          </a:xfrm>
        </p:grpSpPr>
        <p:grpSp>
          <p:nvGrpSpPr>
            <p:cNvPr id="865" name="Group 865"/>
            <p:cNvGrpSpPr/>
            <p:nvPr/>
          </p:nvGrpSpPr>
          <p:grpSpPr>
            <a:xfrm>
              <a:off x="-3" y="3707"/>
              <a:ext cx="899413" cy="333525"/>
              <a:chOff x="0" y="0"/>
              <a:chExt cx="899411" cy="333523"/>
            </a:xfrm>
          </p:grpSpPr>
          <p:sp>
            <p:nvSpPr>
              <p:cNvPr id="863" name="Shape 863"/>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64" name="Shape 864"/>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68" name="Group 868"/>
            <p:cNvGrpSpPr/>
            <p:nvPr/>
          </p:nvGrpSpPr>
          <p:grpSpPr>
            <a:xfrm>
              <a:off x="-3" y="765694"/>
              <a:ext cx="899413" cy="333525"/>
              <a:chOff x="0" y="0"/>
              <a:chExt cx="899411" cy="333523"/>
            </a:xfrm>
          </p:grpSpPr>
          <p:sp>
            <p:nvSpPr>
              <p:cNvPr id="866" name="Shape 866"/>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67" name="Shape 867"/>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69" name="Shape 869"/>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78" name="Group 878"/>
          <p:cNvGrpSpPr/>
          <p:nvPr/>
        </p:nvGrpSpPr>
        <p:grpSpPr>
          <a:xfrm>
            <a:off x="639664" y="6734291"/>
            <a:ext cx="899413" cy="1099220"/>
            <a:chOff x="-2" y="0"/>
            <a:chExt cx="899411" cy="1099219"/>
          </a:xfrm>
        </p:grpSpPr>
        <p:grpSp>
          <p:nvGrpSpPr>
            <p:cNvPr id="873" name="Group 873"/>
            <p:cNvGrpSpPr/>
            <p:nvPr/>
          </p:nvGrpSpPr>
          <p:grpSpPr>
            <a:xfrm>
              <a:off x="-3" y="3707"/>
              <a:ext cx="899413" cy="333525"/>
              <a:chOff x="0" y="0"/>
              <a:chExt cx="899411" cy="333523"/>
            </a:xfrm>
          </p:grpSpPr>
          <p:sp>
            <p:nvSpPr>
              <p:cNvPr id="871" name="Shape 871"/>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72" name="Shape 872"/>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76" name="Group 876"/>
            <p:cNvGrpSpPr/>
            <p:nvPr/>
          </p:nvGrpSpPr>
          <p:grpSpPr>
            <a:xfrm>
              <a:off x="-3" y="765694"/>
              <a:ext cx="899413" cy="333525"/>
              <a:chOff x="0" y="0"/>
              <a:chExt cx="899411" cy="333523"/>
            </a:xfrm>
          </p:grpSpPr>
          <p:sp>
            <p:nvSpPr>
              <p:cNvPr id="874" name="Shape 874"/>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75" name="Shape 875"/>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77" name="Shape 877"/>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86" name="Group 886"/>
          <p:cNvGrpSpPr/>
          <p:nvPr/>
        </p:nvGrpSpPr>
        <p:grpSpPr>
          <a:xfrm>
            <a:off x="639664" y="7703594"/>
            <a:ext cx="899413" cy="1099220"/>
            <a:chOff x="-2" y="0"/>
            <a:chExt cx="899411" cy="1099219"/>
          </a:xfrm>
        </p:grpSpPr>
        <p:grpSp>
          <p:nvGrpSpPr>
            <p:cNvPr id="881" name="Group 881"/>
            <p:cNvGrpSpPr/>
            <p:nvPr/>
          </p:nvGrpSpPr>
          <p:grpSpPr>
            <a:xfrm>
              <a:off x="-3" y="3707"/>
              <a:ext cx="899413" cy="333525"/>
              <a:chOff x="0" y="0"/>
              <a:chExt cx="899411" cy="333523"/>
            </a:xfrm>
          </p:grpSpPr>
          <p:sp>
            <p:nvSpPr>
              <p:cNvPr id="879" name="Shape 879"/>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80" name="Shape 880"/>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grpSp>
          <p:nvGrpSpPr>
            <p:cNvPr id="884" name="Group 884"/>
            <p:cNvGrpSpPr/>
            <p:nvPr/>
          </p:nvGrpSpPr>
          <p:grpSpPr>
            <a:xfrm>
              <a:off x="-3" y="765694"/>
              <a:ext cx="899413" cy="333525"/>
              <a:chOff x="0" y="0"/>
              <a:chExt cx="899411" cy="333523"/>
            </a:xfrm>
          </p:grpSpPr>
          <p:sp>
            <p:nvSpPr>
              <p:cNvPr id="882" name="Shape 882"/>
              <p:cNvSpPr/>
              <p:nvPr/>
            </p:nvSpPr>
            <p:spPr>
              <a:xfrm flipV="1">
                <a:off x="448953"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sp>
            <p:nvSpPr>
              <p:cNvPr id="883" name="Shape 883"/>
              <p:cNvSpPr/>
              <p:nvPr/>
            </p:nvSpPr>
            <p:spPr>
              <a:xfrm flipH="1" flipV="1">
                <a:off x="-1" y="0"/>
                <a:ext cx="450458" cy="333525"/>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85" name="Shape 885"/>
            <p:cNvSpPr/>
            <p:nvPr/>
          </p:nvSpPr>
          <p:spPr>
            <a:xfrm flipV="1">
              <a:off x="9200" y="-1"/>
              <a:ext cx="1" cy="770779"/>
            </a:xfrm>
            <a:prstGeom prst="line">
              <a:avLst/>
            </a:prstGeom>
            <a:noFill/>
            <a:ln w="12700" cap="flat">
              <a:solidFill>
                <a:srgbClr val="55D7FF"/>
              </a:solidFill>
              <a:prstDash val="solid"/>
              <a:miter lim="400000"/>
            </a:ln>
            <a:effectLst/>
          </p:spPr>
          <p:txBody>
            <a:bodyPr wrap="square" lIns="65023" tIns="65023" rIns="65023" bIns="65023" numCol="1" anchor="t">
              <a:noAutofit/>
            </a:bodyPr>
            <a:lstStyle/>
            <a:p>
              <a:pPr algn="l" defTabSz="650240">
                <a:defRPr sz="1600">
                  <a:solidFill>
                    <a:srgbClr val="000000"/>
                  </a:solidFill>
                  <a:latin typeface="Helvetica"/>
                  <a:ea typeface="Helvetica"/>
                  <a:cs typeface="Helvetica"/>
                  <a:sym typeface="Helvetica"/>
                </a:defRPr>
              </a:pPr>
              <a:endParaRPr/>
            </a:p>
          </p:txBody>
        </p:sp>
      </p:grpSp>
      <p:sp>
        <p:nvSpPr>
          <p:cNvPr id="887" name="Shape 887"/>
          <p:cNvSpPr/>
          <p:nvPr/>
        </p:nvSpPr>
        <p:spPr>
          <a:xfrm>
            <a:off x="5827043" y="6728353"/>
            <a:ext cx="8778241" cy="1056641"/>
          </a:xfrm>
          <a:prstGeom prst="rect">
            <a:avLst/>
          </a:prstGeom>
          <a:ln w="12700">
            <a:miter lim="400000"/>
          </a:ln>
          <a:extLst>
            <a:ext uri="{C572A759-6A51-4108-AA02-DFA0A04FC94B}">
              <ma14:wrappingTextBoxFlag xmlns:ma14="http://schemas.microsoft.com/office/mac/drawingml/2011/main" xmlns="" val="1"/>
            </a:ext>
          </a:extLst>
        </p:spPr>
        <p:txBody>
          <a:bodyPr lIns="48743" tIns="48743" rIns="48743" bIns="48743" anchor="ctr">
            <a:normAutofit/>
          </a:bodyPr>
          <a:lstStyle>
            <a:lvl1pPr algn="l" defTabSz="1299811">
              <a:defRPr sz="4600">
                <a:latin typeface="Calibri"/>
                <a:ea typeface="Calibri"/>
                <a:cs typeface="Calibri"/>
                <a:sym typeface="Calibri"/>
              </a:defRPr>
            </a:lvl1pPr>
          </a:lstStyle>
          <a:p>
            <a:pPr>
              <a:defRPr sz="6200"/>
            </a:pPr>
            <a:r>
              <a:rPr sz="4600"/>
              <a:t>~35,000 hits</a:t>
            </a:r>
          </a:p>
        </p:txBody>
      </p:sp>
      <p:sp>
        <p:nvSpPr>
          <p:cNvPr id="888" name="Shape 888"/>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Bottrill et al. 2014,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1" animBg="1" advAuto="0"/>
      <p:bldP spid="887"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975359" y="512972"/>
            <a:ext cx="11054082" cy="1047713"/>
          </a:xfrm>
          <a:prstGeom prst="rect">
            <a:avLst/>
          </a:prstGeom>
        </p:spPr>
        <p:txBody>
          <a:bodyPr/>
          <a:lstStyle>
            <a:lvl1pPr>
              <a:defRPr sz="5000">
                <a:solidFill>
                  <a:srgbClr val="36B5DA"/>
                </a:solidFill>
                <a:latin typeface="Avenir Heavy"/>
                <a:ea typeface="Avenir Heavy"/>
                <a:cs typeface="Avenir Heavy"/>
                <a:sym typeface="Avenir Heavy"/>
              </a:defRPr>
            </a:lvl1pPr>
          </a:lstStyle>
          <a:p>
            <a:pPr>
              <a:defRPr sz="8400"/>
            </a:pPr>
            <a:r>
              <a:rPr sz="5000"/>
              <a:t>EVIDENCE MAP</a:t>
            </a:r>
          </a:p>
        </p:txBody>
      </p:sp>
      <p:sp>
        <p:nvSpPr>
          <p:cNvPr id="893" name="Shape 893"/>
          <p:cNvSpPr>
            <a:spLocks noGrp="1"/>
          </p:cNvSpPr>
          <p:nvPr>
            <p:ph type="sldNum" sz="quarter" idx="2"/>
          </p:nvPr>
        </p:nvSpPr>
        <p:spPr>
          <a:xfrm>
            <a:off x="9483082" y="8498139"/>
            <a:ext cx="2926081" cy="37134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894" name="Shape 894"/>
          <p:cNvSpPr/>
          <p:nvPr/>
        </p:nvSpPr>
        <p:spPr>
          <a:xfrm>
            <a:off x="8223645" y="8494796"/>
            <a:ext cx="5350709" cy="4094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914400">
              <a:defRPr sz="1800">
                <a:solidFill>
                  <a:srgbClr val="000000"/>
                </a:solidFill>
                <a:latin typeface="Calibri"/>
                <a:ea typeface="Calibri"/>
                <a:cs typeface="Calibri"/>
                <a:sym typeface="Calibri"/>
              </a:defRPr>
            </a:lvl1pPr>
          </a:lstStyle>
          <a:p>
            <a:r>
              <a:t>Bottrill et al. 2014, McKinnon et al. 2015, 2016</a:t>
            </a:r>
          </a:p>
        </p:txBody>
      </p:sp>
      <p:sp>
        <p:nvSpPr>
          <p:cNvPr id="895" name="Shape 895"/>
          <p:cNvSpPr/>
          <p:nvPr/>
        </p:nvSpPr>
        <p:spPr>
          <a:xfrm>
            <a:off x="3345645" y="2122557"/>
            <a:ext cx="6313510" cy="929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914400">
              <a:defRPr sz="2700">
                <a:latin typeface="Calibri"/>
                <a:ea typeface="Calibri"/>
                <a:cs typeface="Calibri"/>
                <a:sym typeface="Calibri"/>
              </a:defRPr>
            </a:pPr>
            <a:r>
              <a:t>35,000 potentially relevant hits</a:t>
            </a:r>
          </a:p>
          <a:p>
            <a:pPr defTabSz="914400">
              <a:defRPr sz="2700">
                <a:latin typeface="Calibri"/>
                <a:ea typeface="Calibri"/>
                <a:cs typeface="Calibri"/>
                <a:sym typeface="Calibri"/>
              </a:defRPr>
            </a:pPr>
            <a:r>
              <a:t>from peer-reviewed articles &amp; grey literature</a:t>
            </a:r>
          </a:p>
        </p:txBody>
      </p:sp>
      <p:sp>
        <p:nvSpPr>
          <p:cNvPr id="896" name="Shape 896"/>
          <p:cNvSpPr/>
          <p:nvPr/>
        </p:nvSpPr>
        <p:spPr>
          <a:xfrm>
            <a:off x="3291115" y="2050193"/>
            <a:ext cx="6422570" cy="1022312"/>
          </a:xfrm>
          <a:prstGeom prst="rect">
            <a:avLst/>
          </a:prstGeom>
          <a:ln w="25400">
            <a:solidFill>
              <a:srgbClr val="49CBA3"/>
            </a:solidFill>
            <a:miter/>
          </a:ln>
        </p:spPr>
        <p:txBody>
          <a:bodyPr lIns="45719" rIns="45719" anchor="ctr"/>
          <a:lstStyle/>
          <a:p>
            <a:pPr algn="l" defTabSz="914400">
              <a:defRPr sz="1800">
                <a:solidFill>
                  <a:srgbClr val="000000"/>
                </a:solidFill>
                <a:latin typeface="Calibri"/>
                <a:ea typeface="Calibri"/>
                <a:cs typeface="Calibri"/>
                <a:sym typeface="Calibri"/>
              </a:defRPr>
            </a:pPr>
            <a:endParaRPr/>
          </a:p>
        </p:txBody>
      </p:sp>
      <p:sp>
        <p:nvSpPr>
          <p:cNvPr id="897" name="Shape 897"/>
          <p:cNvSpPr/>
          <p:nvPr/>
        </p:nvSpPr>
        <p:spPr>
          <a:xfrm>
            <a:off x="4824569" y="4993794"/>
            <a:ext cx="3355663" cy="5105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l" defTabSz="914400">
              <a:defRPr sz="2700">
                <a:latin typeface="Calibri"/>
                <a:ea typeface="Calibri"/>
                <a:cs typeface="Calibri"/>
                <a:sym typeface="Calibri"/>
              </a:defRPr>
            </a:lvl1pPr>
          </a:lstStyle>
          <a:p>
            <a:r>
              <a:t>~3,000 relevant articles</a:t>
            </a:r>
          </a:p>
        </p:txBody>
      </p:sp>
      <p:sp>
        <p:nvSpPr>
          <p:cNvPr id="898" name="Shape 898"/>
          <p:cNvSpPr/>
          <p:nvPr/>
        </p:nvSpPr>
        <p:spPr>
          <a:xfrm>
            <a:off x="6502399" y="3186945"/>
            <a:ext cx="1" cy="510541"/>
          </a:xfrm>
          <a:prstGeom prst="line">
            <a:avLst/>
          </a:prstGeom>
          <a:ln w="50800">
            <a:solidFill>
              <a:srgbClr val="5B9BD5"/>
            </a:solidFill>
            <a:miter/>
            <a:tailEnd type="triangle"/>
          </a:ln>
        </p:spPr>
        <p:txBody>
          <a:bodyPr lIns="45719" rIns="45719"/>
          <a:lstStyle/>
          <a:p>
            <a:pPr algn="l" defTabSz="457200">
              <a:defRPr sz="1200">
                <a:solidFill>
                  <a:srgbClr val="000000"/>
                </a:solidFill>
                <a:latin typeface="Helvetica"/>
                <a:ea typeface="Helvetica"/>
                <a:cs typeface="Helvetica"/>
                <a:sym typeface="Helvetica"/>
              </a:defRPr>
            </a:pPr>
            <a:endParaRPr/>
          </a:p>
        </p:txBody>
      </p:sp>
      <p:sp>
        <p:nvSpPr>
          <p:cNvPr id="899" name="Shape 899"/>
          <p:cNvSpPr/>
          <p:nvPr/>
        </p:nvSpPr>
        <p:spPr>
          <a:xfrm>
            <a:off x="4775718" y="4932345"/>
            <a:ext cx="3453364" cy="633439"/>
          </a:xfrm>
          <a:prstGeom prst="rect">
            <a:avLst/>
          </a:prstGeom>
          <a:ln w="25400">
            <a:solidFill>
              <a:srgbClr val="49CBA3"/>
            </a:solidFill>
            <a:miter/>
          </a:ln>
        </p:spPr>
        <p:txBody>
          <a:bodyPr lIns="45719" rIns="45719" anchor="ctr"/>
          <a:lstStyle/>
          <a:p>
            <a:pPr algn="l" defTabSz="914400">
              <a:defRPr sz="1800">
                <a:solidFill>
                  <a:srgbClr val="000000"/>
                </a:solidFill>
                <a:latin typeface="Calibri"/>
                <a:ea typeface="Calibri"/>
                <a:cs typeface="Calibri"/>
                <a:sym typeface="Calibri"/>
              </a:defRPr>
            </a:pPr>
            <a:endParaRPr/>
          </a:p>
        </p:txBody>
      </p:sp>
      <p:sp>
        <p:nvSpPr>
          <p:cNvPr id="900" name="Shape 900"/>
          <p:cNvSpPr/>
          <p:nvPr/>
        </p:nvSpPr>
        <p:spPr>
          <a:xfrm>
            <a:off x="6514905" y="4307365"/>
            <a:ext cx="1" cy="510541"/>
          </a:xfrm>
          <a:prstGeom prst="line">
            <a:avLst/>
          </a:prstGeom>
          <a:ln w="50800">
            <a:solidFill>
              <a:srgbClr val="5B9BD5"/>
            </a:solidFill>
            <a:miter/>
            <a:tailEnd type="triangle"/>
          </a:ln>
        </p:spPr>
        <p:txBody>
          <a:bodyPr lIns="45719" rIns="45719"/>
          <a:lstStyle/>
          <a:p>
            <a:pPr algn="l" defTabSz="457200">
              <a:defRPr sz="1200">
                <a:solidFill>
                  <a:srgbClr val="000000"/>
                </a:solidFill>
                <a:latin typeface="Helvetica"/>
                <a:ea typeface="Helvetica"/>
                <a:cs typeface="Helvetica"/>
                <a:sym typeface="Helvetica"/>
              </a:defRPr>
            </a:pPr>
            <a:endParaRPr/>
          </a:p>
        </p:txBody>
      </p:sp>
      <p:sp>
        <p:nvSpPr>
          <p:cNvPr id="901" name="Shape 901"/>
          <p:cNvSpPr/>
          <p:nvPr/>
        </p:nvSpPr>
        <p:spPr>
          <a:xfrm>
            <a:off x="4654068" y="3799225"/>
            <a:ext cx="3497581"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i="1">
                <a:solidFill>
                  <a:schemeClr val="accent2">
                    <a:satOff val="-13916"/>
                    <a:lumOff val="13989"/>
                  </a:schemeClr>
                </a:solidFill>
                <a:latin typeface="Helvetica"/>
                <a:ea typeface="Helvetica"/>
                <a:cs typeface="Helvetica"/>
                <a:sym typeface="Helvetica"/>
              </a:defRPr>
            </a:lvl1pPr>
          </a:lstStyle>
          <a:p>
            <a:r>
              <a:t>Screening titles and abstracts</a:t>
            </a:r>
          </a:p>
        </p:txBody>
      </p:sp>
      <p:grpSp>
        <p:nvGrpSpPr>
          <p:cNvPr id="905" name="Group 905"/>
          <p:cNvGrpSpPr/>
          <p:nvPr/>
        </p:nvGrpSpPr>
        <p:grpSpPr>
          <a:xfrm>
            <a:off x="4775718" y="6800643"/>
            <a:ext cx="3453364" cy="1750220"/>
            <a:chOff x="0" y="0"/>
            <a:chExt cx="3453362" cy="1750218"/>
          </a:xfrm>
        </p:grpSpPr>
        <p:sp>
          <p:nvSpPr>
            <p:cNvPr id="902" name="Shape 902"/>
            <p:cNvSpPr/>
            <p:nvPr/>
          </p:nvSpPr>
          <p:spPr>
            <a:xfrm>
              <a:off x="21642" y="1167314"/>
              <a:ext cx="3316819" cy="510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gn="l" defTabSz="914400">
                <a:defRPr sz="2700">
                  <a:latin typeface="Calibri"/>
                  <a:ea typeface="Calibri"/>
                  <a:cs typeface="Calibri"/>
                  <a:sym typeface="Calibri"/>
                </a:defRPr>
              </a:lvl1pPr>
            </a:lstStyle>
            <a:p>
              <a:r>
                <a:t> 1,042 included articles</a:t>
              </a:r>
            </a:p>
          </p:txBody>
        </p:sp>
        <p:sp>
          <p:nvSpPr>
            <p:cNvPr id="903" name="Shape 903"/>
            <p:cNvSpPr/>
            <p:nvPr/>
          </p:nvSpPr>
          <p:spPr>
            <a:xfrm>
              <a:off x="0" y="1116780"/>
              <a:ext cx="3453363" cy="633439"/>
            </a:xfrm>
            <a:prstGeom prst="rect">
              <a:avLst/>
            </a:prstGeom>
            <a:noFill/>
            <a:ln w="25400" cap="flat">
              <a:solidFill>
                <a:srgbClr val="49CBA3"/>
              </a:solidFill>
              <a:prstDash val="solid"/>
              <a:miter lim="800000"/>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a:p>
          </p:txBody>
        </p:sp>
        <p:sp>
          <p:nvSpPr>
            <p:cNvPr id="904" name="Shape 904"/>
            <p:cNvSpPr/>
            <p:nvPr/>
          </p:nvSpPr>
          <p:spPr>
            <a:xfrm flipH="1">
              <a:off x="1726681" y="0"/>
              <a:ext cx="1" cy="1004126"/>
            </a:xfrm>
            <a:prstGeom prst="line">
              <a:avLst/>
            </a:prstGeom>
            <a:noFill/>
            <a:ln w="50800" cap="flat">
              <a:solidFill>
                <a:srgbClr val="5B9BD5"/>
              </a:solidFill>
              <a:prstDash val="solid"/>
              <a:miter lim="800000"/>
              <a:tailEnd type="triangle" w="med" len="med"/>
            </a:ln>
            <a:effectLst/>
          </p:spPr>
          <p:txBody>
            <a:bodyPr wrap="square" lIns="45719" tIns="45719" rIns="45719" bIns="45719" numCol="1" anchor="t">
              <a:noAutofit/>
            </a:bodyPr>
            <a:lstStyle/>
            <a:p>
              <a:pPr algn="l" defTabSz="457200">
                <a:defRPr sz="1200">
                  <a:solidFill>
                    <a:srgbClr val="000000"/>
                  </a:solidFill>
                  <a:latin typeface="Helvetica"/>
                  <a:ea typeface="Helvetica"/>
                  <a:cs typeface="Helvetica"/>
                  <a:sym typeface="Helvetica"/>
                </a:defRPr>
              </a:pPr>
              <a:endParaRPr/>
            </a:p>
          </p:txBody>
        </p:sp>
      </p:grpSp>
      <p:sp>
        <p:nvSpPr>
          <p:cNvPr id="906" name="Shape 906"/>
          <p:cNvSpPr/>
          <p:nvPr/>
        </p:nvSpPr>
        <p:spPr>
          <a:xfrm>
            <a:off x="4271390" y="6197480"/>
            <a:ext cx="4462019"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i="1">
                <a:solidFill>
                  <a:schemeClr val="accent2">
                    <a:satOff val="-13916"/>
                    <a:lumOff val="13989"/>
                  </a:schemeClr>
                </a:solidFill>
                <a:latin typeface="Helvetica"/>
                <a:ea typeface="Helvetica"/>
                <a:cs typeface="Helvetica"/>
                <a:sym typeface="Helvetica"/>
              </a:defRPr>
            </a:lvl1pPr>
          </a:lstStyle>
          <a:p>
            <a:r>
              <a:t>Reading full-text, extracting meta-data</a:t>
            </a:r>
          </a:p>
        </p:txBody>
      </p:sp>
      <p:sp>
        <p:nvSpPr>
          <p:cNvPr id="907" name="Shape 907"/>
          <p:cNvSpPr/>
          <p:nvPr/>
        </p:nvSpPr>
        <p:spPr>
          <a:xfrm>
            <a:off x="6514905" y="5680223"/>
            <a:ext cx="1" cy="510541"/>
          </a:xfrm>
          <a:prstGeom prst="line">
            <a:avLst/>
          </a:prstGeom>
          <a:ln w="50800">
            <a:solidFill>
              <a:srgbClr val="5B9BD5"/>
            </a:solidFill>
            <a:miter/>
            <a:tailEnd type="triangle"/>
          </a:ln>
        </p:spPr>
        <p:txBody>
          <a:bodyPr lIns="45719" rIns="45719"/>
          <a:lstStyle/>
          <a:p>
            <a:pPr algn="l" defTabSz="457200">
              <a:defRPr sz="1200">
                <a:solidFill>
                  <a:srgbClr val="000000"/>
                </a:solidFill>
                <a:latin typeface="Helvetica"/>
                <a:ea typeface="Helvetica"/>
                <a:cs typeface="Helvetica"/>
                <a:sym typeface="Helvetica"/>
              </a:defRPr>
            </a:pPr>
            <a:endParaRPr/>
          </a:p>
        </p:txBody>
      </p:sp>
      <p:sp>
        <p:nvSpPr>
          <p:cNvPr id="908" name="Shape 908"/>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12" name="Shape 912"/>
          <p:cNvSpPr>
            <a:spLocks noGrp="1"/>
          </p:cNvSpPr>
          <p:nvPr>
            <p:ph type="title"/>
          </p:nvPr>
        </p:nvSpPr>
        <p:spPr>
          <a:prstGeom prst="rect">
            <a:avLst/>
          </a:prstGeom>
        </p:spPr>
        <p:txBody>
          <a:bodyPr/>
          <a:lstStyle/>
          <a:p>
            <a:endParaRPr/>
          </a:p>
        </p:txBody>
      </p:sp>
      <p:sp>
        <p:nvSpPr>
          <p:cNvPr id="913" name="Shape 91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
        <p:nvSpPr>
          <p:cNvPr id="914" name="Shape 914"/>
          <p:cNvSpPr>
            <a:spLocks noGrp="1"/>
          </p:cNvSpPr>
          <p:nvPr>
            <p:ph type="body" idx="1"/>
          </p:nvPr>
        </p:nvSpPr>
        <p:spPr>
          <a:prstGeom prst="rect">
            <a:avLst/>
          </a:prstGeom>
        </p:spPr>
        <p:txBody>
          <a:bodyPr/>
          <a:lstStyle/>
          <a:p>
            <a:endParaRPr/>
          </a:p>
        </p:txBody>
      </p:sp>
      <p:sp>
        <p:nvSpPr>
          <p:cNvPr id="915" name="Shape 915"/>
          <p:cNvSpPr/>
          <p:nvPr/>
        </p:nvSpPr>
        <p:spPr>
          <a:xfrm>
            <a:off x="1388123" y="3487856"/>
            <a:ext cx="10228554" cy="27778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000">
                <a:solidFill>
                  <a:srgbClr val="5B9BD5"/>
                </a:solidFill>
                <a:latin typeface="Avenir Book"/>
                <a:ea typeface="Avenir Book"/>
                <a:cs typeface="Avenir Book"/>
                <a:sym typeface="Avenir Book"/>
              </a:defRPr>
            </a:lvl1pPr>
          </a:lstStyle>
          <a:p>
            <a:r>
              <a:t>THE EVIDENCE BASE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ci_30144660_Large.jpg"/>
          <p:cNvPicPr>
            <a:picLocks noChangeAspect="1"/>
          </p:cNvPicPr>
          <p:nvPr/>
        </p:nvPicPr>
        <p:blipFill>
          <a:blip r:embed="rId3">
            <a:extLst/>
          </a:blip>
          <a:stretch>
            <a:fillRect/>
          </a:stretch>
        </p:blipFill>
        <p:spPr>
          <a:xfrm>
            <a:off x="-283241" y="-31660"/>
            <a:ext cx="14725380" cy="9816920"/>
          </a:xfrm>
          <a:prstGeom prst="rect">
            <a:avLst/>
          </a:prstGeom>
          <a:ln w="12700">
            <a:miter lim="400000"/>
          </a:ln>
        </p:spPr>
      </p:pic>
      <p:sp>
        <p:nvSpPr>
          <p:cNvPr id="323" name="Shape 323"/>
          <p:cNvSpPr/>
          <p:nvPr/>
        </p:nvSpPr>
        <p:spPr>
          <a:xfrm rot="16189993">
            <a:off x="11036544" y="8438943"/>
            <a:ext cx="3411627" cy="198438"/>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p>
            <a:pPr algn="r" defTabSz="457200">
              <a:lnSpc>
                <a:spcPct val="120000"/>
              </a:lnSpc>
              <a:defRPr sz="800">
                <a:latin typeface="Helvetica"/>
                <a:ea typeface="Helvetica"/>
                <a:cs typeface="Helvetica"/>
                <a:sym typeface="Helvetica"/>
              </a:defRPr>
            </a:pPr>
            <a:r>
              <a:t>Photo by ©  Kristin Harrison &amp; Jeremy Ginsberg</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17" name="Shape 917"/>
          <p:cNvSpPr>
            <a:spLocks noGrp="1"/>
          </p:cNvSpPr>
          <p:nvPr>
            <p:ph type="title"/>
          </p:nvPr>
        </p:nvSpPr>
        <p:spPr>
          <a:xfrm>
            <a:off x="650239" y="306341"/>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GROWTH IN EVIDENCE BASE:</a:t>
            </a:r>
          </a:p>
        </p:txBody>
      </p:sp>
      <p:pic>
        <p:nvPicPr>
          <p:cNvPr id="918" name="pasted-image.pdf"/>
          <p:cNvPicPr>
            <a:picLocks noChangeAspect="1"/>
          </p:cNvPicPr>
          <p:nvPr/>
        </p:nvPicPr>
        <p:blipFill>
          <a:blip r:embed="rId3">
            <a:extLst/>
          </a:blip>
          <a:srcRect l="812"/>
          <a:stretch>
            <a:fillRect/>
          </a:stretch>
        </p:blipFill>
        <p:spPr>
          <a:xfrm>
            <a:off x="240675" y="2610925"/>
            <a:ext cx="12976378" cy="5641375"/>
          </a:xfrm>
          <a:prstGeom prst="rect">
            <a:avLst/>
          </a:prstGeom>
          <a:ln w="12700">
            <a:miter lim="400000"/>
          </a:ln>
        </p:spPr>
      </p:pic>
      <p:sp>
        <p:nvSpPr>
          <p:cNvPr id="919" name="Shape 919"/>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3" name="Shape 923"/>
          <p:cNvSpPr>
            <a:spLocks noGrp="1"/>
          </p:cNvSpPr>
          <p:nvPr>
            <p:ph type="title"/>
          </p:nvPr>
        </p:nvSpPr>
        <p:spPr>
          <a:xfrm>
            <a:off x="650239" y="-22362"/>
            <a:ext cx="11704322"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r>
              <a:t>GEOGRAPHIC TRENDS:</a:t>
            </a:r>
          </a:p>
        </p:txBody>
      </p:sp>
      <p:sp>
        <p:nvSpPr>
          <p:cNvPr id="924" name="Shape 924"/>
          <p:cNvSpPr/>
          <p:nvPr/>
        </p:nvSpPr>
        <p:spPr>
          <a:xfrm>
            <a:off x="597592" y="934253"/>
            <a:ext cx="8794202" cy="714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3800">
                <a:latin typeface="Calibri"/>
                <a:ea typeface="Calibri"/>
                <a:cs typeface="Calibri"/>
                <a:sym typeface="Calibri"/>
              </a:defRPr>
            </a:lvl1pPr>
          </a:lstStyle>
          <a:p>
            <a:r>
              <a:t>Frequency and distribution of study location</a:t>
            </a:r>
          </a:p>
        </p:txBody>
      </p:sp>
      <p:pic>
        <p:nvPicPr>
          <p:cNvPr id="925" name="pasted-image.png"/>
          <p:cNvPicPr>
            <a:picLocks noChangeAspect="1"/>
          </p:cNvPicPr>
          <p:nvPr/>
        </p:nvPicPr>
        <p:blipFill>
          <a:blip r:embed="rId3">
            <a:extLst/>
          </a:blip>
          <a:srcRect r="1536" b="2243"/>
          <a:stretch>
            <a:fillRect/>
          </a:stretch>
        </p:blipFill>
        <p:spPr>
          <a:xfrm>
            <a:off x="-35931" y="2458541"/>
            <a:ext cx="11286685" cy="6349110"/>
          </a:xfrm>
          <a:prstGeom prst="rect">
            <a:avLst/>
          </a:prstGeom>
          <a:ln w="12700">
            <a:miter lim="400000"/>
          </a:ln>
        </p:spPr>
      </p:pic>
      <p:pic>
        <p:nvPicPr>
          <p:cNvPr id="926" name="pasted-image.png"/>
          <p:cNvPicPr>
            <a:picLocks noChangeAspect="1"/>
          </p:cNvPicPr>
          <p:nvPr/>
        </p:nvPicPr>
        <p:blipFill>
          <a:blip r:embed="rId4">
            <a:extLst/>
          </a:blip>
          <a:stretch>
            <a:fillRect/>
          </a:stretch>
        </p:blipFill>
        <p:spPr>
          <a:xfrm>
            <a:off x="11331867" y="3744498"/>
            <a:ext cx="520132" cy="2662177"/>
          </a:xfrm>
          <a:prstGeom prst="rect">
            <a:avLst/>
          </a:prstGeom>
          <a:ln w="12700">
            <a:miter lim="400000"/>
          </a:ln>
        </p:spPr>
      </p:pic>
      <p:sp>
        <p:nvSpPr>
          <p:cNvPr id="927" name="Shape 927"/>
          <p:cNvSpPr/>
          <p:nvPr/>
        </p:nvSpPr>
        <p:spPr>
          <a:xfrm>
            <a:off x="11265233" y="2985616"/>
            <a:ext cx="1251928" cy="6888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p>
            <a:pPr algn="l" defTabSz="1300480">
              <a:defRPr sz="1800">
                <a:latin typeface="Calibri"/>
                <a:ea typeface="Calibri"/>
                <a:cs typeface="Calibri"/>
                <a:sym typeface="Calibri"/>
              </a:defRPr>
            </a:pPr>
            <a:r>
              <a:t>Number of </a:t>
            </a:r>
          </a:p>
          <a:p>
            <a:pPr algn="l" defTabSz="1300480">
              <a:defRPr sz="1800">
                <a:latin typeface="Calibri"/>
                <a:ea typeface="Calibri"/>
                <a:cs typeface="Calibri"/>
                <a:sym typeface="Calibri"/>
              </a:defRPr>
            </a:pPr>
            <a:r>
              <a:t>articles</a:t>
            </a:r>
          </a:p>
        </p:txBody>
      </p:sp>
      <p:sp>
        <p:nvSpPr>
          <p:cNvPr id="928" name="Shape 928"/>
          <p:cNvSpPr/>
          <p:nvPr/>
        </p:nvSpPr>
        <p:spPr>
          <a:xfrm>
            <a:off x="11840704" y="3602921"/>
            <a:ext cx="451716"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120</a:t>
            </a:r>
          </a:p>
        </p:txBody>
      </p:sp>
      <p:sp>
        <p:nvSpPr>
          <p:cNvPr id="929" name="Shape 929"/>
          <p:cNvSpPr/>
          <p:nvPr/>
        </p:nvSpPr>
        <p:spPr>
          <a:xfrm>
            <a:off x="11840704" y="4074133"/>
            <a:ext cx="348727"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90</a:t>
            </a:r>
          </a:p>
        </p:txBody>
      </p:sp>
      <p:sp>
        <p:nvSpPr>
          <p:cNvPr id="930" name="Shape 930"/>
          <p:cNvSpPr/>
          <p:nvPr/>
        </p:nvSpPr>
        <p:spPr>
          <a:xfrm>
            <a:off x="11840704" y="4819468"/>
            <a:ext cx="348727"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60</a:t>
            </a:r>
          </a:p>
        </p:txBody>
      </p:sp>
      <p:sp>
        <p:nvSpPr>
          <p:cNvPr id="931" name="Shape 931"/>
          <p:cNvSpPr/>
          <p:nvPr/>
        </p:nvSpPr>
        <p:spPr>
          <a:xfrm>
            <a:off x="11840704" y="5564802"/>
            <a:ext cx="348727"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30</a:t>
            </a:r>
          </a:p>
        </p:txBody>
      </p:sp>
      <p:sp>
        <p:nvSpPr>
          <p:cNvPr id="932" name="Shape 932"/>
          <p:cNvSpPr/>
          <p:nvPr/>
        </p:nvSpPr>
        <p:spPr>
          <a:xfrm>
            <a:off x="11840704" y="6202268"/>
            <a:ext cx="245738"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0</a:t>
            </a:r>
          </a:p>
        </p:txBody>
      </p:sp>
      <p:sp>
        <p:nvSpPr>
          <p:cNvPr id="933" name="Shape 933"/>
          <p:cNvSpPr/>
          <p:nvPr/>
        </p:nvSpPr>
        <p:spPr>
          <a:xfrm>
            <a:off x="11328700" y="6839735"/>
            <a:ext cx="526464" cy="312287"/>
          </a:xfrm>
          <a:prstGeom prst="rect">
            <a:avLst/>
          </a:prstGeom>
          <a:solidFill>
            <a:srgbClr val="C2C1C3"/>
          </a:solidFill>
          <a:ln w="12700">
            <a:miter lim="400000"/>
          </a:ln>
        </p:spPr>
        <p:txBody>
          <a:bodyPr lIns="65023" tIns="65023" rIns="65023" bIns="65023" anchor="ctr"/>
          <a:lstStyle/>
          <a:p>
            <a:pPr algn="l" defTabSz="1300480">
              <a:defRPr sz="2600">
                <a:solidFill>
                  <a:srgbClr val="000000"/>
                </a:solidFill>
                <a:latin typeface="Calibri"/>
                <a:ea typeface="Calibri"/>
                <a:cs typeface="Calibri"/>
                <a:sym typeface="Calibri"/>
              </a:defRPr>
            </a:pPr>
            <a:endParaRPr/>
          </a:p>
        </p:txBody>
      </p:sp>
      <p:sp>
        <p:nvSpPr>
          <p:cNvPr id="934" name="Shape 934"/>
          <p:cNvSpPr/>
          <p:nvPr/>
        </p:nvSpPr>
        <p:spPr>
          <a:xfrm>
            <a:off x="11840704" y="6804419"/>
            <a:ext cx="607490" cy="371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1600">
                <a:latin typeface="Calibri"/>
                <a:ea typeface="Calibri"/>
                <a:cs typeface="Calibri"/>
                <a:sym typeface="Calibri"/>
              </a:defRPr>
            </a:lvl1pPr>
          </a:lstStyle>
          <a:p>
            <a:r>
              <a:t>OECD</a:t>
            </a:r>
          </a:p>
        </p:txBody>
      </p:sp>
      <p:sp>
        <p:nvSpPr>
          <p:cNvPr id="935" name="Shape 935"/>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9" name="Shape 939"/>
          <p:cNvSpPr>
            <a:spLocks noGrp="1"/>
          </p:cNvSpPr>
          <p:nvPr>
            <p:ph type="title"/>
          </p:nvPr>
        </p:nvSpPr>
        <p:spPr>
          <a:xfrm>
            <a:off x="668302" y="-162561"/>
            <a:ext cx="11704321"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r>
              <a:t>GEOGRAPHIC TRENDS:</a:t>
            </a:r>
          </a:p>
        </p:txBody>
      </p:sp>
      <p:sp>
        <p:nvSpPr>
          <p:cNvPr id="940" name="Shape 940"/>
          <p:cNvSpPr/>
          <p:nvPr/>
        </p:nvSpPr>
        <p:spPr>
          <a:xfrm>
            <a:off x="6298296" y="3896623"/>
            <a:ext cx="646235" cy="498349"/>
          </a:xfrm>
          <a:prstGeom prst="rect">
            <a:avLst/>
          </a:prstGeom>
          <a:ln w="12700">
            <a:miter lim="400000"/>
          </a:ln>
        </p:spPr>
        <p:txBody>
          <a:bodyPr wrap="none" lIns="65023" tIns="65023" rIns="65023" bIns="65023">
            <a:spAutoFit/>
          </a:bodyPr>
          <a:lstStyle/>
          <a:p>
            <a:pPr algn="l" defTabSz="1300480">
              <a:defRPr sz="2400">
                <a:solidFill>
                  <a:srgbClr val="000000"/>
                </a:solidFill>
                <a:latin typeface="Calibri"/>
                <a:ea typeface="Calibri"/>
                <a:cs typeface="Calibri"/>
                <a:sym typeface="Calibri"/>
              </a:defRPr>
            </a:pPr>
            <a:endParaRPr/>
          </a:p>
        </p:txBody>
      </p:sp>
      <p:sp>
        <p:nvSpPr>
          <p:cNvPr id="941" name="Shape 941"/>
          <p:cNvSpPr/>
          <p:nvPr/>
        </p:nvSpPr>
        <p:spPr>
          <a:xfrm>
            <a:off x="688908" y="783900"/>
            <a:ext cx="9366112" cy="714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3800">
                <a:latin typeface="Calibri"/>
                <a:ea typeface="Calibri"/>
                <a:cs typeface="Calibri"/>
                <a:sym typeface="Calibri"/>
              </a:defRPr>
            </a:lvl1pPr>
          </a:lstStyle>
          <a:p>
            <a:r>
              <a:t>Frequency and distribution of studies by biome</a:t>
            </a:r>
          </a:p>
        </p:txBody>
      </p:sp>
      <p:pic>
        <p:nvPicPr>
          <p:cNvPr id="942" name="pasted-image.pdf"/>
          <p:cNvPicPr>
            <a:picLocks noChangeAspect="1"/>
          </p:cNvPicPr>
          <p:nvPr/>
        </p:nvPicPr>
        <p:blipFill>
          <a:blip r:embed="rId3">
            <a:extLst/>
          </a:blip>
          <a:stretch>
            <a:fillRect/>
          </a:stretch>
        </p:blipFill>
        <p:spPr>
          <a:xfrm>
            <a:off x="909131" y="2472995"/>
            <a:ext cx="10498073" cy="5166869"/>
          </a:xfrm>
          <a:prstGeom prst="rect">
            <a:avLst/>
          </a:prstGeom>
          <a:ln w="12700">
            <a:miter lim="400000"/>
          </a:ln>
        </p:spPr>
      </p:pic>
      <p:sp>
        <p:nvSpPr>
          <p:cNvPr id="943" name="Shape 943"/>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7" name="Shape 947"/>
          <p:cNvSpPr>
            <a:spLocks noGrp="1"/>
          </p:cNvSpPr>
          <p:nvPr>
            <p:ph type="title"/>
          </p:nvPr>
        </p:nvSpPr>
        <p:spPr>
          <a:xfrm>
            <a:off x="391734" y="292375"/>
            <a:ext cx="11704322"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r>
              <a:t>EMPHASIS ON ECONOMIC WELL-BEING</a:t>
            </a:r>
          </a:p>
        </p:txBody>
      </p:sp>
      <p:pic>
        <p:nvPicPr>
          <p:cNvPr id="948" name="pasted-image.pdf"/>
          <p:cNvPicPr>
            <a:picLocks noChangeAspect="1"/>
          </p:cNvPicPr>
          <p:nvPr/>
        </p:nvPicPr>
        <p:blipFill>
          <a:blip r:embed="rId3">
            <a:extLst/>
          </a:blip>
          <a:stretch>
            <a:fillRect/>
          </a:stretch>
        </p:blipFill>
        <p:spPr>
          <a:xfrm>
            <a:off x="1168399" y="2381677"/>
            <a:ext cx="9545974" cy="5897873"/>
          </a:xfrm>
          <a:prstGeom prst="rect">
            <a:avLst/>
          </a:prstGeom>
          <a:ln w="12700">
            <a:miter lim="400000"/>
          </a:ln>
        </p:spPr>
      </p:pic>
      <p:sp>
        <p:nvSpPr>
          <p:cNvPr id="949" name="Shape 949"/>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53" name="Shape 953"/>
          <p:cNvSpPr>
            <a:spLocks noGrp="1"/>
          </p:cNvSpPr>
          <p:nvPr>
            <p:ph type="title"/>
          </p:nvPr>
        </p:nvSpPr>
        <p:spPr>
          <a:xfrm>
            <a:off x="650239" y="-144498"/>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QUANTITY OF EVIDENCE BASE:</a:t>
            </a:r>
          </a:p>
        </p:txBody>
      </p:sp>
      <p:sp>
        <p:nvSpPr>
          <p:cNvPr id="954" name="Shape 954"/>
          <p:cNvSpPr/>
          <p:nvPr/>
        </p:nvSpPr>
        <p:spPr>
          <a:xfrm>
            <a:off x="749786" y="771858"/>
            <a:ext cx="7611503" cy="714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3800">
                <a:latin typeface="Calibri"/>
                <a:ea typeface="Calibri"/>
                <a:cs typeface="Calibri"/>
                <a:sym typeface="Calibri"/>
              </a:defRPr>
            </a:lvl1pPr>
          </a:lstStyle>
          <a:p>
            <a:r>
              <a:t>Frequency and distribution of linkages</a:t>
            </a:r>
          </a:p>
        </p:txBody>
      </p:sp>
      <p:pic>
        <p:nvPicPr>
          <p:cNvPr id="955" name="pasted-image.pdf"/>
          <p:cNvPicPr>
            <a:picLocks noChangeAspect="1"/>
          </p:cNvPicPr>
          <p:nvPr/>
        </p:nvPicPr>
        <p:blipFill>
          <a:blip r:embed="rId3">
            <a:extLst/>
          </a:blip>
          <a:srcRect b="12746"/>
          <a:stretch>
            <a:fillRect/>
          </a:stretch>
        </p:blipFill>
        <p:spPr>
          <a:xfrm>
            <a:off x="2669780" y="1842423"/>
            <a:ext cx="10149407" cy="7236480"/>
          </a:xfrm>
          <a:prstGeom prst="rect">
            <a:avLst/>
          </a:prstGeom>
          <a:ln w="12700">
            <a:miter lim="400000"/>
          </a:ln>
        </p:spPr>
      </p:pic>
      <p:pic>
        <p:nvPicPr>
          <p:cNvPr id="956" name="pasted-image.pdf"/>
          <p:cNvPicPr>
            <a:picLocks noChangeAspect="1"/>
          </p:cNvPicPr>
          <p:nvPr/>
        </p:nvPicPr>
        <p:blipFill>
          <a:blip r:embed="rId4">
            <a:extLst/>
          </a:blip>
          <a:stretch>
            <a:fillRect/>
          </a:stretch>
        </p:blipFill>
        <p:spPr>
          <a:xfrm>
            <a:off x="64414" y="5516151"/>
            <a:ext cx="2866923" cy="1518728"/>
          </a:xfrm>
          <a:prstGeom prst="rect">
            <a:avLst/>
          </a:prstGeom>
          <a:ln w="12700">
            <a:miter lim="400000"/>
          </a:ln>
        </p:spPr>
      </p:pic>
      <p:sp>
        <p:nvSpPr>
          <p:cNvPr id="957" name="Shape 957"/>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668302" y="-180623"/>
            <a:ext cx="11704321" cy="1408855"/>
          </a:xfrm>
          <a:prstGeom prst="rect">
            <a:avLst/>
          </a:prstGeom>
        </p:spPr>
        <p:txBody>
          <a:bodyPr anchor="ctr"/>
          <a:lstStyle>
            <a:lvl1pPr>
              <a:defRPr sz="3800">
                <a:solidFill>
                  <a:srgbClr val="5B9BD5"/>
                </a:solidFill>
                <a:latin typeface="Avenir Book"/>
                <a:ea typeface="Avenir Book"/>
                <a:cs typeface="Avenir Book"/>
                <a:sym typeface="Avenir Book"/>
              </a:defRPr>
            </a:lvl1pPr>
          </a:lstStyle>
          <a:p>
            <a:r>
              <a:t>ROBUSTNESS OF EVIDENCE BASE:</a:t>
            </a:r>
          </a:p>
        </p:txBody>
      </p:sp>
      <p:pic>
        <p:nvPicPr>
          <p:cNvPr id="962" name="pasted-image.pdf"/>
          <p:cNvPicPr>
            <a:picLocks noChangeAspect="1"/>
          </p:cNvPicPr>
          <p:nvPr/>
        </p:nvPicPr>
        <p:blipFill>
          <a:blip r:embed="rId3">
            <a:extLst/>
          </a:blip>
          <a:srcRect b="12985"/>
          <a:stretch>
            <a:fillRect/>
          </a:stretch>
        </p:blipFill>
        <p:spPr>
          <a:xfrm>
            <a:off x="2957843" y="1905407"/>
            <a:ext cx="9751788" cy="7053742"/>
          </a:xfrm>
          <a:prstGeom prst="rect">
            <a:avLst/>
          </a:prstGeom>
          <a:ln w="12700">
            <a:miter lim="400000"/>
          </a:ln>
        </p:spPr>
      </p:pic>
      <p:pic>
        <p:nvPicPr>
          <p:cNvPr id="963" name="pasted-image.pdf"/>
          <p:cNvPicPr>
            <a:picLocks noChangeAspect="1"/>
          </p:cNvPicPr>
          <p:nvPr/>
        </p:nvPicPr>
        <p:blipFill>
          <a:blip r:embed="rId4">
            <a:extLst/>
          </a:blip>
          <a:stretch>
            <a:fillRect/>
          </a:stretch>
        </p:blipFill>
        <p:spPr>
          <a:xfrm>
            <a:off x="333728" y="5335854"/>
            <a:ext cx="2618456" cy="1275472"/>
          </a:xfrm>
          <a:prstGeom prst="rect">
            <a:avLst/>
          </a:prstGeom>
          <a:ln w="12700">
            <a:miter lim="400000"/>
          </a:ln>
        </p:spPr>
      </p:pic>
      <p:sp>
        <p:nvSpPr>
          <p:cNvPr id="964" name="Shape 964"/>
          <p:cNvSpPr/>
          <p:nvPr/>
        </p:nvSpPr>
        <p:spPr>
          <a:xfrm>
            <a:off x="690219" y="728444"/>
            <a:ext cx="9737959" cy="714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3800">
                <a:latin typeface="Calibri"/>
                <a:ea typeface="Calibri"/>
                <a:cs typeface="Calibri"/>
                <a:sym typeface="Calibri"/>
              </a:defRPr>
            </a:lvl1pPr>
          </a:lstStyle>
          <a:p>
            <a:r>
              <a:t>Frequency and distribution of impact evaluations</a:t>
            </a:r>
          </a:p>
        </p:txBody>
      </p:sp>
      <p:sp>
        <p:nvSpPr>
          <p:cNvPr id="965" name="Shape 965"/>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p:cNvSpPr>
          <p:nvPr>
            <p:ph type="title"/>
          </p:nvPr>
        </p:nvSpPr>
        <p:spPr>
          <a:xfrm>
            <a:off x="303115" y="393747"/>
            <a:ext cx="5412890" cy="806991"/>
          </a:xfrm>
          <a:prstGeom prst="rect">
            <a:avLst/>
          </a:prstGeom>
        </p:spPr>
        <p:txBody>
          <a:bodyPr/>
          <a:lstStyle>
            <a:lvl1pPr defTabSz="549148">
              <a:defRPr sz="4136">
                <a:solidFill>
                  <a:srgbClr val="5B9BD5"/>
                </a:solidFill>
                <a:latin typeface="Avenir Book"/>
                <a:ea typeface="Avenir Book"/>
                <a:cs typeface="Avenir Book"/>
                <a:sym typeface="Avenir Book"/>
              </a:defRPr>
            </a:lvl1pPr>
          </a:lstStyle>
          <a:p>
            <a:pPr>
              <a:defRPr sz="3572">
                <a:solidFill>
                  <a:srgbClr val="FFFFFF"/>
                </a:solidFill>
                <a:latin typeface="+mn-lt"/>
                <a:ea typeface="+mn-ea"/>
                <a:cs typeface="+mn-cs"/>
                <a:sym typeface="Helvetica Light"/>
              </a:defRPr>
            </a:pPr>
            <a:r>
              <a:rPr sz="4136">
                <a:solidFill>
                  <a:srgbClr val="5B9BD5"/>
                </a:solidFill>
                <a:latin typeface="Avenir Book"/>
                <a:ea typeface="Avenir Book"/>
                <a:cs typeface="Avenir Book"/>
                <a:sym typeface="Avenir Book"/>
              </a:rPr>
              <a:t>KNOWLEDGE GLUTS</a:t>
            </a:r>
          </a:p>
        </p:txBody>
      </p:sp>
      <p:sp>
        <p:nvSpPr>
          <p:cNvPr id="970" name="Shape 970"/>
          <p:cNvSpPr>
            <a:spLocks noGrp="1"/>
          </p:cNvSpPr>
          <p:nvPr>
            <p:ph type="body" sz="quarter" idx="1"/>
          </p:nvPr>
        </p:nvSpPr>
        <p:spPr>
          <a:xfrm>
            <a:off x="336437" y="1497997"/>
            <a:ext cx="3685534" cy="2762501"/>
          </a:xfrm>
          <a:prstGeom prst="rect">
            <a:avLst/>
          </a:prstGeom>
        </p:spPr>
        <p:txBody>
          <a:bodyPr/>
          <a:lstStyle/>
          <a:p>
            <a:pPr marL="292386" indent="-292386" defTabSz="1001369">
              <a:spcBef>
                <a:spcPts val="600"/>
              </a:spcBef>
              <a:buClr>
                <a:srgbClr val="FFFFFF"/>
              </a:buClr>
              <a:buSzPct val="76000"/>
              <a:buFont typeface="Wingdings 3"/>
              <a:defRPr sz="2772">
                <a:latin typeface="Calibri"/>
                <a:ea typeface="Calibri"/>
                <a:cs typeface="Calibri"/>
                <a:sym typeface="Calibri"/>
              </a:defRPr>
            </a:pPr>
            <a:r>
              <a:t>Impact of conservation actions on economic living standards</a:t>
            </a:r>
          </a:p>
          <a:p>
            <a:pPr marL="330523" indent="-330523" defTabSz="1001369">
              <a:spcBef>
                <a:spcPts val="600"/>
              </a:spcBef>
              <a:buClr>
                <a:srgbClr val="FFFFFF"/>
              </a:buClr>
              <a:buSzPct val="76000"/>
              <a:buFont typeface="Wingdings 3"/>
              <a:defRPr sz="2772">
                <a:latin typeface="Calibri"/>
                <a:ea typeface="Calibri"/>
                <a:cs typeface="Calibri"/>
                <a:sym typeface="Calibri"/>
              </a:defRPr>
            </a:pPr>
            <a:r>
              <a:t>Governance and empowerment outcomes</a:t>
            </a:r>
          </a:p>
        </p:txBody>
      </p:sp>
      <p:sp>
        <p:nvSpPr>
          <p:cNvPr id="971" name="Shape 971"/>
          <p:cNvSpPr/>
          <p:nvPr/>
        </p:nvSpPr>
        <p:spPr>
          <a:xfrm>
            <a:off x="255307" y="1508475"/>
            <a:ext cx="3847793" cy="2809404"/>
          </a:xfrm>
          <a:prstGeom prst="rect">
            <a:avLst/>
          </a:prstGeom>
          <a:ln w="25400">
            <a:solidFill>
              <a:srgbClr val="49CBA3"/>
            </a:solidFill>
            <a:miter/>
          </a:ln>
        </p:spPr>
        <p:txBody>
          <a:bodyPr lIns="50800" tIns="50800" rIns="50800" bIns="50800" anchor="ctr"/>
          <a:lstStyle/>
          <a:p>
            <a:pPr>
              <a:defRPr sz="2600"/>
            </a:pPr>
            <a:endParaRPr/>
          </a:p>
        </p:txBody>
      </p:sp>
      <p:sp>
        <p:nvSpPr>
          <p:cNvPr id="972" name="Shape 972"/>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pic>
        <p:nvPicPr>
          <p:cNvPr id="973" name="pasted-image.pdf"/>
          <p:cNvPicPr>
            <a:picLocks noChangeAspect="1"/>
          </p:cNvPicPr>
          <p:nvPr/>
        </p:nvPicPr>
        <p:blipFill>
          <a:blip r:embed="rId3">
            <a:extLst/>
          </a:blip>
          <a:srcRect b="12746"/>
          <a:stretch>
            <a:fillRect/>
          </a:stretch>
        </p:blipFill>
        <p:spPr>
          <a:xfrm>
            <a:off x="3930691" y="2556470"/>
            <a:ext cx="8931275" cy="6367958"/>
          </a:xfrm>
          <a:prstGeom prst="rect">
            <a:avLst/>
          </a:prstGeom>
          <a:ln w="12700">
            <a:miter lim="400000"/>
          </a:ln>
        </p:spPr>
      </p:pic>
      <p:sp>
        <p:nvSpPr>
          <p:cNvPr id="974" name="Shape 974"/>
          <p:cNvSpPr/>
          <p:nvPr/>
        </p:nvSpPr>
        <p:spPr>
          <a:xfrm>
            <a:off x="4006750" y="4646888"/>
            <a:ext cx="5568170" cy="402178"/>
          </a:xfrm>
          <a:prstGeom prst="rect">
            <a:avLst/>
          </a:prstGeom>
          <a:ln w="38100">
            <a:solidFill>
              <a:srgbClr val="FF0900"/>
            </a:solidFill>
            <a:miter/>
          </a:ln>
        </p:spPr>
        <p:txBody>
          <a:bodyPr lIns="50800" tIns="50800" rIns="50800" bIns="50800" anchor="ctr"/>
          <a:lstStyle/>
          <a:p>
            <a:pPr>
              <a:defRPr sz="2600"/>
            </a:pPr>
            <a:endParaRPr/>
          </a:p>
        </p:txBody>
      </p:sp>
      <p:sp>
        <p:nvSpPr>
          <p:cNvPr id="975" name="Shape 975"/>
          <p:cNvSpPr/>
          <p:nvPr/>
        </p:nvSpPr>
        <p:spPr>
          <a:xfrm>
            <a:off x="4019450" y="6874067"/>
            <a:ext cx="5568170" cy="402178"/>
          </a:xfrm>
          <a:prstGeom prst="rect">
            <a:avLst/>
          </a:prstGeom>
          <a:ln w="38100">
            <a:solidFill>
              <a:srgbClr val="FF0900"/>
            </a:solidFill>
            <a:miter/>
          </a:ln>
        </p:spPr>
        <p:txBody>
          <a:bodyPr lIns="50800" tIns="50800" rIns="50800" bIns="50800" anchor="ctr"/>
          <a:lstStyle/>
          <a:p>
            <a:pPr>
              <a:defRPr sz="2600"/>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Shape 979"/>
          <p:cNvSpPr>
            <a:spLocks noGrp="1"/>
          </p:cNvSpPr>
          <p:nvPr>
            <p:ph type="title"/>
          </p:nvPr>
        </p:nvSpPr>
        <p:spPr>
          <a:xfrm>
            <a:off x="303115" y="393747"/>
            <a:ext cx="5412890" cy="806991"/>
          </a:xfrm>
          <a:prstGeom prst="rect">
            <a:avLst/>
          </a:prstGeom>
        </p:spPr>
        <p:txBody>
          <a:bodyPr/>
          <a:lstStyle>
            <a:lvl1pPr defTabSz="549148">
              <a:defRPr sz="4136">
                <a:solidFill>
                  <a:srgbClr val="5B9BD5"/>
                </a:solidFill>
                <a:latin typeface="Avenir Book"/>
                <a:ea typeface="Avenir Book"/>
                <a:cs typeface="Avenir Book"/>
                <a:sym typeface="Avenir Book"/>
              </a:defRPr>
            </a:lvl1pPr>
          </a:lstStyle>
          <a:p>
            <a:pPr>
              <a:defRPr sz="3572">
                <a:solidFill>
                  <a:srgbClr val="FFFFFF"/>
                </a:solidFill>
                <a:latin typeface="+mn-lt"/>
                <a:ea typeface="+mn-ea"/>
                <a:cs typeface="+mn-cs"/>
                <a:sym typeface="Helvetica Light"/>
              </a:defRPr>
            </a:pPr>
            <a:r>
              <a:rPr sz="4136">
                <a:solidFill>
                  <a:srgbClr val="5B9BD5"/>
                </a:solidFill>
                <a:latin typeface="Avenir Book"/>
                <a:ea typeface="Avenir Book"/>
                <a:cs typeface="Avenir Book"/>
                <a:sym typeface="Avenir Book"/>
              </a:rPr>
              <a:t>KNOWLEDGE GLUTS</a:t>
            </a:r>
          </a:p>
        </p:txBody>
      </p:sp>
      <p:sp>
        <p:nvSpPr>
          <p:cNvPr id="980" name="Shape 980"/>
          <p:cNvSpPr/>
          <p:nvPr/>
        </p:nvSpPr>
        <p:spPr>
          <a:xfrm>
            <a:off x="255307" y="1508475"/>
            <a:ext cx="3847793" cy="2809404"/>
          </a:xfrm>
          <a:prstGeom prst="rect">
            <a:avLst/>
          </a:prstGeom>
          <a:ln w="25400">
            <a:solidFill>
              <a:srgbClr val="49CBA3"/>
            </a:solidFill>
            <a:miter/>
          </a:ln>
        </p:spPr>
        <p:txBody>
          <a:bodyPr lIns="50800" tIns="50800" rIns="50800" bIns="50800" anchor="ctr"/>
          <a:lstStyle/>
          <a:p>
            <a:pPr>
              <a:defRPr sz="2600"/>
            </a:pPr>
            <a:endParaRPr/>
          </a:p>
        </p:txBody>
      </p:sp>
      <p:sp>
        <p:nvSpPr>
          <p:cNvPr id="981" name="Shape 981"/>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pic>
        <p:nvPicPr>
          <p:cNvPr id="982" name="pasted-image.pdf"/>
          <p:cNvPicPr>
            <a:picLocks noChangeAspect="1"/>
          </p:cNvPicPr>
          <p:nvPr/>
        </p:nvPicPr>
        <p:blipFill>
          <a:blip r:embed="rId3">
            <a:extLst/>
          </a:blip>
          <a:srcRect b="12746"/>
          <a:stretch>
            <a:fillRect/>
          </a:stretch>
        </p:blipFill>
        <p:spPr>
          <a:xfrm>
            <a:off x="3930691" y="2556470"/>
            <a:ext cx="8931276" cy="6367957"/>
          </a:xfrm>
          <a:prstGeom prst="rect">
            <a:avLst/>
          </a:prstGeom>
          <a:ln w="12700">
            <a:miter lim="400000"/>
          </a:ln>
        </p:spPr>
      </p:pic>
      <p:sp>
        <p:nvSpPr>
          <p:cNvPr id="983" name="Shape 983"/>
          <p:cNvSpPr/>
          <p:nvPr/>
        </p:nvSpPr>
        <p:spPr>
          <a:xfrm>
            <a:off x="4036161" y="5402203"/>
            <a:ext cx="5568169" cy="402179"/>
          </a:xfrm>
          <a:prstGeom prst="rect">
            <a:avLst/>
          </a:prstGeom>
          <a:ln w="38100">
            <a:solidFill>
              <a:srgbClr val="FF0900"/>
            </a:solidFill>
            <a:miter/>
          </a:ln>
        </p:spPr>
        <p:txBody>
          <a:bodyPr lIns="50800" tIns="50800" rIns="50800" bIns="50800" anchor="ctr"/>
          <a:lstStyle/>
          <a:p>
            <a:pPr>
              <a:defRPr sz="2600"/>
            </a:pPr>
            <a:endParaRPr/>
          </a:p>
        </p:txBody>
      </p:sp>
      <p:sp>
        <p:nvSpPr>
          <p:cNvPr id="984" name="Shape 984"/>
          <p:cNvSpPr/>
          <p:nvPr/>
        </p:nvSpPr>
        <p:spPr>
          <a:xfrm>
            <a:off x="355141" y="1545961"/>
            <a:ext cx="3648125" cy="27344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92386" indent="-292386" algn="l" defTabSz="1001369">
              <a:spcBef>
                <a:spcPts val="600"/>
              </a:spcBef>
              <a:buClr>
                <a:srgbClr val="FFFFFF"/>
              </a:buClr>
              <a:buSzPct val="76000"/>
              <a:buFont typeface="Wingdings 3"/>
              <a:buChar char="•"/>
              <a:defRPr sz="2772">
                <a:latin typeface="Calibri"/>
                <a:ea typeface="Calibri"/>
                <a:cs typeface="Calibri"/>
                <a:sym typeface="Calibri"/>
              </a:defRPr>
            </a:pPr>
            <a:r>
              <a:t>Impact of nature conservation on human health</a:t>
            </a:r>
          </a:p>
          <a:p>
            <a:pPr marL="292386" indent="-292386" algn="l" defTabSz="1001369">
              <a:spcBef>
                <a:spcPts val="600"/>
              </a:spcBef>
              <a:buClr>
                <a:srgbClr val="FFFFFF"/>
              </a:buClr>
              <a:buSzPct val="76000"/>
              <a:buFont typeface="Wingdings 3"/>
              <a:buChar char="•"/>
              <a:defRPr sz="2772">
                <a:latin typeface="Calibri"/>
                <a:ea typeface="Calibri"/>
                <a:cs typeface="Calibri"/>
                <a:sym typeface="Calibri"/>
              </a:defRPr>
            </a:pPr>
            <a:r>
              <a:t>Subjective measures of well-being - e.g. culture, spirituality</a:t>
            </a:r>
            <a:r>
              <a:rPr>
                <a:solidFill>
                  <a:srgbClr val="000000"/>
                </a:solidFill>
              </a:rPr>
              <a: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pasted-image.pdf"/>
          <p:cNvPicPr>
            <a:picLocks noChangeAspect="1"/>
          </p:cNvPicPr>
          <p:nvPr/>
        </p:nvPicPr>
        <p:blipFill>
          <a:blip r:embed="rId3">
            <a:extLst/>
          </a:blip>
          <a:stretch>
            <a:fillRect/>
          </a:stretch>
        </p:blipFill>
        <p:spPr>
          <a:xfrm>
            <a:off x="588289" y="2442029"/>
            <a:ext cx="11617163" cy="5717655"/>
          </a:xfrm>
          <a:prstGeom prst="rect">
            <a:avLst/>
          </a:prstGeom>
          <a:ln w="12700">
            <a:miter lim="400000"/>
          </a:ln>
        </p:spPr>
      </p:pic>
      <p:sp>
        <p:nvSpPr>
          <p:cNvPr id="989" name="Shape 989"/>
          <p:cNvSpPr>
            <a:spLocks noGrp="1"/>
          </p:cNvSpPr>
          <p:nvPr>
            <p:ph type="title"/>
          </p:nvPr>
        </p:nvSpPr>
        <p:spPr>
          <a:xfrm>
            <a:off x="303115" y="393747"/>
            <a:ext cx="5412890" cy="806991"/>
          </a:xfrm>
          <a:prstGeom prst="rect">
            <a:avLst/>
          </a:prstGeom>
        </p:spPr>
        <p:txBody>
          <a:bodyPr/>
          <a:lstStyle>
            <a:lvl1pPr defTabSz="549148">
              <a:defRPr sz="4136">
                <a:solidFill>
                  <a:srgbClr val="5B9BD5"/>
                </a:solidFill>
                <a:latin typeface="Avenir Book"/>
                <a:ea typeface="Avenir Book"/>
                <a:cs typeface="Avenir Book"/>
                <a:sym typeface="Avenir Book"/>
              </a:defRPr>
            </a:lvl1pPr>
          </a:lstStyle>
          <a:p>
            <a:pPr>
              <a:defRPr sz="3572">
                <a:solidFill>
                  <a:srgbClr val="FFFFFF"/>
                </a:solidFill>
                <a:latin typeface="+mn-lt"/>
                <a:ea typeface="+mn-ea"/>
                <a:cs typeface="+mn-cs"/>
                <a:sym typeface="Helvetica Light"/>
              </a:defRPr>
            </a:pPr>
            <a:r>
              <a:rPr sz="4136">
                <a:solidFill>
                  <a:srgbClr val="5B9BD5"/>
                </a:solidFill>
                <a:latin typeface="Avenir Book"/>
                <a:ea typeface="Avenir Book"/>
                <a:cs typeface="Avenir Book"/>
                <a:sym typeface="Avenir Book"/>
              </a:rPr>
              <a:t>KNOWLEDGE GLUTS</a:t>
            </a:r>
          </a:p>
        </p:txBody>
      </p:sp>
      <p:sp>
        <p:nvSpPr>
          <p:cNvPr id="990" name="Shape 990"/>
          <p:cNvSpPr/>
          <p:nvPr/>
        </p:nvSpPr>
        <p:spPr>
          <a:xfrm>
            <a:off x="8832486" y="1957654"/>
            <a:ext cx="3847793" cy="2809404"/>
          </a:xfrm>
          <a:prstGeom prst="rect">
            <a:avLst/>
          </a:prstGeom>
          <a:solidFill>
            <a:srgbClr val="000000"/>
          </a:solidFill>
          <a:ln w="25400">
            <a:solidFill>
              <a:srgbClr val="49CBA3"/>
            </a:solidFill>
            <a:miter/>
          </a:ln>
        </p:spPr>
        <p:txBody>
          <a:bodyPr lIns="50800" tIns="50800" rIns="50800" bIns="50800" anchor="ctr"/>
          <a:lstStyle/>
          <a:p>
            <a:pPr>
              <a:defRPr sz="2600"/>
            </a:pPr>
            <a:endParaRPr/>
          </a:p>
        </p:txBody>
      </p:sp>
      <p:sp>
        <p:nvSpPr>
          <p:cNvPr id="991" name="Shape 991"/>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
        <p:nvSpPr>
          <p:cNvPr id="992" name="Shape 992"/>
          <p:cNvSpPr/>
          <p:nvPr/>
        </p:nvSpPr>
        <p:spPr>
          <a:xfrm>
            <a:off x="8932320" y="1995140"/>
            <a:ext cx="3648125" cy="273443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88589" indent="-288589" algn="l" defTabSz="988364">
              <a:spcBef>
                <a:spcPts val="600"/>
              </a:spcBef>
              <a:buClr>
                <a:srgbClr val="FFFFFF"/>
              </a:buClr>
              <a:buSzPct val="76000"/>
              <a:buFont typeface="Wingdings 3"/>
              <a:buChar char="•"/>
              <a:defRPr sz="2736">
                <a:latin typeface="Calibri"/>
                <a:ea typeface="Calibri"/>
                <a:cs typeface="Calibri"/>
                <a:sym typeface="Calibri"/>
              </a:defRPr>
            </a:pPr>
            <a:r>
              <a:t>Impact of nature conservation on human health</a:t>
            </a:r>
          </a:p>
          <a:p>
            <a:pPr marL="288589" indent="-288589" algn="l" defTabSz="988364">
              <a:spcBef>
                <a:spcPts val="600"/>
              </a:spcBef>
              <a:buClr>
                <a:srgbClr val="FFFFFF"/>
              </a:buClr>
              <a:buSzPct val="76000"/>
              <a:buFont typeface="Wingdings 3"/>
              <a:buChar char="•"/>
              <a:defRPr sz="2736">
                <a:latin typeface="Calibri"/>
                <a:ea typeface="Calibri"/>
                <a:cs typeface="Calibri"/>
                <a:sym typeface="Calibri"/>
              </a:defRPr>
            </a:pPr>
            <a:r>
              <a:t>Information on conservation of freshwater ecosystems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96" name="Shape 996"/>
          <p:cNvSpPr>
            <a:spLocks noGrp="1"/>
          </p:cNvSpPr>
          <p:nvPr>
            <p:ph type="title"/>
          </p:nvPr>
        </p:nvSpPr>
        <p:spPr>
          <a:xfrm>
            <a:off x="544447" y="203845"/>
            <a:ext cx="11704322" cy="1408854"/>
          </a:xfrm>
          <a:prstGeom prst="rect">
            <a:avLst/>
          </a:prstGeom>
        </p:spPr>
        <p:txBody>
          <a:bodyPr anchor="ctr"/>
          <a:lstStyle/>
          <a:p>
            <a:pPr defTabSz="1222451">
              <a:defRPr sz="3572"/>
            </a:pPr>
            <a:r>
              <a:rPr sz="4136">
                <a:solidFill>
                  <a:srgbClr val="5B9BD5"/>
                </a:solidFill>
                <a:latin typeface="Avenir Book"/>
                <a:ea typeface="Avenir Book"/>
                <a:cs typeface="Avenir Book"/>
                <a:sym typeface="Avenir Book"/>
              </a:rPr>
              <a:t>HOW THIS CAN BE USED:</a:t>
            </a:r>
            <a:r>
              <a:rPr b="1">
                <a:latin typeface="Arial Narrow"/>
                <a:ea typeface="Arial Narrow"/>
                <a:cs typeface="Arial Narrow"/>
                <a:sym typeface="Arial Narrow"/>
              </a:rPr>
              <a:t/>
            </a:r>
            <a:br>
              <a:rPr b="1">
                <a:latin typeface="Arial Narrow"/>
                <a:ea typeface="Arial Narrow"/>
                <a:cs typeface="Arial Narrow"/>
                <a:sym typeface="Arial Narrow"/>
              </a:rPr>
            </a:br>
            <a:r>
              <a:rPr>
                <a:solidFill>
                  <a:srgbClr val="FFFFFF"/>
                </a:solidFill>
                <a:latin typeface="Calibri"/>
                <a:ea typeface="Calibri"/>
                <a:cs typeface="Calibri"/>
                <a:sym typeface="Calibri"/>
              </a:rPr>
              <a:t>3 recommendations based on level of study occurrence</a:t>
            </a:r>
          </a:p>
        </p:txBody>
      </p:sp>
      <p:sp>
        <p:nvSpPr>
          <p:cNvPr id="997" name="Shape 997"/>
          <p:cNvSpPr/>
          <p:nvPr/>
        </p:nvSpPr>
        <p:spPr>
          <a:xfrm>
            <a:off x="680002" y="2280917"/>
            <a:ext cx="4437656" cy="621814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spcBef>
                <a:spcPts val="500"/>
              </a:spcBef>
              <a:defRPr sz="3200">
                <a:solidFill>
                  <a:srgbClr val="000000"/>
                </a:solidFill>
                <a:latin typeface="Calibri"/>
                <a:ea typeface="Calibri"/>
                <a:cs typeface="Calibri"/>
                <a:sym typeface="Calibri"/>
              </a:defRPr>
            </a:pPr>
            <a:r>
              <a:rPr b="1">
                <a:solidFill>
                  <a:srgbClr val="14730B"/>
                </a:solidFill>
              </a:rPr>
              <a:t>HIGH</a:t>
            </a:r>
            <a:r>
              <a:rPr>
                <a:solidFill>
                  <a:srgbClr val="FFFFFF"/>
                </a:solidFill>
              </a:rPr>
              <a:t>: invest in </a:t>
            </a:r>
            <a:r>
              <a:rPr b="1">
                <a:solidFill>
                  <a:srgbClr val="FFFFFF"/>
                </a:solidFill>
              </a:rPr>
              <a:t>systematic reviews </a:t>
            </a:r>
            <a:r>
              <a:rPr>
                <a:solidFill>
                  <a:srgbClr val="FFFFFF"/>
                </a:solidFill>
              </a:rPr>
              <a:t>to assess interventions and impacts</a:t>
            </a:r>
          </a:p>
          <a:p>
            <a:pPr algn="l" defTabSz="1300480">
              <a:spcBef>
                <a:spcPts val="500"/>
              </a:spcBef>
              <a:defRPr sz="3200">
                <a:solidFill>
                  <a:srgbClr val="000000"/>
                </a:solidFill>
                <a:latin typeface="Calibri"/>
                <a:ea typeface="Calibri"/>
                <a:cs typeface="Calibri"/>
                <a:sym typeface="Calibri"/>
              </a:defRPr>
            </a:pPr>
            <a:r>
              <a:rPr>
                <a:solidFill>
                  <a:srgbClr val="94C275"/>
                </a:solidFill>
              </a:rPr>
              <a:t>MODERATE</a:t>
            </a:r>
            <a:r>
              <a:rPr>
                <a:solidFill>
                  <a:srgbClr val="FFFFFF"/>
                </a:solidFill>
              </a:rPr>
              <a:t>: invest in </a:t>
            </a:r>
            <a:r>
              <a:rPr b="1">
                <a:solidFill>
                  <a:srgbClr val="FFFFFF"/>
                </a:solidFill>
              </a:rPr>
              <a:t>impact evaluations </a:t>
            </a:r>
            <a:r>
              <a:rPr>
                <a:solidFill>
                  <a:srgbClr val="FFFFFF"/>
                </a:solidFill>
              </a:rPr>
              <a:t>to increase and/or improve evidence </a:t>
            </a:r>
          </a:p>
          <a:p>
            <a:pPr algn="l" defTabSz="1300480">
              <a:spcBef>
                <a:spcPts val="500"/>
              </a:spcBef>
              <a:defRPr sz="3200">
                <a:solidFill>
                  <a:srgbClr val="000000"/>
                </a:solidFill>
                <a:latin typeface="Calibri"/>
                <a:ea typeface="Calibri"/>
                <a:cs typeface="Calibri"/>
                <a:sym typeface="Calibri"/>
              </a:defRPr>
            </a:pPr>
            <a:r>
              <a:rPr>
                <a:solidFill>
                  <a:srgbClr val="CAECB6"/>
                </a:solidFill>
              </a:rPr>
              <a:t>LOW</a:t>
            </a:r>
            <a:r>
              <a:rPr>
                <a:solidFill>
                  <a:srgbClr val="FFFFFF"/>
                </a:solidFill>
              </a:rPr>
              <a:t>: invest in </a:t>
            </a:r>
            <a:r>
              <a:rPr b="1">
                <a:solidFill>
                  <a:srgbClr val="FFFFFF"/>
                </a:solidFill>
              </a:rPr>
              <a:t>theory development </a:t>
            </a:r>
            <a:r>
              <a:rPr>
                <a:solidFill>
                  <a:srgbClr val="FFFFFF"/>
                </a:solidFill>
              </a:rPr>
              <a:t>to explore or validate current thinking</a:t>
            </a:r>
          </a:p>
        </p:txBody>
      </p:sp>
      <p:sp>
        <p:nvSpPr>
          <p:cNvPr id="998" name="Shape 998"/>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pic>
        <p:nvPicPr>
          <p:cNvPr id="999" name="pasted-image.pdf"/>
          <p:cNvPicPr>
            <a:picLocks noChangeAspect="1"/>
          </p:cNvPicPr>
          <p:nvPr/>
        </p:nvPicPr>
        <p:blipFill>
          <a:blip r:embed="rId3">
            <a:extLst/>
          </a:blip>
          <a:srcRect b="12746"/>
          <a:stretch>
            <a:fillRect/>
          </a:stretch>
        </p:blipFill>
        <p:spPr>
          <a:xfrm>
            <a:off x="5220094" y="2655368"/>
            <a:ext cx="7453459" cy="531428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ci_48663865_Full.jpg"/>
          <p:cNvPicPr>
            <a:picLocks noChangeAspect="1"/>
          </p:cNvPicPr>
          <p:nvPr/>
        </p:nvPicPr>
        <p:blipFill>
          <a:blip r:embed="rId3">
            <a:extLst/>
          </a:blip>
          <a:stretch>
            <a:fillRect/>
          </a:stretch>
        </p:blipFill>
        <p:spPr>
          <a:xfrm>
            <a:off x="-1067684" y="-254856"/>
            <a:ext cx="15140167" cy="10068085"/>
          </a:xfrm>
          <a:prstGeom prst="rect">
            <a:avLst/>
          </a:prstGeom>
          <a:ln w="12700">
            <a:miter lim="400000"/>
          </a:ln>
        </p:spPr>
      </p:pic>
      <p:sp>
        <p:nvSpPr>
          <p:cNvPr id="328" name="Shape 328"/>
          <p:cNvSpPr/>
          <p:nvPr/>
        </p:nvSpPr>
        <p:spPr>
          <a:xfrm>
            <a:off x="-685232" y="4481363"/>
            <a:ext cx="14052294" cy="7164140"/>
          </a:xfrm>
          <a:prstGeom prst="rect">
            <a:avLst/>
          </a:prstGeom>
          <a:gradFill>
            <a:gsLst>
              <a:gs pos="0">
                <a:srgbClr val="000000"/>
              </a:gs>
              <a:gs pos="73779">
                <a:srgbClr val="000000">
                  <a:alpha val="0"/>
                </a:srgbClr>
              </a:gs>
            </a:gsLst>
            <a:lin ang="16368148"/>
          </a:gradFill>
          <a:ln w="12700">
            <a:miter lim="400000"/>
          </a:ln>
          <a:effectLst>
            <a:outerShdw dir="5400000" rotWithShape="0">
              <a:srgbClr val="000000">
                <a:alpha val="50000"/>
              </a:srgbClr>
            </a:outerShdw>
          </a:effectLst>
          <a:extLst>
            <a:ext uri="{C572A759-6A51-4108-AA02-DFA0A04FC94B}">
              <ma14:wrappingTextBoxFlag xmlns:ma14="http://schemas.microsoft.com/office/mac/drawingml/2011/main" xmlns="" val="1"/>
            </a:ext>
          </a:extLst>
        </p:spPr>
        <p:txBody>
          <a:bodyPr lIns="20320" tIns="20320" rIns="20320" bIns="20320" anchor="ctr"/>
          <a:lstStyle>
            <a:lvl1pPr defTabSz="830862">
              <a:defRPr sz="1100"/>
            </a:lvl1pPr>
          </a:lstStyle>
          <a:p>
            <a:r>
              <a:t>a</a:t>
            </a:r>
          </a:p>
        </p:txBody>
      </p:sp>
      <p:sp>
        <p:nvSpPr>
          <p:cNvPr id="329" name="Shape 329"/>
          <p:cNvSpPr/>
          <p:nvPr/>
        </p:nvSpPr>
        <p:spPr>
          <a:xfrm rot="10800000" flipH="1">
            <a:off x="-685232" y="-2642994"/>
            <a:ext cx="14052294" cy="6118043"/>
          </a:xfrm>
          <a:prstGeom prst="rect">
            <a:avLst/>
          </a:prstGeom>
          <a:gradFill>
            <a:gsLst>
              <a:gs pos="0">
                <a:srgbClr val="000000"/>
              </a:gs>
              <a:gs pos="73779">
                <a:srgbClr val="000000">
                  <a:alpha val="0"/>
                </a:srgbClr>
              </a:gs>
            </a:gsLst>
            <a:lin ang="16368148"/>
          </a:gradFill>
          <a:ln w="12700">
            <a:miter lim="400000"/>
          </a:ln>
          <a:effectLst>
            <a:outerShdw dir="5400000" rotWithShape="0">
              <a:srgbClr val="000000">
                <a:alpha val="50000"/>
              </a:srgbClr>
            </a:outerShdw>
          </a:effectLst>
          <a:extLst>
            <a:ext uri="{C572A759-6A51-4108-AA02-DFA0A04FC94B}">
              <ma14:wrappingTextBoxFlag xmlns:ma14="http://schemas.microsoft.com/office/mac/drawingml/2011/main" xmlns="" val="1"/>
            </a:ext>
          </a:extLst>
        </p:spPr>
        <p:txBody>
          <a:bodyPr lIns="20320" tIns="20320" rIns="20320" bIns="20320" anchor="ctr"/>
          <a:lstStyle>
            <a:lvl1pPr defTabSz="830862">
              <a:defRPr sz="1100"/>
            </a:lvl1pPr>
          </a:lstStyle>
          <a:p>
            <a:r>
              <a:t> </a:t>
            </a:r>
          </a:p>
        </p:txBody>
      </p:sp>
      <p:sp>
        <p:nvSpPr>
          <p:cNvPr id="330" name="Shape 330"/>
          <p:cNvSpPr/>
          <p:nvPr/>
        </p:nvSpPr>
        <p:spPr>
          <a:xfrm rot="16189993">
            <a:off x="10575657" y="7832090"/>
            <a:ext cx="4526263" cy="266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650240">
              <a:lnSpc>
                <a:spcPct val="120000"/>
              </a:lnSpc>
              <a:defRPr sz="1100">
                <a:latin typeface="Helvetica"/>
                <a:ea typeface="Helvetica"/>
                <a:cs typeface="Helvetica"/>
                <a:sym typeface="Helvetica"/>
              </a:defRPr>
            </a:pPr>
            <a:r>
              <a:t>Photo by © Conservation International/photo by Tracy Farrell</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589594" y="223519"/>
            <a:ext cx="12625275"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SUMMARY OF FINDINGS</a:t>
            </a:r>
          </a:p>
        </p:txBody>
      </p:sp>
      <p:sp>
        <p:nvSpPr>
          <p:cNvPr id="1004" name="Shape 1004"/>
          <p:cNvSpPr/>
          <p:nvPr/>
        </p:nvSpPr>
        <p:spPr>
          <a:xfrm>
            <a:off x="1002502" y="2671402"/>
            <a:ext cx="10999796" cy="3902796"/>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457200" indent="-457200" algn="l" defTabSz="1300480">
              <a:spcBef>
                <a:spcPts val="500"/>
              </a:spcBef>
              <a:buSzPct val="76000"/>
              <a:buFont typeface="Arial"/>
              <a:buChar char="•"/>
              <a:defRPr sz="3300">
                <a:latin typeface="Calibri"/>
                <a:ea typeface="Calibri"/>
                <a:cs typeface="Calibri"/>
                <a:sym typeface="Calibri"/>
              </a:defRPr>
            </a:pPr>
            <a:r>
              <a:t>Evidence base growing, but considerable biases persist</a:t>
            </a:r>
          </a:p>
          <a:p>
            <a:pPr marL="457200" indent="-457200" algn="l" defTabSz="1300480">
              <a:spcBef>
                <a:spcPts val="500"/>
              </a:spcBef>
              <a:buSzPct val="76000"/>
              <a:buFont typeface="Arial"/>
              <a:buChar char="•"/>
              <a:defRPr sz="3300">
                <a:latin typeface="Calibri"/>
                <a:ea typeface="Calibri"/>
                <a:cs typeface="Calibri"/>
                <a:sym typeface="Calibri"/>
              </a:defRPr>
            </a:pPr>
            <a:r>
              <a:t>Further synthesis possibles on linkages with conservation &amp; governance; resource management + economic/material outcomes</a:t>
            </a:r>
          </a:p>
          <a:p>
            <a:pPr marL="457200" indent="-457200" algn="l" defTabSz="1300480">
              <a:spcBef>
                <a:spcPts val="500"/>
              </a:spcBef>
              <a:buSzPct val="76000"/>
              <a:buFont typeface="Arial"/>
              <a:buChar char="•"/>
              <a:defRPr sz="3300">
                <a:latin typeface="Calibri"/>
                <a:ea typeface="Calibri"/>
                <a:cs typeface="Calibri"/>
                <a:sym typeface="Calibri"/>
              </a:defRPr>
            </a:pPr>
            <a:r>
              <a:t>Significant gaps in impacts of conservation on health, cultural values </a:t>
            </a:r>
          </a:p>
          <a:p>
            <a:pPr marL="457200" indent="-457200" algn="l" defTabSz="1300480">
              <a:spcBef>
                <a:spcPts val="500"/>
              </a:spcBef>
              <a:buSzPct val="76000"/>
              <a:buFont typeface="Arial"/>
              <a:buChar char="•"/>
              <a:defRPr sz="3300">
                <a:latin typeface="Calibri"/>
                <a:ea typeface="Calibri"/>
                <a:cs typeface="Calibri"/>
                <a:sym typeface="Calibri"/>
              </a:defRPr>
            </a:pPr>
            <a:r>
              <a:t>Major investment in improved study design required</a:t>
            </a:r>
          </a:p>
        </p:txBody>
      </p:sp>
      <p:sp>
        <p:nvSpPr>
          <p:cNvPr id="1005" name="Shape 1005"/>
          <p:cNvSpPr/>
          <p:nvPr/>
        </p:nvSpPr>
        <p:spPr>
          <a:xfrm>
            <a:off x="6440765" y="8992942"/>
            <a:ext cx="6418869" cy="688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914400">
              <a:defRPr sz="1800" i="1">
                <a:latin typeface="Calibri"/>
                <a:ea typeface="Calibri"/>
                <a:cs typeface="Calibri"/>
                <a:sym typeface="Calibri"/>
              </a:defRPr>
            </a:pPr>
            <a:r>
              <a:t>McKinnon et al. 2016 - Environmental Evidence</a:t>
            </a:r>
          </a:p>
          <a:p>
            <a:pPr algn="r" defTabSz="914400">
              <a:defRPr sz="1800" i="1">
                <a:latin typeface="Calibri"/>
                <a:ea typeface="Calibri"/>
                <a:cs typeface="Calibri"/>
                <a:sym typeface="Calibri"/>
              </a:defRPr>
            </a:pPr>
            <a:r>
              <a:t>McKinnon et al. 2015, Nature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p:nvPr/>
        </p:nvSpPr>
        <p:spPr>
          <a:xfrm>
            <a:off x="1388123" y="3487856"/>
            <a:ext cx="10228554" cy="27778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000">
                <a:solidFill>
                  <a:srgbClr val="5B9BD5"/>
                </a:solidFill>
                <a:latin typeface="Avenir Book"/>
                <a:ea typeface="Avenir Book"/>
                <a:cs typeface="Avenir Book"/>
                <a:sym typeface="Avenir Book"/>
              </a:defRPr>
            </a:lvl1pPr>
          </a:lstStyle>
          <a:p>
            <a:r>
              <a:t>WHAT DO I DO WITH A MAP?</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13" name="Shape 1013"/>
          <p:cNvSpPr>
            <a:spLocks noGrp="1"/>
          </p:cNvSpPr>
          <p:nvPr>
            <p:ph type="body" sz="quarter" idx="1"/>
          </p:nvPr>
        </p:nvSpPr>
        <p:spPr>
          <a:xfrm>
            <a:off x="544419" y="1650471"/>
            <a:ext cx="12058566" cy="673558"/>
          </a:xfrm>
          <a:prstGeom prst="rect">
            <a:avLst/>
          </a:prstGeom>
        </p:spPr>
        <p:txBody>
          <a:bodyPr lIns="50800" tIns="50800" rIns="50800" bIns="50800" anchor="ctr"/>
          <a:lstStyle>
            <a:lvl1pPr marL="0" indent="0" defTabSz="566674">
              <a:spcBef>
                <a:spcPts val="4000"/>
              </a:spcBef>
              <a:buClrTx/>
              <a:buSzTx/>
              <a:buFontTx/>
              <a:buNone/>
              <a:defRPr sz="3686">
                <a:solidFill>
                  <a:srgbClr val="FFFFFF"/>
                </a:solidFill>
                <a:latin typeface="+mn-lt"/>
                <a:ea typeface="+mn-ea"/>
                <a:cs typeface="+mn-cs"/>
                <a:sym typeface="Helvetica Light"/>
              </a:defRPr>
            </a:lvl1pPr>
          </a:lstStyle>
          <a:p>
            <a:r>
              <a:t>What information exists on food security outcomes?</a:t>
            </a:r>
          </a:p>
        </p:txBody>
      </p:sp>
      <p:sp>
        <p:nvSpPr>
          <p:cNvPr id="1014" name="Shape 1014"/>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pic>
        <p:nvPicPr>
          <p:cNvPr id="1015" name="pasted-image.pdf"/>
          <p:cNvPicPr>
            <a:picLocks noChangeAspect="1"/>
          </p:cNvPicPr>
          <p:nvPr/>
        </p:nvPicPr>
        <p:blipFill>
          <a:blip r:embed="rId3">
            <a:extLst/>
          </a:blip>
          <a:srcRect b="12746"/>
          <a:stretch>
            <a:fillRect/>
          </a:stretch>
        </p:blipFill>
        <p:spPr>
          <a:xfrm>
            <a:off x="3766167" y="2648660"/>
            <a:ext cx="8969870" cy="6395476"/>
          </a:xfrm>
          <a:prstGeom prst="rect">
            <a:avLst/>
          </a:prstGeom>
          <a:ln w="12700">
            <a:miter lim="400000"/>
          </a:ln>
        </p:spPr>
      </p:pic>
      <p:sp>
        <p:nvSpPr>
          <p:cNvPr id="1016" name="Shape 1016"/>
          <p:cNvSpPr/>
          <p:nvPr/>
        </p:nvSpPr>
        <p:spPr>
          <a:xfrm>
            <a:off x="3887103" y="6622496"/>
            <a:ext cx="5568169" cy="375014"/>
          </a:xfrm>
          <a:prstGeom prst="rect">
            <a:avLst/>
          </a:prstGeom>
          <a:ln w="38100">
            <a:solidFill>
              <a:srgbClr val="FF0900"/>
            </a:solidFill>
            <a:miter/>
          </a:ln>
        </p:spPr>
        <p:txBody>
          <a:bodyPr lIns="50800" tIns="50800" rIns="50800" bIns="50800" anchor="ctr"/>
          <a:lstStyle/>
          <a:p>
            <a:pPr>
              <a:defRPr sz="2600"/>
            </a:pPr>
            <a:endParaRPr/>
          </a:p>
        </p:txBody>
      </p:sp>
      <p:sp>
        <p:nvSpPr>
          <p:cNvPr id="1017" name="Shape 1017"/>
          <p:cNvSpPr/>
          <p:nvPr/>
        </p:nvSpPr>
        <p:spPr>
          <a:xfrm>
            <a:off x="3887103" y="5113446"/>
            <a:ext cx="5568169" cy="375013"/>
          </a:xfrm>
          <a:prstGeom prst="rect">
            <a:avLst/>
          </a:prstGeom>
          <a:ln w="38100">
            <a:solidFill>
              <a:srgbClr val="FF0900"/>
            </a:solidFill>
            <a:miter/>
          </a:ln>
        </p:spPr>
        <p:txBody>
          <a:bodyPr lIns="50800" tIns="50800" rIns="50800" bIns="50800" anchor="ctr"/>
          <a:lstStyle/>
          <a:p>
            <a:pPr>
              <a:defRPr sz="2600"/>
            </a:pPr>
            <a:endParaRPr/>
          </a:p>
        </p:txBody>
      </p:sp>
      <p:sp>
        <p:nvSpPr>
          <p:cNvPr id="1018" name="Shape 1018"/>
          <p:cNvSpPr/>
          <p:nvPr/>
        </p:nvSpPr>
        <p:spPr>
          <a:xfrm>
            <a:off x="3887103" y="5482416"/>
            <a:ext cx="5568169" cy="375014"/>
          </a:xfrm>
          <a:prstGeom prst="rect">
            <a:avLst/>
          </a:prstGeom>
          <a:ln w="38100">
            <a:solidFill>
              <a:srgbClr val="FF0900"/>
            </a:solidFill>
            <a:miter/>
          </a:ln>
        </p:spPr>
        <p:txBody>
          <a:bodyPr lIns="50800" tIns="50800" rIns="50800" bIns="50800" anchor="ctr"/>
          <a:lstStyle/>
          <a:p>
            <a:pPr>
              <a:defRPr sz="2600"/>
            </a:pPr>
            <a:endParaRPr/>
          </a:p>
        </p:txBody>
      </p:sp>
      <p:sp>
        <p:nvSpPr>
          <p:cNvPr id="1019" name="Shape 1019"/>
          <p:cNvSpPr/>
          <p:nvPr/>
        </p:nvSpPr>
        <p:spPr>
          <a:xfrm>
            <a:off x="1135838" y="5095159"/>
            <a:ext cx="2591461" cy="198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defRPr sz="2600"/>
            </a:pPr>
            <a:r>
              <a:t>Food availability</a:t>
            </a:r>
          </a:p>
          <a:p>
            <a:pPr algn="r">
              <a:defRPr sz="2600"/>
            </a:pPr>
            <a:r>
              <a:t>Food utilization</a:t>
            </a:r>
          </a:p>
          <a:p>
            <a:pPr algn="r">
              <a:defRPr sz="2600"/>
            </a:pPr>
            <a:endParaRPr/>
          </a:p>
          <a:p>
            <a:pPr algn="r">
              <a:defRPr sz="1000"/>
            </a:pPr>
            <a:endParaRPr/>
          </a:p>
          <a:p>
            <a:pPr algn="r">
              <a:defRPr sz="1000"/>
            </a:pPr>
            <a:endParaRPr/>
          </a:p>
          <a:p>
            <a:pPr algn="r">
              <a:defRPr sz="2600"/>
            </a:pPr>
            <a:r>
              <a:t>Food access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3" name="Shape 1023"/>
          <p:cNvSpPr>
            <a:spLocks noGrp="1"/>
          </p:cNvSpPr>
          <p:nvPr>
            <p:ph type="body" sz="quarter" idx="1"/>
          </p:nvPr>
        </p:nvSpPr>
        <p:spPr>
          <a:xfrm>
            <a:off x="544419" y="1650471"/>
            <a:ext cx="12058566" cy="673558"/>
          </a:xfrm>
          <a:prstGeom prst="rect">
            <a:avLst/>
          </a:prstGeom>
        </p:spPr>
        <p:txBody>
          <a:bodyPr lIns="50800" tIns="50800" rIns="50800" bIns="50800" anchor="ctr"/>
          <a:lstStyle>
            <a:lvl1pPr marL="0" indent="0" defTabSz="566674">
              <a:spcBef>
                <a:spcPts val="4000"/>
              </a:spcBef>
              <a:buClrTx/>
              <a:buSzTx/>
              <a:buFontTx/>
              <a:buNone/>
              <a:defRPr sz="3686">
                <a:solidFill>
                  <a:srgbClr val="FFFFFF"/>
                </a:solidFill>
                <a:latin typeface="+mn-lt"/>
                <a:ea typeface="+mn-ea"/>
                <a:cs typeface="+mn-cs"/>
                <a:sym typeface="Helvetica Light"/>
              </a:defRPr>
            </a:lvl1pPr>
          </a:lstStyle>
          <a:p>
            <a:r>
              <a:t>What information exists on food security outcomes?</a:t>
            </a:r>
          </a:p>
        </p:txBody>
      </p:sp>
      <p:sp>
        <p:nvSpPr>
          <p:cNvPr id="1024" name="Shape 1024"/>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pic>
        <p:nvPicPr>
          <p:cNvPr id="1025" name="pasted-image.pdf"/>
          <p:cNvPicPr>
            <a:picLocks noChangeAspect="1"/>
          </p:cNvPicPr>
          <p:nvPr/>
        </p:nvPicPr>
        <p:blipFill>
          <a:blip r:embed="rId3">
            <a:extLst/>
          </a:blip>
          <a:srcRect b="12746"/>
          <a:stretch>
            <a:fillRect/>
          </a:stretch>
        </p:blipFill>
        <p:spPr>
          <a:xfrm>
            <a:off x="3766167" y="2648660"/>
            <a:ext cx="8969870" cy="6395476"/>
          </a:xfrm>
          <a:prstGeom prst="rect">
            <a:avLst/>
          </a:prstGeom>
          <a:ln w="12700">
            <a:miter lim="400000"/>
          </a:ln>
        </p:spPr>
      </p:pic>
      <p:sp>
        <p:nvSpPr>
          <p:cNvPr id="1026" name="Shape 1026"/>
          <p:cNvSpPr/>
          <p:nvPr/>
        </p:nvSpPr>
        <p:spPr>
          <a:xfrm>
            <a:off x="3887103" y="6622496"/>
            <a:ext cx="5568169" cy="375014"/>
          </a:xfrm>
          <a:prstGeom prst="rect">
            <a:avLst/>
          </a:prstGeom>
          <a:ln w="38100">
            <a:solidFill>
              <a:srgbClr val="FF0900"/>
            </a:solidFill>
            <a:miter/>
          </a:ln>
        </p:spPr>
        <p:txBody>
          <a:bodyPr lIns="50800" tIns="50800" rIns="50800" bIns="50800" anchor="ctr"/>
          <a:lstStyle/>
          <a:p>
            <a:pPr>
              <a:defRPr sz="2600"/>
            </a:pPr>
            <a:endParaRPr/>
          </a:p>
        </p:txBody>
      </p:sp>
      <p:sp>
        <p:nvSpPr>
          <p:cNvPr id="1027" name="Shape 1027"/>
          <p:cNvSpPr/>
          <p:nvPr/>
        </p:nvSpPr>
        <p:spPr>
          <a:xfrm>
            <a:off x="3887103" y="5113446"/>
            <a:ext cx="5568169" cy="375013"/>
          </a:xfrm>
          <a:prstGeom prst="rect">
            <a:avLst/>
          </a:prstGeom>
          <a:ln w="38100">
            <a:solidFill>
              <a:srgbClr val="FF0900"/>
            </a:solidFill>
            <a:miter/>
          </a:ln>
        </p:spPr>
        <p:txBody>
          <a:bodyPr lIns="50800" tIns="50800" rIns="50800" bIns="50800" anchor="ctr"/>
          <a:lstStyle/>
          <a:p>
            <a:pPr>
              <a:defRPr sz="2600"/>
            </a:pPr>
            <a:endParaRPr/>
          </a:p>
        </p:txBody>
      </p:sp>
      <p:sp>
        <p:nvSpPr>
          <p:cNvPr id="1028" name="Shape 1028"/>
          <p:cNvSpPr/>
          <p:nvPr/>
        </p:nvSpPr>
        <p:spPr>
          <a:xfrm>
            <a:off x="3887103" y="5482416"/>
            <a:ext cx="5568169" cy="375014"/>
          </a:xfrm>
          <a:prstGeom prst="rect">
            <a:avLst/>
          </a:prstGeom>
          <a:ln w="38100">
            <a:solidFill>
              <a:srgbClr val="FF0900"/>
            </a:solidFill>
            <a:miter/>
          </a:ln>
        </p:spPr>
        <p:txBody>
          <a:bodyPr lIns="50800" tIns="50800" rIns="50800" bIns="50800" anchor="ctr"/>
          <a:lstStyle/>
          <a:p>
            <a:pPr>
              <a:defRPr sz="2600"/>
            </a:pPr>
            <a:endParaRPr/>
          </a:p>
        </p:txBody>
      </p:sp>
      <p:sp>
        <p:nvSpPr>
          <p:cNvPr id="1029" name="Shape 1029"/>
          <p:cNvSpPr/>
          <p:nvPr/>
        </p:nvSpPr>
        <p:spPr>
          <a:xfrm>
            <a:off x="934154" y="5095159"/>
            <a:ext cx="2793145" cy="198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defRPr sz="2600" b="1">
                <a:latin typeface="Helvetica"/>
                <a:ea typeface="Helvetica"/>
                <a:cs typeface="Helvetica"/>
                <a:sym typeface="Helvetica"/>
              </a:defRPr>
            </a:pPr>
            <a:r>
              <a:t>Food availability</a:t>
            </a:r>
          </a:p>
          <a:p>
            <a:pPr algn="r">
              <a:defRPr sz="2600"/>
            </a:pPr>
            <a:r>
              <a:t>Food utilization</a:t>
            </a:r>
          </a:p>
          <a:p>
            <a:pPr algn="r">
              <a:defRPr sz="2600"/>
            </a:pPr>
            <a:endParaRPr/>
          </a:p>
          <a:p>
            <a:pPr algn="r">
              <a:defRPr sz="1000"/>
            </a:pPr>
            <a:endParaRPr/>
          </a:p>
          <a:p>
            <a:pPr algn="r">
              <a:defRPr sz="1000"/>
            </a:pPr>
            <a:endParaRPr/>
          </a:p>
          <a:p>
            <a:pPr algn="r">
              <a:defRPr sz="2600"/>
            </a:pPr>
            <a:r>
              <a:t>Food access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Shape 1033"/>
          <p:cNvSpPr>
            <a:spLocks noGrp="1"/>
          </p:cNvSpPr>
          <p:nvPr>
            <p:ph type="body" sz="quarter" idx="1"/>
          </p:nvPr>
        </p:nvSpPr>
        <p:spPr>
          <a:xfrm>
            <a:off x="544419" y="1650471"/>
            <a:ext cx="12058566" cy="1679185"/>
          </a:xfrm>
          <a:prstGeom prst="rect">
            <a:avLst/>
          </a:prstGeom>
        </p:spPr>
        <p:txBody>
          <a:bodyPr lIns="50800" tIns="50800" rIns="50800" bIns="50800" anchor="ctr"/>
          <a:lstStyle>
            <a:lvl1pPr marL="0" indent="0" defTabSz="584200">
              <a:spcBef>
                <a:spcPts val="0"/>
              </a:spcBef>
              <a:buClrTx/>
              <a:buSzTx/>
              <a:buFontTx/>
              <a:buNone/>
              <a:defRPr sz="3800">
                <a:solidFill>
                  <a:srgbClr val="FFFFFF"/>
                </a:solidFill>
                <a:latin typeface="+mn-lt"/>
                <a:ea typeface="+mn-ea"/>
                <a:cs typeface="+mn-cs"/>
                <a:sym typeface="Helvetica Light"/>
              </a:defRPr>
            </a:lvl1pPr>
          </a:lstStyle>
          <a:p>
            <a:r>
              <a:t>What information exists on food security outcomes?</a:t>
            </a:r>
          </a:p>
        </p:txBody>
      </p:sp>
      <p:sp>
        <p:nvSpPr>
          <p:cNvPr id="1034" name="Shape 1034"/>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sp>
        <p:nvSpPr>
          <p:cNvPr id="1035" name="Shape 1035"/>
          <p:cNvSpPr/>
          <p:nvPr/>
        </p:nvSpPr>
        <p:spPr>
          <a:xfrm>
            <a:off x="1431535" y="8989297"/>
            <a:ext cx="10284334" cy="58889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642937">
              <a:defRPr sz="3000" b="1">
                <a:solidFill>
                  <a:srgbClr val="FFD040"/>
                </a:solidFill>
                <a:latin typeface="Helvetica Neue"/>
                <a:ea typeface="Helvetica Neue"/>
                <a:cs typeface="Helvetica Neue"/>
                <a:sym typeface="Helvetica Neue"/>
              </a:defRPr>
            </a:lvl1pPr>
          </a:lstStyle>
          <a:p>
            <a:r>
              <a:t>www.natureandpeopleevidence.org</a:t>
            </a:r>
          </a:p>
        </p:txBody>
      </p:sp>
      <p:pic>
        <p:nvPicPr>
          <p:cNvPr id="1036" name="pasted-image.png"/>
          <p:cNvPicPr>
            <a:picLocks noChangeAspect="1"/>
          </p:cNvPicPr>
          <p:nvPr/>
        </p:nvPicPr>
        <p:blipFill>
          <a:blip r:embed="rId3">
            <a:extLst/>
          </a:blip>
          <a:stretch>
            <a:fillRect/>
          </a:stretch>
        </p:blipFill>
        <p:spPr>
          <a:xfrm>
            <a:off x="2037168" y="2694721"/>
            <a:ext cx="8531316" cy="5327522"/>
          </a:xfrm>
          <a:prstGeom prst="rect">
            <a:avLst/>
          </a:prstGeom>
          <a:ln w="12700">
            <a:miter lim="400000"/>
          </a:ln>
        </p:spPr>
      </p:pic>
      <p:sp>
        <p:nvSpPr>
          <p:cNvPr id="1037" name="Shape 1037"/>
          <p:cNvSpPr/>
          <p:nvPr/>
        </p:nvSpPr>
        <p:spPr>
          <a:xfrm>
            <a:off x="2350520" y="8187636"/>
            <a:ext cx="7904610" cy="11007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defTabSz="391414">
              <a:defRPr sz="2546" i="1">
                <a:latin typeface="Helvetica"/>
                <a:ea typeface="Helvetica"/>
                <a:cs typeface="Helvetica"/>
                <a:sym typeface="Helvetica"/>
              </a:defRPr>
            </a:lvl1pPr>
          </a:lstStyle>
          <a:p>
            <a:r>
              <a:t>Find, explore, &amp; download data with online data portal</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1" name="Shape 1041"/>
          <p:cNvSpPr>
            <a:spLocks noGrp="1"/>
          </p:cNvSpPr>
          <p:nvPr>
            <p:ph type="body" sz="quarter" idx="1"/>
          </p:nvPr>
        </p:nvSpPr>
        <p:spPr>
          <a:xfrm>
            <a:off x="544419" y="1650471"/>
            <a:ext cx="12058566" cy="1679185"/>
          </a:xfrm>
          <a:prstGeom prst="rect">
            <a:avLst/>
          </a:prstGeom>
        </p:spPr>
        <p:txBody>
          <a:bodyPr lIns="50800" tIns="50800" rIns="50800" bIns="50800" anchor="ctr"/>
          <a:lstStyle>
            <a:lvl1pPr marL="0" indent="0" defTabSz="584200">
              <a:spcBef>
                <a:spcPts val="0"/>
              </a:spcBef>
              <a:buClrTx/>
              <a:buSzTx/>
              <a:buFontTx/>
              <a:buNone/>
              <a:defRPr sz="3800">
                <a:solidFill>
                  <a:srgbClr val="FFFFFF"/>
                </a:solidFill>
                <a:latin typeface="+mn-lt"/>
                <a:ea typeface="+mn-ea"/>
                <a:cs typeface="+mn-cs"/>
                <a:sym typeface="Helvetica Light"/>
              </a:defRPr>
            </a:lvl1pPr>
          </a:lstStyle>
          <a:p>
            <a:r>
              <a:t>What information exists on food security outcomes?</a:t>
            </a:r>
          </a:p>
        </p:txBody>
      </p:sp>
      <p:sp>
        <p:nvSpPr>
          <p:cNvPr id="1042" name="Shape 1042"/>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sp>
        <p:nvSpPr>
          <p:cNvPr id="1043" name="Shape 1043"/>
          <p:cNvSpPr/>
          <p:nvPr/>
        </p:nvSpPr>
        <p:spPr>
          <a:xfrm>
            <a:off x="1785124" y="3079396"/>
            <a:ext cx="170350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424</a:t>
            </a:r>
          </a:p>
        </p:txBody>
      </p:sp>
      <p:sp>
        <p:nvSpPr>
          <p:cNvPr id="1044" name="Shape 1044"/>
          <p:cNvSpPr/>
          <p:nvPr/>
        </p:nvSpPr>
        <p:spPr>
          <a:xfrm>
            <a:off x="1453554" y="4173258"/>
            <a:ext cx="236664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on material </a:t>
            </a:r>
          </a:p>
          <a:p>
            <a:pPr>
              <a:defRPr sz="2500"/>
            </a:pPr>
            <a:r>
              <a:t>living standards</a:t>
            </a:r>
          </a:p>
        </p:txBody>
      </p:sp>
      <p:sp>
        <p:nvSpPr>
          <p:cNvPr id="1045" name="Shape 1045"/>
          <p:cNvSpPr/>
          <p:nvPr/>
        </p:nvSpPr>
        <p:spPr>
          <a:xfrm>
            <a:off x="1431535" y="8989297"/>
            <a:ext cx="10284334" cy="58889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642937">
              <a:defRPr sz="3000" b="1">
                <a:solidFill>
                  <a:srgbClr val="FFD040"/>
                </a:solidFill>
                <a:latin typeface="Helvetica Neue"/>
                <a:ea typeface="Helvetica Neue"/>
                <a:cs typeface="Helvetica Neue"/>
                <a:sym typeface="Helvetica Neue"/>
              </a:defRPr>
            </a:lvl1pPr>
          </a:lstStyle>
          <a:p>
            <a:r>
              <a:t>www.natureandpeopleevidence.org</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 name="Shape 1049"/>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sp>
        <p:nvSpPr>
          <p:cNvPr id="1050" name="Shape 1050"/>
          <p:cNvSpPr/>
          <p:nvPr/>
        </p:nvSpPr>
        <p:spPr>
          <a:xfrm>
            <a:off x="852509" y="2742470"/>
            <a:ext cx="170350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424</a:t>
            </a:r>
          </a:p>
        </p:txBody>
      </p:sp>
      <p:sp>
        <p:nvSpPr>
          <p:cNvPr id="1051" name="Shape 1051"/>
          <p:cNvSpPr/>
          <p:nvPr/>
        </p:nvSpPr>
        <p:spPr>
          <a:xfrm>
            <a:off x="520939" y="3836331"/>
            <a:ext cx="236664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on material </a:t>
            </a:r>
          </a:p>
          <a:p>
            <a:pPr>
              <a:defRPr sz="2500"/>
            </a:pPr>
            <a:r>
              <a:t>living standards</a:t>
            </a:r>
          </a:p>
        </p:txBody>
      </p:sp>
      <p:sp>
        <p:nvSpPr>
          <p:cNvPr id="1052" name="Shape 1052"/>
          <p:cNvSpPr/>
          <p:nvPr/>
        </p:nvSpPr>
        <p:spPr>
          <a:xfrm>
            <a:off x="1431535" y="8989297"/>
            <a:ext cx="10284334" cy="58889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642937">
              <a:defRPr sz="3000" b="1">
                <a:solidFill>
                  <a:srgbClr val="FFD040"/>
                </a:solidFill>
                <a:latin typeface="Helvetica Neue"/>
                <a:ea typeface="Helvetica Neue"/>
                <a:cs typeface="Helvetica Neue"/>
                <a:sym typeface="Helvetica Neue"/>
              </a:defRPr>
            </a:lvl1pPr>
          </a:lstStyle>
          <a:p>
            <a:r>
              <a:t>www.natureandpeopleevidence.org</a:t>
            </a:r>
          </a:p>
        </p:txBody>
      </p:sp>
      <p:sp>
        <p:nvSpPr>
          <p:cNvPr id="1053" name="Shape 1053"/>
          <p:cNvSpPr/>
          <p:nvPr/>
        </p:nvSpPr>
        <p:spPr>
          <a:xfrm>
            <a:off x="3322137" y="3911700"/>
            <a:ext cx="1230679"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54" name="Shape 1054"/>
          <p:cNvSpPr/>
          <p:nvPr/>
        </p:nvSpPr>
        <p:spPr>
          <a:xfrm>
            <a:off x="5480936" y="2837720"/>
            <a:ext cx="1173771"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31</a:t>
            </a:r>
          </a:p>
        </p:txBody>
      </p:sp>
      <p:sp>
        <p:nvSpPr>
          <p:cNvPr id="1055" name="Shape 1055"/>
          <p:cNvSpPr/>
          <p:nvPr/>
        </p:nvSpPr>
        <p:spPr>
          <a:xfrm>
            <a:off x="4784169" y="4122081"/>
            <a:ext cx="2567306"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in Southeast Asia</a:t>
            </a:r>
          </a:p>
        </p:txBody>
      </p:sp>
      <p:sp>
        <p:nvSpPr>
          <p:cNvPr id="1056" name="Shape 1056"/>
          <p:cNvSpPr/>
          <p:nvPr/>
        </p:nvSpPr>
        <p:spPr>
          <a:xfrm>
            <a:off x="7582827" y="3911700"/>
            <a:ext cx="1230679"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57" name="Shape 1057"/>
          <p:cNvSpPr/>
          <p:nvPr/>
        </p:nvSpPr>
        <p:spPr>
          <a:xfrm>
            <a:off x="9830123" y="2742469"/>
            <a:ext cx="64403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6</a:t>
            </a:r>
          </a:p>
        </p:txBody>
      </p:sp>
      <p:sp>
        <p:nvSpPr>
          <p:cNvPr id="1058" name="Shape 1058"/>
          <p:cNvSpPr>
            <a:spLocks noGrp="1"/>
          </p:cNvSpPr>
          <p:nvPr>
            <p:ph type="body" sz="quarter" idx="1"/>
          </p:nvPr>
        </p:nvSpPr>
        <p:spPr>
          <a:xfrm>
            <a:off x="544419" y="1650471"/>
            <a:ext cx="12058566" cy="1679185"/>
          </a:xfrm>
          <a:prstGeom prst="rect">
            <a:avLst/>
          </a:prstGeom>
        </p:spPr>
        <p:txBody>
          <a:bodyPr lIns="50800" tIns="50800" rIns="50800" bIns="50800" anchor="ctr"/>
          <a:lstStyle>
            <a:lvl1pPr marL="0" indent="0" defTabSz="584200">
              <a:spcBef>
                <a:spcPts val="0"/>
              </a:spcBef>
              <a:buClrTx/>
              <a:buSzTx/>
              <a:buFontTx/>
              <a:buNone/>
              <a:defRPr sz="3800">
                <a:solidFill>
                  <a:srgbClr val="FFFFFF"/>
                </a:solidFill>
                <a:latin typeface="+mn-lt"/>
                <a:ea typeface="+mn-ea"/>
                <a:cs typeface="+mn-cs"/>
                <a:sym typeface="Helvetica Light"/>
              </a:defRPr>
            </a:lvl1pPr>
          </a:lstStyle>
          <a:p>
            <a:r>
              <a:t>Filtering for geography and biome </a:t>
            </a:r>
          </a:p>
        </p:txBody>
      </p:sp>
      <p:sp>
        <p:nvSpPr>
          <p:cNvPr id="1059" name="Shape 1059"/>
          <p:cNvSpPr/>
          <p:nvPr/>
        </p:nvSpPr>
        <p:spPr>
          <a:xfrm>
            <a:off x="9248059" y="3836331"/>
            <a:ext cx="1808164"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in marine</a:t>
            </a:r>
          </a:p>
          <a:p>
            <a:pPr>
              <a:defRPr sz="2500"/>
            </a:pPr>
            <a:r>
              <a:t>ecosystems</a:t>
            </a:r>
          </a:p>
        </p:txBody>
      </p:sp>
      <p:pic>
        <p:nvPicPr>
          <p:cNvPr id="1060" name="pasted-image.tiff"/>
          <p:cNvPicPr>
            <a:picLocks noChangeAspect="1"/>
          </p:cNvPicPr>
          <p:nvPr/>
        </p:nvPicPr>
        <p:blipFill>
          <a:blip r:embed="rId3">
            <a:extLst/>
          </a:blip>
          <a:stretch>
            <a:fillRect/>
          </a:stretch>
        </p:blipFill>
        <p:spPr>
          <a:xfrm>
            <a:off x="8200590" y="5474489"/>
            <a:ext cx="1369138" cy="3121251"/>
          </a:xfrm>
          <a:prstGeom prst="rect">
            <a:avLst/>
          </a:prstGeom>
          <a:ln w="12700">
            <a:miter lim="400000"/>
          </a:ln>
        </p:spPr>
      </p:pic>
      <p:pic>
        <p:nvPicPr>
          <p:cNvPr id="1061" name="pasted-image.png"/>
          <p:cNvPicPr>
            <a:picLocks noChangeAspect="1"/>
          </p:cNvPicPr>
          <p:nvPr/>
        </p:nvPicPr>
        <p:blipFill>
          <a:blip r:embed="rId4">
            <a:extLst/>
          </a:blip>
          <a:stretch>
            <a:fillRect/>
          </a:stretch>
        </p:blipFill>
        <p:spPr>
          <a:xfrm>
            <a:off x="3931351" y="5474489"/>
            <a:ext cx="4272942" cy="312125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5" name="Shape 1065"/>
          <p:cNvSpPr>
            <a:spLocks noGrp="1"/>
          </p:cNvSpPr>
          <p:nvPr>
            <p:ph type="body" sz="quarter" idx="1"/>
          </p:nvPr>
        </p:nvSpPr>
        <p:spPr>
          <a:xfrm>
            <a:off x="544419" y="1650471"/>
            <a:ext cx="12058566" cy="1679185"/>
          </a:xfrm>
          <a:prstGeom prst="rect">
            <a:avLst/>
          </a:prstGeom>
        </p:spPr>
        <p:txBody>
          <a:bodyPr lIns="50800" tIns="50800" rIns="50800" bIns="50800" anchor="ctr"/>
          <a:lstStyle>
            <a:lvl1pPr marL="0" indent="0" defTabSz="584200">
              <a:spcBef>
                <a:spcPts val="0"/>
              </a:spcBef>
              <a:buClrTx/>
              <a:buSzTx/>
              <a:buFontTx/>
              <a:buNone/>
              <a:defRPr sz="3800">
                <a:solidFill>
                  <a:srgbClr val="FFFFFF"/>
                </a:solidFill>
                <a:latin typeface="+mn-lt"/>
                <a:ea typeface="+mn-ea"/>
                <a:cs typeface="+mn-cs"/>
                <a:sym typeface="Helvetica Light"/>
              </a:defRPr>
            </a:lvl1pPr>
          </a:lstStyle>
          <a:p>
            <a:r>
              <a:t>Filtering for geography and biome </a:t>
            </a:r>
          </a:p>
        </p:txBody>
      </p:sp>
      <p:sp>
        <p:nvSpPr>
          <p:cNvPr id="1066" name="Shape 1066"/>
          <p:cNvSpPr>
            <a:spLocks noGrp="1"/>
          </p:cNvSpPr>
          <p:nvPr>
            <p:ph type="title"/>
          </p:nvPr>
        </p:nvSpPr>
        <p:spPr>
          <a:xfrm>
            <a:off x="576956" y="278833"/>
            <a:ext cx="12625276"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DIVING INTO THE EVIDENCE MAP</a:t>
            </a:r>
          </a:p>
        </p:txBody>
      </p:sp>
      <p:sp>
        <p:nvSpPr>
          <p:cNvPr id="1067" name="Shape 1067"/>
          <p:cNvSpPr/>
          <p:nvPr/>
        </p:nvSpPr>
        <p:spPr>
          <a:xfrm>
            <a:off x="886513" y="2742470"/>
            <a:ext cx="170350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424</a:t>
            </a:r>
          </a:p>
        </p:txBody>
      </p:sp>
      <p:sp>
        <p:nvSpPr>
          <p:cNvPr id="1068" name="Shape 1068"/>
          <p:cNvSpPr/>
          <p:nvPr/>
        </p:nvSpPr>
        <p:spPr>
          <a:xfrm>
            <a:off x="554943" y="3836331"/>
            <a:ext cx="236664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on material </a:t>
            </a:r>
          </a:p>
          <a:p>
            <a:pPr>
              <a:defRPr sz="2500"/>
            </a:pPr>
            <a:r>
              <a:t>living standards</a:t>
            </a:r>
          </a:p>
        </p:txBody>
      </p:sp>
      <p:sp>
        <p:nvSpPr>
          <p:cNvPr id="1069" name="Shape 1069"/>
          <p:cNvSpPr/>
          <p:nvPr/>
        </p:nvSpPr>
        <p:spPr>
          <a:xfrm>
            <a:off x="1431535" y="8989297"/>
            <a:ext cx="10284334" cy="58889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642937">
              <a:defRPr sz="3000" b="1">
                <a:solidFill>
                  <a:srgbClr val="FFD040"/>
                </a:solidFill>
                <a:latin typeface="Helvetica Neue"/>
                <a:ea typeface="Helvetica Neue"/>
                <a:cs typeface="Helvetica Neue"/>
                <a:sym typeface="Helvetica Neue"/>
              </a:defRPr>
            </a:lvl1pPr>
          </a:lstStyle>
          <a:p>
            <a:r>
              <a:t>www.natureandpeopleevidence.org</a:t>
            </a:r>
          </a:p>
        </p:txBody>
      </p:sp>
      <p:sp>
        <p:nvSpPr>
          <p:cNvPr id="1070" name="Shape 1070"/>
          <p:cNvSpPr/>
          <p:nvPr/>
        </p:nvSpPr>
        <p:spPr>
          <a:xfrm>
            <a:off x="3322137" y="3911700"/>
            <a:ext cx="1230679"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71" name="Shape 1071"/>
          <p:cNvSpPr/>
          <p:nvPr/>
        </p:nvSpPr>
        <p:spPr>
          <a:xfrm>
            <a:off x="5480936" y="2837720"/>
            <a:ext cx="1173771"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31</a:t>
            </a:r>
          </a:p>
        </p:txBody>
      </p:sp>
      <p:sp>
        <p:nvSpPr>
          <p:cNvPr id="1072" name="Shape 1072"/>
          <p:cNvSpPr/>
          <p:nvPr/>
        </p:nvSpPr>
        <p:spPr>
          <a:xfrm>
            <a:off x="4784169" y="4122081"/>
            <a:ext cx="2567306"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in Southeast Asia</a:t>
            </a:r>
          </a:p>
        </p:txBody>
      </p:sp>
      <p:sp>
        <p:nvSpPr>
          <p:cNvPr id="1073" name="Shape 1073"/>
          <p:cNvSpPr/>
          <p:nvPr/>
        </p:nvSpPr>
        <p:spPr>
          <a:xfrm>
            <a:off x="7582827" y="3911700"/>
            <a:ext cx="1230679"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74" name="Shape 1074"/>
          <p:cNvSpPr/>
          <p:nvPr/>
        </p:nvSpPr>
        <p:spPr>
          <a:xfrm>
            <a:off x="9918388" y="2742470"/>
            <a:ext cx="644036"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500" b="1">
                <a:solidFill>
                  <a:srgbClr val="70BF41"/>
                </a:solidFill>
                <a:latin typeface="Helvetica"/>
                <a:ea typeface="Helvetica"/>
                <a:cs typeface="Helvetica"/>
                <a:sym typeface="Helvetica"/>
              </a:defRPr>
            </a:lvl1pPr>
          </a:lstStyle>
          <a:p>
            <a:r>
              <a:t>6</a:t>
            </a:r>
          </a:p>
        </p:txBody>
      </p:sp>
      <p:sp>
        <p:nvSpPr>
          <p:cNvPr id="1075" name="Shape 1075"/>
          <p:cNvSpPr/>
          <p:nvPr/>
        </p:nvSpPr>
        <p:spPr>
          <a:xfrm>
            <a:off x="9336324" y="3836331"/>
            <a:ext cx="1808164"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a:pPr>
            <a:r>
              <a:t>ARTICLES</a:t>
            </a:r>
          </a:p>
          <a:p>
            <a:pPr>
              <a:defRPr sz="2500"/>
            </a:pPr>
            <a:r>
              <a:t>in marine</a:t>
            </a:r>
          </a:p>
          <a:p>
            <a:pPr>
              <a:defRPr sz="2500"/>
            </a:pPr>
            <a:r>
              <a:t>ecosystems</a:t>
            </a:r>
          </a:p>
        </p:txBody>
      </p:sp>
      <p:sp>
        <p:nvSpPr>
          <p:cNvPr id="1076" name="Shape 1076"/>
          <p:cNvSpPr/>
          <p:nvPr/>
        </p:nvSpPr>
        <p:spPr>
          <a:xfrm>
            <a:off x="10240405" y="5270933"/>
            <a:ext cx="1" cy="1408855"/>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77" name="Shape 1077"/>
          <p:cNvSpPr/>
          <p:nvPr/>
        </p:nvSpPr>
        <p:spPr>
          <a:xfrm>
            <a:off x="9212975" y="6869789"/>
            <a:ext cx="2054861" cy="162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i="1">
                <a:latin typeface="Helvetica"/>
                <a:ea typeface="Helvetica"/>
                <a:cs typeface="Helvetica"/>
                <a:sym typeface="Helvetica"/>
              </a:defRPr>
            </a:pPr>
            <a:r>
              <a:t>DOWNLOAD</a:t>
            </a:r>
          </a:p>
          <a:p>
            <a:pPr>
              <a:defRPr sz="2500" i="1">
                <a:latin typeface="Helvetica"/>
                <a:ea typeface="Helvetica"/>
                <a:cs typeface="Helvetica"/>
                <a:sym typeface="Helvetica"/>
              </a:defRPr>
            </a:pPr>
            <a:r>
              <a:t>data</a:t>
            </a:r>
          </a:p>
          <a:p>
            <a:pPr>
              <a:defRPr sz="2500" i="1">
                <a:latin typeface="Helvetica"/>
                <a:ea typeface="Helvetica"/>
                <a:cs typeface="Helvetica"/>
                <a:sym typeface="Helvetica"/>
              </a:defRPr>
            </a:pPr>
            <a:r>
              <a:t>+</a:t>
            </a:r>
          </a:p>
          <a:p>
            <a:pPr>
              <a:defRPr sz="2500" i="1">
                <a:latin typeface="Helvetica"/>
                <a:ea typeface="Helvetica"/>
                <a:cs typeface="Helvetica"/>
                <a:sym typeface="Helvetica"/>
              </a:defRPr>
            </a:pPr>
            <a:r>
              <a:t>bibliography</a:t>
            </a:r>
          </a:p>
        </p:txBody>
      </p:sp>
      <p:sp>
        <p:nvSpPr>
          <p:cNvPr id="1078" name="Shape 1078"/>
          <p:cNvSpPr/>
          <p:nvPr/>
        </p:nvSpPr>
        <p:spPr>
          <a:xfrm flipH="1">
            <a:off x="7205017" y="7682589"/>
            <a:ext cx="1703506" cy="1"/>
          </a:xfrm>
          <a:prstGeom prst="line">
            <a:avLst/>
          </a:prstGeom>
          <a:ln w="50800">
            <a:solidFill>
              <a:schemeClr val="accent1">
                <a:hueOff val="-136794"/>
                <a:satOff val="-2150"/>
                <a:lumOff val="15693"/>
              </a:schemeClr>
            </a:solidFill>
            <a:miter lim="400000"/>
            <a:tailEnd type="triangle"/>
          </a:ln>
        </p:spPr>
        <p:txBody>
          <a:bodyPr lIns="50800" tIns="50800" rIns="50800" bIns="50800" anchor="ctr"/>
          <a:lstStyle/>
          <a:p>
            <a:pPr>
              <a:defRPr sz="2600"/>
            </a:pPr>
            <a:endParaRPr/>
          </a:p>
        </p:txBody>
      </p:sp>
      <p:sp>
        <p:nvSpPr>
          <p:cNvPr id="1079" name="Shape 1079"/>
          <p:cNvSpPr/>
          <p:nvPr/>
        </p:nvSpPr>
        <p:spPr>
          <a:xfrm>
            <a:off x="4257376" y="6869789"/>
            <a:ext cx="2643189" cy="162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500" i="1">
                <a:latin typeface="Helvetica"/>
                <a:ea typeface="Helvetica"/>
                <a:cs typeface="Helvetica"/>
                <a:sym typeface="Helvetica"/>
              </a:defRPr>
            </a:pPr>
            <a:r>
              <a:t>FIND</a:t>
            </a:r>
          </a:p>
          <a:p>
            <a:pPr>
              <a:defRPr sz="2500" i="1">
                <a:latin typeface="Helvetica"/>
                <a:ea typeface="Helvetica"/>
                <a:cs typeface="Helvetica"/>
                <a:sym typeface="Helvetica"/>
              </a:defRPr>
            </a:pPr>
            <a:r>
              <a:t>articles covering </a:t>
            </a:r>
          </a:p>
          <a:p>
            <a:pPr>
              <a:defRPr sz="2500" i="1">
                <a:latin typeface="Helvetica"/>
                <a:ea typeface="Helvetica"/>
                <a:cs typeface="Helvetica"/>
                <a:sym typeface="Helvetica"/>
              </a:defRPr>
            </a:pPr>
            <a:r>
              <a:t>impact on </a:t>
            </a:r>
          </a:p>
          <a:p>
            <a:pPr>
              <a:defRPr sz="2500" i="1">
                <a:latin typeface="Helvetica"/>
                <a:ea typeface="Helvetica"/>
                <a:cs typeface="Helvetica"/>
                <a:sym typeface="Helvetica"/>
              </a:defRPr>
            </a:pPr>
            <a:r>
              <a:t>food resources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83" name="Shape 1083"/>
          <p:cNvSpPr>
            <a:spLocks noGrp="1"/>
          </p:cNvSpPr>
          <p:nvPr>
            <p:ph type="title"/>
          </p:nvPr>
        </p:nvSpPr>
        <p:spPr>
          <a:xfrm>
            <a:off x="650239" y="223647"/>
            <a:ext cx="11704322" cy="1408855"/>
          </a:xfrm>
          <a:prstGeom prst="rect">
            <a:avLst/>
          </a:prstGeom>
        </p:spPr>
        <p:txBody>
          <a:bodyPr lIns="65008" tIns="65008" rIns="65008" bIns="65008" anchor="ctr"/>
          <a:lstStyle>
            <a:lvl1pPr>
              <a:defRPr>
                <a:solidFill>
                  <a:srgbClr val="5B9BD5"/>
                </a:solidFill>
                <a:latin typeface="Avenir Book"/>
                <a:ea typeface="Avenir Book"/>
                <a:cs typeface="Avenir Book"/>
                <a:sym typeface="Avenir Book"/>
              </a:defRPr>
            </a:lvl1pPr>
          </a:lstStyle>
          <a:p>
            <a:r>
              <a:t>USING THE MAP</a:t>
            </a:r>
          </a:p>
        </p:txBody>
      </p:sp>
      <p:pic>
        <p:nvPicPr>
          <p:cNvPr id="1084" name="pasted-image.png"/>
          <p:cNvPicPr>
            <a:picLocks noChangeAspect="1"/>
          </p:cNvPicPr>
          <p:nvPr/>
        </p:nvPicPr>
        <p:blipFill>
          <a:blip r:embed="rId3">
            <a:extLst/>
          </a:blip>
          <a:stretch>
            <a:fillRect/>
          </a:stretch>
        </p:blipFill>
        <p:spPr>
          <a:xfrm>
            <a:off x="8611785" y="4909292"/>
            <a:ext cx="1273595" cy="1418558"/>
          </a:xfrm>
          <a:prstGeom prst="rect">
            <a:avLst/>
          </a:prstGeom>
          <a:ln w="12700">
            <a:miter lim="400000"/>
          </a:ln>
        </p:spPr>
      </p:pic>
      <p:pic>
        <p:nvPicPr>
          <p:cNvPr id="1085" name="pasted-image.png"/>
          <p:cNvPicPr>
            <a:picLocks noChangeAspect="1"/>
          </p:cNvPicPr>
          <p:nvPr/>
        </p:nvPicPr>
        <p:blipFill>
          <a:blip r:embed="rId4">
            <a:extLst/>
          </a:blip>
          <a:stretch>
            <a:fillRect/>
          </a:stretch>
        </p:blipFill>
        <p:spPr>
          <a:xfrm>
            <a:off x="6170515" y="5165235"/>
            <a:ext cx="1396168" cy="1077842"/>
          </a:xfrm>
          <a:prstGeom prst="rect">
            <a:avLst/>
          </a:prstGeom>
          <a:ln w="12700">
            <a:miter lim="400000"/>
          </a:ln>
        </p:spPr>
      </p:pic>
      <p:sp>
        <p:nvSpPr>
          <p:cNvPr id="1086" name="Shape 1086"/>
          <p:cNvSpPr/>
          <p:nvPr/>
        </p:nvSpPr>
        <p:spPr>
          <a:xfrm>
            <a:off x="3081795" y="4623623"/>
            <a:ext cx="2384097" cy="97072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b">
            <a:normAutofit/>
          </a:bodyPr>
          <a:lstStyle/>
          <a:p>
            <a:pPr defTabSz="630936">
              <a:lnSpc>
                <a:spcPct val="90000"/>
              </a:lnSpc>
              <a:defRPr sz="1656">
                <a:solidFill>
                  <a:srgbClr val="FFD040"/>
                </a:solidFill>
                <a:latin typeface="Avenir Heavy"/>
                <a:ea typeface="Avenir Heavy"/>
                <a:cs typeface="Avenir Heavy"/>
                <a:sym typeface="Avenir Heavy"/>
              </a:defRPr>
            </a:pPr>
            <a:r>
              <a:t>EVIDENCE FOR </a:t>
            </a:r>
          </a:p>
          <a:p>
            <a:pPr defTabSz="630936">
              <a:lnSpc>
                <a:spcPct val="90000"/>
              </a:lnSpc>
              <a:defRPr sz="1656">
                <a:solidFill>
                  <a:srgbClr val="FFD040"/>
                </a:solidFill>
                <a:latin typeface="Avenir Heavy"/>
                <a:ea typeface="Avenir Heavy"/>
                <a:cs typeface="Avenir Heavy"/>
                <a:sym typeface="Avenir Heavy"/>
              </a:defRPr>
            </a:pPr>
            <a:r>
              <a:t>NATURE AND PEOPLE </a:t>
            </a:r>
          </a:p>
          <a:p>
            <a:pPr defTabSz="630936">
              <a:lnSpc>
                <a:spcPct val="90000"/>
              </a:lnSpc>
              <a:defRPr sz="1656">
                <a:solidFill>
                  <a:srgbClr val="FFD040"/>
                </a:solidFill>
                <a:latin typeface="Avenir Heavy"/>
                <a:ea typeface="Avenir Heavy"/>
                <a:cs typeface="Avenir Heavy"/>
                <a:sym typeface="Avenir Heavy"/>
              </a:defRPr>
            </a:pPr>
            <a:r>
              <a:t>DATA PORTAL</a:t>
            </a:r>
          </a:p>
        </p:txBody>
      </p:sp>
      <p:sp>
        <p:nvSpPr>
          <p:cNvPr id="1087" name="Shape 1087"/>
          <p:cNvSpPr/>
          <p:nvPr/>
        </p:nvSpPr>
        <p:spPr>
          <a:xfrm>
            <a:off x="516648" y="4897554"/>
            <a:ext cx="1997176" cy="1654726"/>
          </a:xfrm>
          <a:prstGeom prst="rect">
            <a:avLst/>
          </a:prstGeom>
          <a:solidFill>
            <a:srgbClr val="FFFFFF"/>
          </a:solidFill>
          <a:ln w="50800">
            <a:solidFill>
              <a:schemeClr val="accent2">
                <a:satOff val="-13916"/>
                <a:lumOff val="13989"/>
              </a:schemeClr>
            </a:solidFill>
            <a:miter lim="400000"/>
          </a:ln>
        </p:spPr>
        <p:txBody>
          <a:bodyPr lIns="50800" tIns="50800" rIns="50800" bIns="50800" anchor="ctr"/>
          <a:lstStyle/>
          <a:p>
            <a:pPr>
              <a:defRPr sz="2600"/>
            </a:pPr>
            <a:endParaRPr/>
          </a:p>
        </p:txBody>
      </p:sp>
      <p:sp>
        <p:nvSpPr>
          <p:cNvPr id="1088" name="Shape 1088"/>
          <p:cNvSpPr/>
          <p:nvPr/>
        </p:nvSpPr>
        <p:spPr>
          <a:xfrm>
            <a:off x="886213" y="4155118"/>
            <a:ext cx="1258046"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r>
              <a:t>Research</a:t>
            </a:r>
          </a:p>
        </p:txBody>
      </p:sp>
      <p:sp>
        <p:nvSpPr>
          <p:cNvPr id="1089" name="Shape 1089"/>
          <p:cNvSpPr/>
          <p:nvPr/>
        </p:nvSpPr>
        <p:spPr>
          <a:xfrm>
            <a:off x="6143867" y="4705349"/>
            <a:ext cx="1435597"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b="1">
                <a:latin typeface="Helvetica"/>
                <a:ea typeface="Helvetica"/>
                <a:cs typeface="Helvetica"/>
                <a:sym typeface="Helvetica"/>
              </a:defRPr>
            </a:lvl1pPr>
          </a:lstStyle>
          <a:p>
            <a:r>
              <a:t>Implementers</a:t>
            </a:r>
          </a:p>
        </p:txBody>
      </p:sp>
      <p:sp>
        <p:nvSpPr>
          <p:cNvPr id="1090" name="Shape 1090"/>
          <p:cNvSpPr/>
          <p:nvPr/>
        </p:nvSpPr>
        <p:spPr>
          <a:xfrm>
            <a:off x="8818866" y="4457124"/>
            <a:ext cx="859434"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b="1">
                <a:latin typeface="Helvetica"/>
                <a:ea typeface="Helvetica"/>
                <a:cs typeface="Helvetica"/>
                <a:sym typeface="Helvetica"/>
              </a:defRPr>
            </a:lvl1pPr>
          </a:lstStyle>
          <a:p>
            <a:r>
              <a:t>Actions</a:t>
            </a:r>
          </a:p>
        </p:txBody>
      </p:sp>
      <p:sp>
        <p:nvSpPr>
          <p:cNvPr id="1091" name="Shape 1091"/>
          <p:cNvSpPr/>
          <p:nvPr/>
        </p:nvSpPr>
        <p:spPr>
          <a:xfrm>
            <a:off x="11109211" y="4452173"/>
            <a:ext cx="1107977"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b="1">
                <a:latin typeface="Helvetica"/>
                <a:ea typeface="Helvetica"/>
                <a:cs typeface="Helvetica"/>
                <a:sym typeface="Helvetica"/>
              </a:defRPr>
            </a:lvl1pPr>
          </a:lstStyle>
          <a:p>
            <a:r>
              <a:t>Outcomes</a:t>
            </a:r>
          </a:p>
        </p:txBody>
      </p:sp>
      <p:sp>
        <p:nvSpPr>
          <p:cNvPr id="1092" name="Shape 1092"/>
          <p:cNvSpPr/>
          <p:nvPr/>
        </p:nvSpPr>
        <p:spPr>
          <a:xfrm>
            <a:off x="2763137" y="5724916"/>
            <a:ext cx="3021413" cy="1"/>
          </a:xfrm>
          <a:prstGeom prst="line">
            <a:avLst/>
          </a:prstGeom>
          <a:ln w="25400">
            <a:solidFill>
              <a:srgbClr val="F77F00"/>
            </a:solidFill>
            <a:custDash>
              <a:ds d="200000" sp="200000"/>
            </a:custDash>
            <a:miter lim="400000"/>
            <a:headEnd type="triangle"/>
            <a:tailEnd type="triangle"/>
          </a:ln>
        </p:spPr>
        <p:txBody>
          <a:bodyPr lIns="50800" tIns="50800" rIns="50800" bIns="50800" anchor="ctr"/>
          <a:lstStyle/>
          <a:p>
            <a:pPr>
              <a:defRPr sz="2600"/>
            </a:pPr>
            <a:endParaRPr/>
          </a:p>
        </p:txBody>
      </p:sp>
      <p:sp>
        <p:nvSpPr>
          <p:cNvPr id="1093" name="Shape 1093"/>
          <p:cNvSpPr/>
          <p:nvPr/>
        </p:nvSpPr>
        <p:spPr>
          <a:xfrm>
            <a:off x="6094874" y="5048313"/>
            <a:ext cx="1533583" cy="1311686"/>
          </a:xfrm>
          <a:prstGeom prst="rect">
            <a:avLst/>
          </a:prstGeom>
          <a:ln w="50800">
            <a:solidFill>
              <a:schemeClr val="accent2">
                <a:satOff val="-13916"/>
                <a:lumOff val="13989"/>
              </a:schemeClr>
            </a:solidFill>
            <a:miter lim="400000"/>
          </a:ln>
        </p:spPr>
        <p:txBody>
          <a:bodyPr lIns="50800" tIns="50800" rIns="50800" bIns="50800" anchor="ctr"/>
          <a:lstStyle/>
          <a:p>
            <a:pPr>
              <a:defRPr sz="2600"/>
            </a:pPr>
            <a:endParaRPr/>
          </a:p>
        </p:txBody>
      </p:sp>
      <p:sp>
        <p:nvSpPr>
          <p:cNvPr id="1094" name="Shape 1094"/>
          <p:cNvSpPr/>
          <p:nvPr/>
        </p:nvSpPr>
        <p:spPr>
          <a:xfrm>
            <a:off x="8502636" y="4793179"/>
            <a:ext cx="1491894" cy="1817744"/>
          </a:xfrm>
          <a:prstGeom prst="rect">
            <a:avLst/>
          </a:prstGeom>
          <a:ln w="50800">
            <a:solidFill>
              <a:schemeClr val="accent2">
                <a:satOff val="-13916"/>
                <a:lumOff val="13989"/>
              </a:schemeClr>
            </a:solidFill>
            <a:miter lim="400000"/>
          </a:ln>
        </p:spPr>
        <p:txBody>
          <a:bodyPr lIns="50800" tIns="50800" rIns="50800" bIns="50800" anchor="ctr"/>
          <a:lstStyle/>
          <a:p>
            <a:pPr>
              <a:defRPr sz="2600"/>
            </a:pPr>
            <a:endParaRPr/>
          </a:p>
        </p:txBody>
      </p:sp>
      <p:sp>
        <p:nvSpPr>
          <p:cNvPr id="1095" name="Shape 1095"/>
          <p:cNvSpPr/>
          <p:nvPr/>
        </p:nvSpPr>
        <p:spPr>
          <a:xfrm>
            <a:off x="10868708" y="4787064"/>
            <a:ext cx="1751497" cy="1829973"/>
          </a:xfrm>
          <a:prstGeom prst="rect">
            <a:avLst/>
          </a:prstGeom>
          <a:ln w="50800">
            <a:solidFill>
              <a:schemeClr val="accent2">
                <a:satOff val="-13916"/>
                <a:lumOff val="13989"/>
              </a:schemeClr>
            </a:solidFill>
            <a:miter lim="400000"/>
          </a:ln>
        </p:spPr>
        <p:txBody>
          <a:bodyPr lIns="50800" tIns="50800" rIns="50800" bIns="50800" anchor="ctr"/>
          <a:lstStyle/>
          <a:p>
            <a:pPr>
              <a:defRPr sz="2600"/>
            </a:pPr>
            <a:endParaRPr/>
          </a:p>
        </p:txBody>
      </p:sp>
      <p:sp>
        <p:nvSpPr>
          <p:cNvPr id="1096" name="Shape 1096"/>
          <p:cNvSpPr/>
          <p:nvPr/>
        </p:nvSpPr>
        <p:spPr>
          <a:xfrm>
            <a:off x="6753669" y="3964415"/>
            <a:ext cx="3571797" cy="637773"/>
          </a:xfrm>
          <a:custGeom>
            <a:avLst/>
            <a:gdLst/>
            <a:ahLst/>
            <a:cxnLst>
              <a:cxn ang="0">
                <a:pos x="wd2" y="hd2"/>
              </a:cxn>
              <a:cxn ang="5400000">
                <a:pos x="wd2" y="hd2"/>
              </a:cxn>
              <a:cxn ang="10800000">
                <a:pos x="wd2" y="hd2"/>
              </a:cxn>
              <a:cxn ang="16200000">
                <a:pos x="wd2" y="hd2"/>
              </a:cxn>
            </a:cxnLst>
            <a:rect l="0" t="0" r="r" b="b"/>
            <a:pathLst>
              <a:path w="21591" h="21489" extrusionOk="0">
                <a:moveTo>
                  <a:pt x="21591" y="21489"/>
                </a:moveTo>
                <a:cubicBezTo>
                  <a:pt x="21560" y="20083"/>
                  <a:pt x="21495" y="18707"/>
                  <a:pt x="21399" y="17397"/>
                </a:cubicBezTo>
                <a:cubicBezTo>
                  <a:pt x="20814" y="9475"/>
                  <a:pt x="19321" y="5517"/>
                  <a:pt x="17819" y="3337"/>
                </a:cubicBezTo>
                <a:cubicBezTo>
                  <a:pt x="15608" y="128"/>
                  <a:pt x="13308" y="-111"/>
                  <a:pt x="11025" y="29"/>
                </a:cubicBezTo>
                <a:cubicBezTo>
                  <a:pt x="8609" y="178"/>
                  <a:pt x="6192" y="740"/>
                  <a:pt x="3802" y="2709"/>
                </a:cubicBezTo>
                <a:cubicBezTo>
                  <a:pt x="2054" y="4150"/>
                  <a:pt x="232" y="7970"/>
                  <a:pt x="16" y="17155"/>
                </a:cubicBezTo>
                <a:cubicBezTo>
                  <a:pt x="-9" y="18235"/>
                  <a:pt x="-4" y="19330"/>
                  <a:pt x="31" y="20401"/>
                </a:cubicBezTo>
              </a:path>
            </a:pathLst>
          </a:custGeom>
          <a:ln w="25400">
            <a:solidFill>
              <a:schemeClr val="accent6">
                <a:hueOff val="-241736"/>
                <a:satOff val="29413"/>
                <a:lumOff val="20727"/>
              </a:schemeClr>
            </a:solidFill>
            <a:miter lim="400000"/>
            <a:tailEnd type="triangle"/>
          </a:ln>
        </p:spPr>
        <p:txBody>
          <a:bodyPr lIns="50800" tIns="50800" rIns="50800" bIns="50800" anchor="ctr"/>
          <a:lstStyle/>
          <a:p>
            <a:pPr>
              <a:defRPr sz="2600"/>
            </a:pPr>
            <a:endParaRPr/>
          </a:p>
        </p:txBody>
      </p:sp>
      <p:sp>
        <p:nvSpPr>
          <p:cNvPr id="1097" name="Shape 1097"/>
          <p:cNvSpPr/>
          <p:nvPr/>
        </p:nvSpPr>
        <p:spPr>
          <a:xfrm>
            <a:off x="7781235" y="5702050"/>
            <a:ext cx="595159" cy="1"/>
          </a:xfrm>
          <a:prstGeom prst="line">
            <a:avLst/>
          </a:prstGeom>
          <a:ln w="25400">
            <a:solidFill>
              <a:srgbClr val="F77F00"/>
            </a:solidFill>
            <a:miter lim="400000"/>
            <a:tailEnd type="triangle"/>
          </a:ln>
        </p:spPr>
        <p:txBody>
          <a:bodyPr lIns="50800" tIns="50800" rIns="50800" bIns="50800" anchor="ctr"/>
          <a:lstStyle/>
          <a:p>
            <a:pPr>
              <a:defRPr sz="2600"/>
            </a:pPr>
            <a:endParaRPr/>
          </a:p>
        </p:txBody>
      </p:sp>
      <p:sp>
        <p:nvSpPr>
          <p:cNvPr id="1098" name="Shape 1098"/>
          <p:cNvSpPr/>
          <p:nvPr/>
        </p:nvSpPr>
        <p:spPr>
          <a:xfrm>
            <a:off x="10134040" y="5690110"/>
            <a:ext cx="595158" cy="1"/>
          </a:xfrm>
          <a:prstGeom prst="line">
            <a:avLst/>
          </a:prstGeom>
          <a:ln w="25400">
            <a:solidFill>
              <a:srgbClr val="F77F00"/>
            </a:solidFill>
            <a:miter lim="400000"/>
            <a:tailEnd type="triangle"/>
          </a:ln>
        </p:spPr>
        <p:txBody>
          <a:bodyPr lIns="50800" tIns="50800" rIns="50800" bIns="50800" anchor="ctr"/>
          <a:lstStyle/>
          <a:p>
            <a:pPr>
              <a:defRPr sz="2600"/>
            </a:pPr>
            <a:endParaRPr/>
          </a:p>
        </p:txBody>
      </p:sp>
      <p:sp>
        <p:nvSpPr>
          <p:cNvPr id="1099" name="Shape 1099"/>
          <p:cNvSpPr/>
          <p:nvPr/>
        </p:nvSpPr>
        <p:spPr>
          <a:xfrm>
            <a:off x="6650015" y="6696028"/>
            <a:ext cx="1719404" cy="329585"/>
          </a:xfrm>
          <a:custGeom>
            <a:avLst/>
            <a:gdLst/>
            <a:ahLst/>
            <a:cxnLst>
              <a:cxn ang="0">
                <a:pos x="wd2" y="hd2"/>
              </a:cxn>
              <a:cxn ang="5400000">
                <a:pos x="wd2" y="hd2"/>
              </a:cxn>
              <a:cxn ang="10800000">
                <a:pos x="wd2" y="hd2"/>
              </a:cxn>
              <a:cxn ang="16200000">
                <a:pos x="wd2" y="hd2"/>
              </a:cxn>
            </a:cxnLst>
            <a:rect l="0" t="0" r="r" b="b"/>
            <a:pathLst>
              <a:path w="21600" h="21577" extrusionOk="0">
                <a:moveTo>
                  <a:pt x="0" y="666"/>
                </a:moveTo>
                <a:cubicBezTo>
                  <a:pt x="508" y="4024"/>
                  <a:pt x="1101" y="7006"/>
                  <a:pt x="1763" y="9530"/>
                </a:cubicBezTo>
                <a:cubicBezTo>
                  <a:pt x="4394" y="19560"/>
                  <a:pt x="7745" y="21554"/>
                  <a:pt x="11004" y="21577"/>
                </a:cubicBezTo>
                <a:cubicBezTo>
                  <a:pt x="14273" y="21600"/>
                  <a:pt x="17664" y="19533"/>
                  <a:pt x="20152" y="8497"/>
                </a:cubicBezTo>
                <a:cubicBezTo>
                  <a:pt x="20708" y="6030"/>
                  <a:pt x="21195" y="3170"/>
                  <a:pt x="21600" y="0"/>
                </a:cubicBezTo>
              </a:path>
            </a:pathLst>
          </a:custGeom>
          <a:ln w="25400">
            <a:solidFill>
              <a:schemeClr val="accent6">
                <a:hueOff val="-241736"/>
                <a:satOff val="29413"/>
                <a:lumOff val="20727"/>
              </a:schemeClr>
            </a:solidFill>
            <a:miter lim="400000"/>
            <a:tailEnd type="triangle"/>
          </a:ln>
        </p:spPr>
        <p:txBody>
          <a:bodyPr lIns="50800" tIns="50800" rIns="50800" bIns="50800" anchor="ctr"/>
          <a:lstStyle/>
          <a:p>
            <a:pPr>
              <a:defRPr sz="2600">
                <a:solidFill>
                  <a:schemeClr val="accent6">
                    <a:hueOff val="-241736"/>
                    <a:satOff val="29413"/>
                    <a:lumOff val="20727"/>
                  </a:schemeClr>
                </a:solidFill>
              </a:defRPr>
            </a:pPr>
            <a:endParaRPr/>
          </a:p>
        </p:txBody>
      </p:sp>
      <p:sp>
        <p:nvSpPr>
          <p:cNvPr id="1100" name="Shape 1100"/>
          <p:cNvSpPr/>
          <p:nvPr/>
        </p:nvSpPr>
        <p:spPr>
          <a:xfrm>
            <a:off x="8981570" y="3524229"/>
            <a:ext cx="2259890"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solidFill>
                  <a:schemeClr val="accent6">
                    <a:hueOff val="-241736"/>
                    <a:satOff val="29413"/>
                    <a:lumOff val="20727"/>
                  </a:schemeClr>
                </a:solidFill>
              </a:defRPr>
            </a:lvl1pPr>
          </a:lstStyle>
          <a:p>
            <a:r>
              <a:t>Monitoring &amp; Evaluation</a:t>
            </a:r>
          </a:p>
        </p:txBody>
      </p:sp>
      <p:sp>
        <p:nvSpPr>
          <p:cNvPr id="1101" name="Shape 1101"/>
          <p:cNvSpPr/>
          <p:nvPr/>
        </p:nvSpPr>
        <p:spPr>
          <a:xfrm>
            <a:off x="6515352" y="7007786"/>
            <a:ext cx="2079448"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solidFill>
                  <a:schemeClr val="accent6">
                    <a:hueOff val="-241736"/>
                    <a:satOff val="29413"/>
                    <a:lumOff val="20727"/>
                  </a:schemeClr>
                </a:solidFill>
              </a:defRPr>
            </a:lvl1pPr>
          </a:lstStyle>
          <a:p>
            <a:r>
              <a:t>Adjustment of actions</a:t>
            </a:r>
          </a:p>
        </p:txBody>
      </p:sp>
      <p:sp>
        <p:nvSpPr>
          <p:cNvPr id="1102" name="Shape 1102"/>
          <p:cNvSpPr/>
          <p:nvPr/>
        </p:nvSpPr>
        <p:spPr>
          <a:xfrm>
            <a:off x="1621679" y="2223033"/>
            <a:ext cx="7465681" cy="71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000" b="1">
                <a:latin typeface="Helvetica"/>
                <a:ea typeface="Helvetica"/>
                <a:cs typeface="Helvetica"/>
                <a:sym typeface="Helvetica"/>
              </a:defRPr>
            </a:pPr>
            <a:r>
              <a:t>NEEDS:</a:t>
            </a:r>
          </a:p>
          <a:p>
            <a:pPr algn="l">
              <a:defRPr sz="2000"/>
            </a:pPr>
            <a:r>
              <a:t>What is the evidence for forests as a pathway out of poverty?</a:t>
            </a:r>
          </a:p>
        </p:txBody>
      </p:sp>
      <p:pic>
        <p:nvPicPr>
          <p:cNvPr id="1103" name="NCEAS-full logo-4C.pdf"/>
          <p:cNvPicPr>
            <a:picLocks noChangeAspect="1"/>
          </p:cNvPicPr>
          <p:nvPr/>
        </p:nvPicPr>
        <p:blipFill>
          <a:blip r:embed="rId5">
            <a:extLst/>
          </a:blip>
          <a:stretch>
            <a:fillRect/>
          </a:stretch>
        </p:blipFill>
        <p:spPr>
          <a:xfrm>
            <a:off x="639373" y="5156941"/>
            <a:ext cx="1802296" cy="406401"/>
          </a:xfrm>
          <a:prstGeom prst="rect">
            <a:avLst/>
          </a:prstGeom>
          <a:ln w="12700">
            <a:miter lim="400000"/>
          </a:ln>
        </p:spPr>
      </p:pic>
      <p:pic>
        <p:nvPicPr>
          <p:cNvPr id="1104" name="pasted-image.png"/>
          <p:cNvPicPr>
            <a:picLocks noChangeAspect="1"/>
          </p:cNvPicPr>
          <p:nvPr/>
        </p:nvPicPr>
        <p:blipFill>
          <a:blip r:embed="rId6">
            <a:extLst/>
          </a:blip>
          <a:stretch>
            <a:fillRect/>
          </a:stretch>
        </p:blipFill>
        <p:spPr>
          <a:xfrm>
            <a:off x="545642" y="5810434"/>
            <a:ext cx="1939188" cy="477357"/>
          </a:xfrm>
          <a:prstGeom prst="rect">
            <a:avLst/>
          </a:prstGeom>
          <a:ln w="12700">
            <a:miter lim="400000"/>
          </a:ln>
        </p:spPr>
      </p:pic>
      <p:sp>
        <p:nvSpPr>
          <p:cNvPr id="1105" name="Shape 1105"/>
          <p:cNvSpPr/>
          <p:nvPr/>
        </p:nvSpPr>
        <p:spPr>
          <a:xfrm>
            <a:off x="3088077" y="7062851"/>
            <a:ext cx="2384097" cy="97072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b">
            <a:normAutofit/>
          </a:bodyPr>
          <a:lstStyle/>
          <a:p>
            <a:pPr defTabSz="658368">
              <a:lnSpc>
                <a:spcPct val="90000"/>
              </a:lnSpc>
              <a:defRPr sz="1728">
                <a:solidFill>
                  <a:schemeClr val="accent3">
                    <a:hueOff val="-499813"/>
                    <a:satOff val="-5228"/>
                    <a:lumOff val="24899"/>
                  </a:schemeClr>
                </a:solidFill>
                <a:latin typeface="Avenir Heavy"/>
                <a:ea typeface="Avenir Heavy"/>
                <a:cs typeface="Avenir Heavy"/>
                <a:sym typeface="Avenir Heavy"/>
              </a:defRPr>
            </a:pPr>
            <a:r>
              <a:t>FORESTS AND POVERTY </a:t>
            </a:r>
          </a:p>
          <a:p>
            <a:pPr defTabSz="658368">
              <a:lnSpc>
                <a:spcPct val="90000"/>
              </a:lnSpc>
              <a:defRPr sz="1728">
                <a:solidFill>
                  <a:schemeClr val="accent3">
                    <a:hueOff val="-499813"/>
                    <a:satOff val="-5228"/>
                    <a:lumOff val="24899"/>
                  </a:schemeClr>
                </a:solidFill>
                <a:latin typeface="Avenir Heavy"/>
                <a:ea typeface="Avenir Heavy"/>
                <a:cs typeface="Avenir Heavy"/>
                <a:sym typeface="Avenir Heavy"/>
              </a:defRPr>
            </a:pPr>
            <a:r>
              <a:t>DATA PORTAL</a:t>
            </a:r>
          </a:p>
        </p:txBody>
      </p:sp>
      <p:sp>
        <p:nvSpPr>
          <p:cNvPr id="1106" name="Shape 1106"/>
          <p:cNvSpPr/>
          <p:nvPr/>
        </p:nvSpPr>
        <p:spPr>
          <a:xfrm flipV="1">
            <a:off x="5121405" y="7260222"/>
            <a:ext cx="1255529" cy="223384"/>
          </a:xfrm>
          <a:prstGeom prst="line">
            <a:avLst/>
          </a:prstGeom>
          <a:ln w="25400">
            <a:solidFill>
              <a:srgbClr val="FFFFFF"/>
            </a:solidFill>
            <a:miter lim="400000"/>
            <a:tailEnd type="triangle"/>
          </a:ln>
        </p:spPr>
        <p:txBody>
          <a:bodyPr lIns="50800" tIns="50800" rIns="50800" bIns="50800" anchor="ctr"/>
          <a:lstStyle/>
          <a:p>
            <a:pPr>
              <a:defRPr sz="2600"/>
            </a:pPr>
            <a:endParaRPr/>
          </a:p>
        </p:txBody>
      </p:sp>
      <p:pic>
        <p:nvPicPr>
          <p:cNvPr id="1107" name="pasted-image.png"/>
          <p:cNvPicPr>
            <a:picLocks noChangeAspect="1"/>
          </p:cNvPicPr>
          <p:nvPr/>
        </p:nvPicPr>
        <p:blipFill>
          <a:blip r:embed="rId4">
            <a:extLst/>
          </a:blip>
          <a:stretch>
            <a:fillRect/>
          </a:stretch>
        </p:blipFill>
        <p:spPr>
          <a:xfrm>
            <a:off x="462975" y="2142513"/>
            <a:ext cx="1105273" cy="853271"/>
          </a:xfrm>
          <a:prstGeom prst="rect">
            <a:avLst/>
          </a:prstGeom>
          <a:ln w="12700">
            <a:miter lim="400000"/>
          </a:ln>
        </p:spPr>
      </p:pic>
      <p:sp>
        <p:nvSpPr>
          <p:cNvPr id="1108" name="Shape 1108"/>
          <p:cNvSpPr/>
          <p:nvPr/>
        </p:nvSpPr>
        <p:spPr>
          <a:xfrm flipV="1">
            <a:off x="11192835" y="5855490"/>
            <a:ext cx="1" cy="593537"/>
          </a:xfrm>
          <a:prstGeom prst="line">
            <a:avLst/>
          </a:prstGeom>
          <a:ln w="76200">
            <a:solidFill>
              <a:schemeClr val="accent3">
                <a:hueOff val="-499813"/>
                <a:satOff val="-5228"/>
                <a:lumOff val="24899"/>
              </a:schemeClr>
            </a:solidFill>
            <a:miter lim="400000"/>
            <a:tailEnd type="triangle"/>
          </a:ln>
        </p:spPr>
        <p:txBody>
          <a:bodyPr lIns="50800" tIns="50800" rIns="50800" bIns="50800" anchor="ctr"/>
          <a:lstStyle/>
          <a:p>
            <a:pPr>
              <a:defRPr sz="2600"/>
            </a:pPr>
            <a:endParaRPr/>
          </a:p>
        </p:txBody>
      </p:sp>
      <p:sp>
        <p:nvSpPr>
          <p:cNvPr id="1109" name="Shape 1109"/>
          <p:cNvSpPr/>
          <p:nvPr/>
        </p:nvSpPr>
        <p:spPr>
          <a:xfrm>
            <a:off x="11192835" y="4950632"/>
            <a:ext cx="1" cy="593537"/>
          </a:xfrm>
          <a:prstGeom prst="line">
            <a:avLst/>
          </a:prstGeom>
          <a:ln w="76200">
            <a:solidFill>
              <a:schemeClr val="accent3"/>
            </a:solidFill>
            <a:miter lim="400000"/>
            <a:tailEnd type="triangle"/>
          </a:ln>
        </p:spPr>
        <p:txBody>
          <a:bodyPr lIns="50800" tIns="50800" rIns="50800" bIns="50800" anchor="ctr"/>
          <a:lstStyle/>
          <a:p>
            <a:pPr>
              <a:defRPr sz="2600"/>
            </a:pPr>
            <a:endParaRPr/>
          </a:p>
        </p:txBody>
      </p:sp>
      <p:sp>
        <p:nvSpPr>
          <p:cNvPr id="1110" name="Shape 1110"/>
          <p:cNvSpPr/>
          <p:nvPr/>
        </p:nvSpPr>
        <p:spPr>
          <a:xfrm>
            <a:off x="11397553" y="5079082"/>
            <a:ext cx="965709"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Poverty</a:t>
            </a:r>
          </a:p>
        </p:txBody>
      </p:sp>
      <p:sp>
        <p:nvSpPr>
          <p:cNvPr id="1111" name="Shape 1111"/>
          <p:cNvSpPr/>
          <p:nvPr/>
        </p:nvSpPr>
        <p:spPr>
          <a:xfrm>
            <a:off x="11346214" y="5769491"/>
            <a:ext cx="1252729"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2000"/>
            </a:pPr>
            <a:r>
              <a:t>Shared</a:t>
            </a:r>
          </a:p>
          <a:p>
            <a:pPr algn="l">
              <a:defRPr sz="2000"/>
            </a:pPr>
            <a:r>
              <a:t>prosperity</a:t>
            </a:r>
          </a:p>
        </p:txBody>
      </p:sp>
      <p:sp>
        <p:nvSpPr>
          <p:cNvPr id="1112" name="Shape 1112"/>
          <p:cNvSpPr/>
          <p:nvPr/>
        </p:nvSpPr>
        <p:spPr>
          <a:xfrm>
            <a:off x="2701035" y="6175163"/>
            <a:ext cx="3158181"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1700"/>
            </a:pPr>
            <a:r>
              <a:t>Find and synthesize evidence</a:t>
            </a:r>
          </a:p>
          <a:p>
            <a:pPr>
              <a:defRPr sz="1700"/>
            </a:pPr>
            <a:r>
              <a:t>Summarize effective pathways</a:t>
            </a:r>
          </a:p>
          <a:p>
            <a:pPr>
              <a:defRPr sz="1700"/>
            </a:pPr>
            <a:r>
              <a:t>Communicate via:</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 name="Shape 1116"/>
          <p:cNvSpPr/>
          <p:nvPr/>
        </p:nvSpPr>
        <p:spPr>
          <a:xfrm>
            <a:off x="4976117" y="2110969"/>
            <a:ext cx="7679334" cy="6439288"/>
          </a:xfrm>
          <a:prstGeom prst="rect">
            <a:avLst/>
          </a:prstGeom>
          <a:solidFill>
            <a:srgbClr val="FFFFFF"/>
          </a:solidFill>
          <a:ln w="12700">
            <a:miter lim="400000"/>
          </a:ln>
        </p:spPr>
        <p:txBody>
          <a:bodyPr lIns="50800" tIns="50800" rIns="50800" bIns="50800" anchor="ctr"/>
          <a:lstStyle/>
          <a:p>
            <a:pPr>
              <a:defRPr sz="2600"/>
            </a:pPr>
            <a:endParaRPr/>
          </a:p>
        </p:txBody>
      </p:sp>
      <p:sp>
        <p:nvSpPr>
          <p:cNvPr id="1117" name="Shape 1117"/>
          <p:cNvSpPr>
            <a:spLocks noGrp="1"/>
          </p:cNvSpPr>
          <p:nvPr>
            <p:ph type="title"/>
          </p:nvPr>
        </p:nvSpPr>
        <p:spPr>
          <a:xfrm>
            <a:off x="650239" y="216746"/>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MAP JUMP STARTS SEARCH FOR EVIDENCE</a:t>
            </a:r>
          </a:p>
        </p:txBody>
      </p:sp>
      <p:sp>
        <p:nvSpPr>
          <p:cNvPr id="1118" name="Shape 1118"/>
          <p:cNvSpPr/>
          <p:nvPr/>
        </p:nvSpPr>
        <p:spPr>
          <a:xfrm>
            <a:off x="941275" y="4348479"/>
            <a:ext cx="8778241" cy="105664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normAutofit/>
          </a:bodyPr>
          <a:lstStyle>
            <a:lvl1pPr algn="l" defTabSz="974859">
              <a:defRPr sz="4600">
                <a:latin typeface="Calibri"/>
                <a:ea typeface="Calibri"/>
                <a:cs typeface="Calibri"/>
                <a:sym typeface="Calibri"/>
              </a:defRPr>
            </a:lvl1pPr>
          </a:lstStyle>
          <a:p>
            <a:r>
              <a:t>564 hits</a:t>
            </a:r>
          </a:p>
        </p:txBody>
      </p:sp>
      <p:sp>
        <p:nvSpPr>
          <p:cNvPr id="1119" name="Shape 1119"/>
          <p:cNvSpPr/>
          <p:nvPr/>
        </p:nvSpPr>
        <p:spPr>
          <a:xfrm>
            <a:off x="987143" y="2281572"/>
            <a:ext cx="3663207" cy="189807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spAutoFit/>
          </a:bodyPr>
          <a:lstStyle>
            <a:lvl1pPr algn="l" defTabSz="975109">
              <a:defRPr sz="2400" i="1">
                <a:latin typeface="Arial"/>
                <a:ea typeface="Arial"/>
                <a:cs typeface="Arial"/>
                <a:sym typeface="Arial"/>
              </a:defRPr>
            </a:lvl1pPr>
          </a:lstStyle>
          <a:p>
            <a:pPr>
              <a:defRPr sz="1800"/>
            </a:pPr>
            <a:r>
              <a:rPr sz="2400"/>
              <a:t>Forest studies from McKinnon et al. 2016 map on conservation &amp; human well-being linkages</a:t>
            </a:r>
          </a:p>
        </p:txBody>
      </p:sp>
      <p:pic>
        <p:nvPicPr>
          <p:cNvPr id="1120" name="pasted-image.pdf"/>
          <p:cNvPicPr>
            <a:picLocks noChangeAspect="1"/>
          </p:cNvPicPr>
          <p:nvPr/>
        </p:nvPicPr>
        <p:blipFill>
          <a:blip r:embed="rId3">
            <a:extLst/>
          </a:blip>
          <a:stretch>
            <a:fillRect/>
          </a:stretch>
        </p:blipFill>
        <p:spPr>
          <a:xfrm>
            <a:off x="5211688" y="2217358"/>
            <a:ext cx="7362814" cy="613195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 name="pasted-image.png"/>
          <p:cNvPicPr>
            <a:picLocks noChangeAspect="1"/>
          </p:cNvPicPr>
          <p:nvPr/>
        </p:nvPicPr>
        <p:blipFill>
          <a:blip r:embed="rId3">
            <a:extLst/>
          </a:blip>
          <a:stretch>
            <a:fillRect/>
          </a:stretch>
        </p:blipFill>
        <p:spPr>
          <a:xfrm>
            <a:off x="1137332" y="510130"/>
            <a:ext cx="10842523" cy="8733340"/>
          </a:xfrm>
          <a:prstGeom prst="rect">
            <a:avLst/>
          </a:prstGeom>
          <a:ln w="12700">
            <a:miter lim="400000"/>
          </a:ln>
        </p:spPr>
      </p:pic>
      <p:sp>
        <p:nvSpPr>
          <p:cNvPr id="335" name="Shape 335"/>
          <p:cNvSpPr/>
          <p:nvPr/>
        </p:nvSpPr>
        <p:spPr>
          <a:xfrm>
            <a:off x="3132435" y="2785978"/>
            <a:ext cx="579761"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b="1">
                <a:latin typeface="Helvetica"/>
                <a:ea typeface="Helvetica"/>
                <a:cs typeface="Helvetica"/>
                <a:sym typeface="Helvetica"/>
              </a:defRPr>
            </a:lvl1pPr>
          </a:lstStyle>
          <a:p>
            <a:r>
              <a:t>?</a:t>
            </a:r>
          </a:p>
        </p:txBody>
      </p:sp>
      <p:sp>
        <p:nvSpPr>
          <p:cNvPr id="336" name="Shape 336"/>
          <p:cNvSpPr/>
          <p:nvPr/>
        </p:nvSpPr>
        <p:spPr>
          <a:xfrm>
            <a:off x="5954509" y="8410073"/>
            <a:ext cx="579761"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b="1">
                <a:latin typeface="Helvetica"/>
                <a:ea typeface="Helvetica"/>
                <a:cs typeface="Helvetica"/>
                <a:sym typeface="Helvetica"/>
              </a:defRPr>
            </a:lvl1pPr>
          </a:lstStyle>
          <a:p>
            <a:r>
              <a:t>?</a:t>
            </a:r>
          </a:p>
        </p:txBody>
      </p:sp>
      <p:sp>
        <p:nvSpPr>
          <p:cNvPr id="337" name="Shape 337"/>
          <p:cNvSpPr/>
          <p:nvPr/>
        </p:nvSpPr>
        <p:spPr>
          <a:xfrm>
            <a:off x="8906257" y="2785978"/>
            <a:ext cx="579761"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b="1">
                <a:latin typeface="Helvetica"/>
                <a:ea typeface="Helvetica"/>
                <a:cs typeface="Helvetica"/>
                <a:sym typeface="Helvetica"/>
              </a:defRPr>
            </a:lvl1pPr>
          </a:lstStyle>
          <a:p>
            <a:r>
              <a: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4" name="Shape 1124"/>
          <p:cNvSpPr>
            <a:spLocks noGrp="1"/>
          </p:cNvSpPr>
          <p:nvPr>
            <p:ph type="title"/>
          </p:nvPr>
        </p:nvSpPr>
        <p:spPr>
          <a:xfrm>
            <a:off x="650239" y="216746"/>
            <a:ext cx="11704322"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ADDITIONAL SEARCHING</a:t>
            </a:r>
          </a:p>
        </p:txBody>
      </p:sp>
      <p:sp>
        <p:nvSpPr>
          <p:cNvPr id="1125" name="Shape 1125"/>
          <p:cNvSpPr/>
          <p:nvPr/>
        </p:nvSpPr>
        <p:spPr>
          <a:xfrm>
            <a:off x="8489413" y="49853"/>
            <a:ext cx="4148595" cy="1742640"/>
          </a:xfrm>
          <a:prstGeom prst="rect">
            <a:avLst/>
          </a:prstGeom>
          <a:ln w="12700">
            <a:miter lim="400000"/>
          </a:ln>
          <a:extLst>
            <a:ext uri="{C572A759-6A51-4108-AA02-DFA0A04FC94B}">
              <ma14:wrappingTextBoxFlag xmlns:ma14="http://schemas.microsoft.com/office/mac/drawingml/2011/main" xmlns="" val="1"/>
            </a:ext>
          </a:extLst>
        </p:spPr>
        <p:txBody>
          <a:bodyPr lIns="48743" tIns="48743" rIns="48743" bIns="48743" anchor="ctr">
            <a:normAutofit/>
          </a:bodyPr>
          <a:lstStyle>
            <a:lvl1pPr algn="r" defTabSz="1299811">
              <a:defRPr sz="3400" i="1">
                <a:solidFill>
                  <a:srgbClr val="5B9BD5"/>
                </a:solidFill>
                <a:latin typeface="Calibri"/>
                <a:ea typeface="Calibri"/>
                <a:cs typeface="Calibri"/>
                <a:sym typeface="Calibri"/>
              </a:defRPr>
            </a:lvl1pPr>
          </a:lstStyle>
          <a:p>
            <a:r>
              <a:t>Online databases 2014-2016</a:t>
            </a:r>
          </a:p>
        </p:txBody>
      </p:sp>
      <p:sp>
        <p:nvSpPr>
          <p:cNvPr id="1126" name="Shape 1126"/>
          <p:cNvSpPr/>
          <p:nvPr/>
        </p:nvSpPr>
        <p:spPr>
          <a:xfrm>
            <a:off x="627161" y="2442003"/>
            <a:ext cx="2922338" cy="61245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07916"/>
              </a:lnSpc>
              <a:defRPr sz="1700">
                <a:latin typeface="Calibri"/>
                <a:ea typeface="Calibri"/>
                <a:cs typeface="Calibri"/>
                <a:sym typeface="Calibri"/>
              </a:defRPr>
            </a:lvl1pPr>
          </a:lstStyle>
          <a:p>
            <a:r>
              <a:t>"REDD+" OR "REDD" OR "FLEGT" OR "forest management" OR "forestry" OR "CBNRM" OR "community-based natural resource manag*" OR "resource manag*" OR "conservation agreement" OR "national park" OR "biosphere reserve" OR "nature reserve" OR "conservation area" OR "extractive reserve" OR "afforest*" OR "reforest*" OR "NTFP*" OR "non-timber forest product" OR "non timber forest product*" OR "silvicultur*" OR "silvi-cultur*" OR "PES" OR "payment for ecosystem services" OR "incentive*" OR "tenure*"</a:t>
            </a:r>
          </a:p>
        </p:txBody>
      </p:sp>
      <p:sp>
        <p:nvSpPr>
          <p:cNvPr id="1127" name="Shape 1127"/>
          <p:cNvSpPr/>
          <p:nvPr/>
        </p:nvSpPr>
        <p:spPr>
          <a:xfrm>
            <a:off x="4499867" y="3770047"/>
            <a:ext cx="1993343" cy="22135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07916"/>
              </a:lnSpc>
              <a:defRPr sz="2100">
                <a:latin typeface="Calibri"/>
                <a:ea typeface="Calibri"/>
                <a:cs typeface="Calibri"/>
                <a:sym typeface="Calibri"/>
              </a:defRPr>
            </a:lvl1pPr>
          </a:lstStyle>
          <a:p>
            <a:r>
              <a:t>"forest*" OR "woodland*" OR "agroforest*" OR "silvopast*" OR "coffee" OR "charcoal"</a:t>
            </a:r>
          </a:p>
        </p:txBody>
      </p:sp>
      <p:sp>
        <p:nvSpPr>
          <p:cNvPr id="1128" name="Shape 1128"/>
          <p:cNvSpPr/>
          <p:nvPr/>
        </p:nvSpPr>
        <p:spPr>
          <a:xfrm>
            <a:off x="7557879" y="3057366"/>
            <a:ext cx="1850388" cy="36388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07916"/>
              </a:lnSpc>
              <a:defRPr sz="2100">
                <a:latin typeface="Calibri"/>
                <a:ea typeface="Calibri"/>
                <a:cs typeface="Calibri"/>
                <a:sym typeface="Calibri"/>
              </a:defRPr>
            </a:lvl1pPr>
          </a:lstStyle>
          <a:p>
            <a:r>
              <a:t>"voluntary" OR "participatory" OR "collective" OR "public" OR "private" OR "commercial" OR "sustainable" OR "illegal" OR "community"</a:t>
            </a:r>
          </a:p>
        </p:txBody>
      </p:sp>
      <p:sp>
        <p:nvSpPr>
          <p:cNvPr id="1129" name="Shape 1129"/>
          <p:cNvSpPr/>
          <p:nvPr/>
        </p:nvSpPr>
        <p:spPr>
          <a:xfrm>
            <a:off x="10472935" y="2920999"/>
            <a:ext cx="2106707" cy="373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spcBef>
                <a:spcPts val="1200"/>
              </a:spcBef>
              <a:defRPr sz="2100">
                <a:latin typeface="Calibri"/>
                <a:ea typeface="Calibri"/>
                <a:cs typeface="Calibri"/>
                <a:sym typeface="Calibri"/>
              </a:defRPr>
            </a:lvl1pPr>
          </a:lstStyle>
          <a:p>
            <a:r>
              <a:t>"poverty" OR "income" OR "empower*" OR "job*" OR "livelihood*" OR "security" OR "attitude*" OR "capital" OR "traditional knowledge" OR "TEK" or "*equity"</a:t>
            </a:r>
          </a:p>
        </p:txBody>
      </p:sp>
      <p:sp>
        <p:nvSpPr>
          <p:cNvPr id="1130" name="Shape 1130"/>
          <p:cNvSpPr/>
          <p:nvPr/>
        </p:nvSpPr>
        <p:spPr>
          <a:xfrm>
            <a:off x="3705359" y="4305300"/>
            <a:ext cx="53704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b="1">
                <a:latin typeface="Helvetica"/>
                <a:ea typeface="Helvetica"/>
                <a:cs typeface="Helvetica"/>
                <a:sym typeface="Helvetica"/>
              </a:defRPr>
            </a:lvl1pPr>
          </a:lstStyle>
          <a:p>
            <a:r>
              <a:t>+</a:t>
            </a:r>
          </a:p>
        </p:txBody>
      </p:sp>
      <p:sp>
        <p:nvSpPr>
          <p:cNvPr id="1131" name="Shape 1131"/>
          <p:cNvSpPr/>
          <p:nvPr/>
        </p:nvSpPr>
        <p:spPr>
          <a:xfrm>
            <a:off x="6740659" y="4305300"/>
            <a:ext cx="53704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b="1">
                <a:latin typeface="Helvetica"/>
                <a:ea typeface="Helvetica"/>
                <a:cs typeface="Helvetica"/>
                <a:sym typeface="Helvetica"/>
              </a:defRPr>
            </a:lvl1pPr>
          </a:lstStyle>
          <a:p>
            <a:r>
              <a:t>+</a:t>
            </a:r>
          </a:p>
        </p:txBody>
      </p:sp>
      <p:sp>
        <p:nvSpPr>
          <p:cNvPr id="1132" name="Shape 1132"/>
          <p:cNvSpPr/>
          <p:nvPr/>
        </p:nvSpPr>
        <p:spPr>
          <a:xfrm>
            <a:off x="9656764" y="4305300"/>
            <a:ext cx="53704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b="1">
                <a:latin typeface="Helvetica"/>
                <a:ea typeface="Helvetica"/>
                <a:cs typeface="Helvetica"/>
                <a:sym typeface="Helvetica"/>
              </a:defRPr>
            </a:lvl1pPr>
          </a:lstStyle>
          <a:p>
            <a:r>
              <a:t>+</a:t>
            </a:r>
          </a:p>
        </p:txBody>
      </p:sp>
      <p:sp>
        <p:nvSpPr>
          <p:cNvPr id="1133" name="Shape 1133"/>
          <p:cNvSpPr/>
          <p:nvPr/>
        </p:nvSpPr>
        <p:spPr>
          <a:xfrm>
            <a:off x="5870811" y="7958022"/>
            <a:ext cx="1651259" cy="965201"/>
          </a:xfrm>
          <a:prstGeom prst="rect">
            <a:avLst/>
          </a:prstGeom>
          <a:ln w="12700">
            <a:miter lim="400000"/>
          </a:ln>
          <a:extLst>
            <a:ext uri="{C572A759-6A51-4108-AA02-DFA0A04FC94B}">
              <ma14:wrappingTextBoxFlag xmlns:ma14="http://schemas.microsoft.com/office/mac/drawingml/2011/main" xmlns="" val="1"/>
            </a:ext>
          </a:extLst>
        </p:spPr>
        <p:txBody>
          <a:bodyPr lIns="48743" tIns="48743" rIns="48743" bIns="48743" anchor="ctr">
            <a:normAutofit/>
          </a:bodyPr>
          <a:lstStyle>
            <a:lvl1pPr algn="r" defTabSz="1299811">
              <a:defRPr sz="3400">
                <a:latin typeface="Calibri"/>
                <a:ea typeface="Calibri"/>
                <a:cs typeface="Calibri"/>
                <a:sym typeface="Calibri"/>
              </a:defRPr>
            </a:lvl1pPr>
          </a:lstStyle>
          <a:p>
            <a:r>
              <a:t>999 hits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1" animBg="1" advAuto="0"/>
      <p:bldP spid="1133"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37" name="Shape 1137"/>
          <p:cNvSpPr/>
          <p:nvPr/>
        </p:nvSpPr>
        <p:spPr>
          <a:xfrm>
            <a:off x="6631309" y="1739900"/>
            <a:ext cx="2846843" cy="1320800"/>
          </a:xfrm>
          <a:prstGeom prst="rect">
            <a:avLst/>
          </a:prstGeom>
          <a:solidFill>
            <a:srgbClr val="49CBA3"/>
          </a:solidFill>
          <a:ln w="12700">
            <a:miter lim="400000"/>
          </a:ln>
        </p:spPr>
        <p:txBody>
          <a:bodyPr lIns="50800" tIns="50800" rIns="50800" bIns="50800" anchor="ctr"/>
          <a:lstStyle/>
          <a:p>
            <a:pPr>
              <a:defRPr sz="2600"/>
            </a:pPr>
            <a:endParaRPr/>
          </a:p>
        </p:txBody>
      </p:sp>
      <p:sp>
        <p:nvSpPr>
          <p:cNvPr id="1138" name="Shape 1138"/>
          <p:cNvSpPr/>
          <p:nvPr/>
        </p:nvSpPr>
        <p:spPr>
          <a:xfrm>
            <a:off x="3481578" y="1739900"/>
            <a:ext cx="2846843" cy="1320800"/>
          </a:xfrm>
          <a:prstGeom prst="rect">
            <a:avLst/>
          </a:prstGeom>
          <a:solidFill>
            <a:srgbClr val="49CBA3"/>
          </a:solidFill>
          <a:ln w="12700">
            <a:miter lim="400000"/>
          </a:ln>
        </p:spPr>
        <p:txBody>
          <a:bodyPr lIns="50800" tIns="50800" rIns="50800" bIns="50800" anchor="ctr"/>
          <a:lstStyle/>
          <a:p>
            <a:pPr>
              <a:defRPr sz="2600"/>
            </a:pPr>
            <a:endParaRPr/>
          </a:p>
        </p:txBody>
      </p:sp>
      <p:sp>
        <p:nvSpPr>
          <p:cNvPr id="1139" name="Shape 1139"/>
          <p:cNvSpPr/>
          <p:nvPr/>
        </p:nvSpPr>
        <p:spPr>
          <a:xfrm>
            <a:off x="330200" y="1739900"/>
            <a:ext cx="2846842" cy="1320800"/>
          </a:xfrm>
          <a:prstGeom prst="rect">
            <a:avLst/>
          </a:prstGeom>
          <a:solidFill>
            <a:srgbClr val="49CBA3"/>
          </a:solidFill>
          <a:ln w="38100">
            <a:solidFill>
              <a:srgbClr val="FF0900"/>
            </a:solidFill>
            <a:miter lim="400000"/>
          </a:ln>
        </p:spPr>
        <p:txBody>
          <a:bodyPr lIns="50800" tIns="50800" rIns="50800" bIns="50800" anchor="ctr"/>
          <a:lstStyle/>
          <a:p>
            <a:pPr>
              <a:defRPr sz="2600"/>
            </a:pPr>
            <a:endParaRPr/>
          </a:p>
        </p:txBody>
      </p:sp>
      <p:sp>
        <p:nvSpPr>
          <p:cNvPr id="1140" name="Shape 1140"/>
          <p:cNvSpPr/>
          <p:nvPr/>
        </p:nvSpPr>
        <p:spPr>
          <a:xfrm>
            <a:off x="9781041" y="1739900"/>
            <a:ext cx="2846843" cy="1320800"/>
          </a:xfrm>
          <a:prstGeom prst="rect">
            <a:avLst/>
          </a:prstGeom>
          <a:solidFill>
            <a:srgbClr val="49CBA3"/>
          </a:solidFill>
          <a:ln w="12700">
            <a:miter lim="400000"/>
          </a:ln>
        </p:spPr>
        <p:txBody>
          <a:bodyPr lIns="50800" tIns="50800" rIns="50800" bIns="50800" anchor="ctr"/>
          <a:lstStyle/>
          <a:p>
            <a:pPr>
              <a:defRPr sz="2600"/>
            </a:pPr>
            <a:endParaRPr/>
          </a:p>
        </p:txBody>
      </p:sp>
      <p:sp>
        <p:nvSpPr>
          <p:cNvPr id="1141" name="Shape 1141"/>
          <p:cNvSpPr>
            <a:spLocks noGrp="1"/>
          </p:cNvSpPr>
          <p:nvPr>
            <p:ph type="title"/>
          </p:nvPr>
        </p:nvSpPr>
        <p:spPr>
          <a:xfrm>
            <a:off x="505742" y="288995"/>
            <a:ext cx="11704321"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SEARCH RESULTS</a:t>
            </a:r>
          </a:p>
        </p:txBody>
      </p:sp>
      <p:sp>
        <p:nvSpPr>
          <p:cNvPr id="1142" name="Shape 1142"/>
          <p:cNvSpPr/>
          <p:nvPr/>
        </p:nvSpPr>
        <p:spPr>
          <a:xfrm>
            <a:off x="330200" y="2019299"/>
            <a:ext cx="2846842" cy="71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McKinnon map</a:t>
            </a:r>
          </a:p>
          <a:p>
            <a:pPr>
              <a:defRPr sz="2000" b="1">
                <a:solidFill>
                  <a:srgbClr val="000000"/>
                </a:solidFill>
                <a:latin typeface="Helvetica"/>
                <a:ea typeface="Helvetica"/>
                <a:cs typeface="Helvetica"/>
                <a:sym typeface="Helvetica"/>
              </a:defRPr>
            </a:pPr>
            <a:r>
              <a:t>n=564</a:t>
            </a:r>
          </a:p>
        </p:txBody>
      </p:sp>
      <p:sp>
        <p:nvSpPr>
          <p:cNvPr id="1143" name="Shape 1143"/>
          <p:cNvSpPr/>
          <p:nvPr/>
        </p:nvSpPr>
        <p:spPr>
          <a:xfrm>
            <a:off x="3479931" y="1866899"/>
            <a:ext cx="2846843"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Excluded from McKinnon map</a:t>
            </a:r>
          </a:p>
          <a:p>
            <a:pPr>
              <a:defRPr sz="2000" b="1">
                <a:solidFill>
                  <a:srgbClr val="000000"/>
                </a:solidFill>
                <a:latin typeface="Helvetica"/>
                <a:ea typeface="Helvetica"/>
                <a:cs typeface="Helvetica"/>
                <a:sym typeface="Helvetica"/>
              </a:defRPr>
            </a:pPr>
            <a:r>
              <a:t>n=2,094</a:t>
            </a:r>
          </a:p>
        </p:txBody>
      </p:sp>
      <p:sp>
        <p:nvSpPr>
          <p:cNvPr id="1144" name="Shape 1144"/>
          <p:cNvSpPr/>
          <p:nvPr/>
        </p:nvSpPr>
        <p:spPr>
          <a:xfrm>
            <a:off x="6631309" y="1866899"/>
            <a:ext cx="2846843"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Database search: 2014-2016</a:t>
            </a:r>
          </a:p>
          <a:p>
            <a:pPr>
              <a:defRPr sz="2000" b="1">
                <a:solidFill>
                  <a:srgbClr val="000000"/>
                </a:solidFill>
                <a:latin typeface="Helvetica"/>
                <a:ea typeface="Helvetica"/>
                <a:cs typeface="Helvetica"/>
                <a:sym typeface="Helvetica"/>
              </a:defRPr>
            </a:pPr>
            <a:r>
              <a:t>n=999</a:t>
            </a:r>
          </a:p>
        </p:txBody>
      </p:sp>
      <p:sp>
        <p:nvSpPr>
          <p:cNvPr id="1145" name="Shape 1145"/>
          <p:cNvSpPr/>
          <p:nvPr/>
        </p:nvSpPr>
        <p:spPr>
          <a:xfrm>
            <a:off x="9781041" y="1714500"/>
            <a:ext cx="2846843" cy="132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Expert opinion, bibliographic searches, grey literature</a:t>
            </a:r>
          </a:p>
          <a:p>
            <a:pPr>
              <a:defRPr sz="2000" b="1">
                <a:solidFill>
                  <a:srgbClr val="000000"/>
                </a:solidFill>
                <a:latin typeface="Helvetica"/>
                <a:ea typeface="Helvetica"/>
                <a:cs typeface="Helvetica"/>
                <a:sym typeface="Helvetica"/>
              </a:defRPr>
            </a:pPr>
            <a:r>
              <a:t>n= TBD</a:t>
            </a:r>
          </a:p>
        </p:txBody>
      </p:sp>
      <p:sp>
        <p:nvSpPr>
          <p:cNvPr id="1146" name="Shape 1146"/>
          <p:cNvSpPr/>
          <p:nvPr/>
        </p:nvSpPr>
        <p:spPr>
          <a:xfrm>
            <a:off x="557983" y="3169030"/>
            <a:ext cx="11600038" cy="501539"/>
          </a:xfrm>
          <a:custGeom>
            <a:avLst/>
            <a:gdLst/>
            <a:ahLst/>
            <a:cxnLst>
              <a:cxn ang="0">
                <a:pos x="wd2" y="hd2"/>
              </a:cxn>
              <a:cxn ang="5400000">
                <a:pos x="wd2" y="hd2"/>
              </a:cxn>
              <a:cxn ang="10800000">
                <a:pos x="wd2" y="hd2"/>
              </a:cxn>
              <a:cxn ang="16200000">
                <a:pos x="wd2" y="hd2"/>
              </a:cxn>
            </a:cxnLst>
            <a:rect l="0" t="0" r="r" b="b"/>
            <a:pathLst>
              <a:path w="21600" h="21600" extrusionOk="0">
                <a:moveTo>
                  <a:pt x="27" y="0"/>
                </a:moveTo>
                <a:lnTo>
                  <a:pt x="0" y="20813"/>
                </a:lnTo>
                <a:lnTo>
                  <a:pt x="21600" y="21600"/>
                </a:lnTo>
                <a:lnTo>
                  <a:pt x="21587" y="220"/>
                </a:lnTo>
              </a:path>
            </a:pathLst>
          </a:custGeom>
          <a:ln w="25400">
            <a:solidFill>
              <a:srgbClr val="FFFFFF"/>
            </a:solidFill>
            <a:miter lim="400000"/>
          </a:ln>
        </p:spPr>
        <p:txBody>
          <a:bodyPr lIns="50800" tIns="50800" rIns="50800" bIns="50800" anchor="ctr"/>
          <a:lstStyle/>
          <a:p>
            <a:pPr>
              <a:defRPr sz="2600"/>
            </a:pPr>
            <a:endParaRPr/>
          </a:p>
        </p:txBody>
      </p:sp>
      <p:sp>
        <p:nvSpPr>
          <p:cNvPr id="1147" name="Shape 1147"/>
          <p:cNvSpPr/>
          <p:nvPr/>
        </p:nvSpPr>
        <p:spPr>
          <a:xfrm>
            <a:off x="6502400" y="3659226"/>
            <a:ext cx="1" cy="498349"/>
          </a:xfrm>
          <a:prstGeom prst="line">
            <a:avLst/>
          </a:prstGeom>
          <a:ln w="25400">
            <a:solidFill>
              <a:srgbClr val="FFFFFF"/>
            </a:solidFill>
            <a:miter lim="400000"/>
            <a:tailEnd type="triangle"/>
          </a:ln>
        </p:spPr>
        <p:txBody>
          <a:bodyPr lIns="50800" tIns="50800" rIns="50800" bIns="50800" anchor="ctr"/>
          <a:lstStyle/>
          <a:p>
            <a:pPr>
              <a:defRPr sz="2600"/>
            </a:pPr>
            <a:endParaRPr/>
          </a:p>
        </p:txBody>
      </p:sp>
      <p:sp>
        <p:nvSpPr>
          <p:cNvPr id="1148" name="Shape 1148"/>
          <p:cNvSpPr/>
          <p:nvPr/>
        </p:nvSpPr>
        <p:spPr>
          <a:xfrm>
            <a:off x="5078979" y="4248439"/>
            <a:ext cx="2846843" cy="711201"/>
          </a:xfrm>
          <a:prstGeom prst="rect">
            <a:avLst/>
          </a:prstGeom>
          <a:solidFill>
            <a:srgbClr val="EF8D63"/>
          </a:solidFill>
          <a:ln w="12700">
            <a:miter lim="400000"/>
          </a:ln>
        </p:spPr>
        <p:txBody>
          <a:bodyPr lIns="50800" tIns="50800" rIns="50800" bIns="50800" anchor="ctr"/>
          <a:lstStyle/>
          <a:p>
            <a:pPr>
              <a:defRPr sz="2600"/>
            </a:pPr>
            <a:endParaRPr/>
          </a:p>
        </p:txBody>
      </p:sp>
      <p:sp>
        <p:nvSpPr>
          <p:cNvPr id="1149" name="Shape 1149"/>
          <p:cNvSpPr/>
          <p:nvPr/>
        </p:nvSpPr>
        <p:spPr>
          <a:xfrm>
            <a:off x="5078979" y="4248439"/>
            <a:ext cx="2846843" cy="71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Duplicates removed</a:t>
            </a:r>
          </a:p>
          <a:p>
            <a:pPr>
              <a:defRPr sz="2000" b="1">
                <a:solidFill>
                  <a:srgbClr val="000000"/>
                </a:solidFill>
                <a:latin typeface="Helvetica"/>
                <a:ea typeface="Helvetica"/>
                <a:cs typeface="Helvetica"/>
                <a:sym typeface="Helvetica"/>
              </a:defRPr>
            </a:pPr>
            <a:r>
              <a:t>n=415</a:t>
            </a:r>
          </a:p>
        </p:txBody>
      </p:sp>
      <p:sp>
        <p:nvSpPr>
          <p:cNvPr id="1150" name="Shape 1150"/>
          <p:cNvSpPr/>
          <p:nvPr/>
        </p:nvSpPr>
        <p:spPr>
          <a:xfrm>
            <a:off x="6480522" y="5036833"/>
            <a:ext cx="1" cy="602660"/>
          </a:xfrm>
          <a:prstGeom prst="line">
            <a:avLst/>
          </a:prstGeom>
          <a:ln w="25400">
            <a:solidFill>
              <a:srgbClr val="FFFFFF"/>
            </a:solidFill>
            <a:miter lim="400000"/>
            <a:tailEnd type="triangle"/>
          </a:ln>
        </p:spPr>
        <p:txBody>
          <a:bodyPr lIns="50800" tIns="50800" rIns="50800" bIns="50800" anchor="ctr"/>
          <a:lstStyle/>
          <a:p>
            <a:pPr>
              <a:defRPr sz="2600"/>
            </a:pPr>
            <a:endParaRPr/>
          </a:p>
        </p:txBody>
      </p:sp>
      <p:sp>
        <p:nvSpPr>
          <p:cNvPr id="1151" name="Shape 1151"/>
          <p:cNvSpPr/>
          <p:nvPr/>
        </p:nvSpPr>
        <p:spPr>
          <a:xfrm>
            <a:off x="4510395" y="5716686"/>
            <a:ext cx="3984010" cy="1016001"/>
          </a:xfrm>
          <a:prstGeom prst="rect">
            <a:avLst/>
          </a:prstGeom>
          <a:solidFill>
            <a:srgbClr val="49CBA3"/>
          </a:solidFill>
          <a:ln w="12700">
            <a:miter lim="400000"/>
          </a:ln>
        </p:spPr>
        <p:txBody>
          <a:bodyPr lIns="50800" tIns="50800" rIns="50800" bIns="50800" anchor="ctr"/>
          <a:lstStyle/>
          <a:p>
            <a:pPr>
              <a:defRPr sz="2600"/>
            </a:pPr>
            <a:endParaRPr/>
          </a:p>
        </p:txBody>
      </p:sp>
      <p:sp>
        <p:nvSpPr>
          <p:cNvPr id="1152" name="Shape 1152"/>
          <p:cNvSpPr/>
          <p:nvPr/>
        </p:nvSpPr>
        <p:spPr>
          <a:xfrm>
            <a:off x="4482996" y="5710218"/>
            <a:ext cx="4038808"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a:solidFill>
                  <a:srgbClr val="000000"/>
                </a:solidFill>
              </a:defRPr>
            </a:pPr>
            <a:r>
              <a:t>Potentially relevant records to be screened at title and abstract</a:t>
            </a:r>
          </a:p>
          <a:p>
            <a:pPr>
              <a:defRPr sz="2000" b="1">
                <a:solidFill>
                  <a:srgbClr val="000000"/>
                </a:solidFill>
                <a:latin typeface="Helvetica"/>
                <a:ea typeface="Helvetica"/>
                <a:cs typeface="Helvetica"/>
                <a:sym typeface="Helvetica"/>
              </a:defRPr>
            </a:pPr>
            <a:r>
              <a:t>n=3,657</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6" name="pasted-image.pdf"/>
          <p:cNvPicPr>
            <a:picLocks noChangeAspect="1"/>
          </p:cNvPicPr>
          <p:nvPr/>
        </p:nvPicPr>
        <p:blipFill>
          <a:blip r:embed="rId3">
            <a:extLst/>
          </a:blip>
          <a:srcRect b="11459"/>
          <a:stretch>
            <a:fillRect/>
          </a:stretch>
        </p:blipFill>
        <p:spPr>
          <a:xfrm>
            <a:off x="761206" y="2024118"/>
            <a:ext cx="11482477" cy="6697977"/>
          </a:xfrm>
          <a:prstGeom prst="rect">
            <a:avLst/>
          </a:prstGeom>
          <a:ln w="12700">
            <a:miter lim="400000"/>
          </a:ln>
        </p:spPr>
      </p:pic>
      <p:sp>
        <p:nvSpPr>
          <p:cNvPr id="1157" name="Shape 1157"/>
          <p:cNvSpPr>
            <a:spLocks noGrp="1"/>
          </p:cNvSpPr>
          <p:nvPr>
            <p:ph type="title"/>
          </p:nvPr>
        </p:nvSpPr>
        <p:spPr>
          <a:xfrm>
            <a:off x="650239" y="216746"/>
            <a:ext cx="11704322" cy="1408854"/>
          </a:xfrm>
          <a:prstGeom prst="rect">
            <a:avLst/>
          </a:prstGeom>
        </p:spPr>
        <p:txBody>
          <a:bodyPr lIns="65008" tIns="65008" rIns="65008" bIns="65008"/>
          <a:lstStyle>
            <a:lvl1pPr algn="l" defTabSz="1300480">
              <a:defRPr sz="4400">
                <a:solidFill>
                  <a:srgbClr val="5B9BD5"/>
                </a:solidFill>
                <a:latin typeface="Avenir Book"/>
                <a:ea typeface="Avenir Book"/>
                <a:cs typeface="Avenir Book"/>
                <a:sym typeface="Avenir Book"/>
              </a:defRPr>
            </a:lvl1pPr>
          </a:lstStyle>
          <a:p>
            <a:r>
              <a:t>PLANNED OUTPUT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hape 1161"/>
          <p:cNvSpPr/>
          <p:nvPr/>
        </p:nvSpPr>
        <p:spPr>
          <a:xfrm>
            <a:off x="1388123" y="3487856"/>
            <a:ext cx="10228554" cy="27778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000">
                <a:solidFill>
                  <a:srgbClr val="5B9BD5"/>
                </a:solidFill>
                <a:latin typeface="Avenir Book"/>
                <a:ea typeface="Avenir Book"/>
                <a:cs typeface="Avenir Book"/>
                <a:sym typeface="Avenir Book"/>
              </a:defRPr>
            </a:lvl1pPr>
          </a:lstStyle>
          <a:p>
            <a:r>
              <a:t>CONCLUSIONS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63" name="Shape 1163"/>
          <p:cNvSpPr>
            <a:spLocks noGrp="1"/>
          </p:cNvSpPr>
          <p:nvPr>
            <p:ph type="title"/>
          </p:nvPr>
        </p:nvSpPr>
        <p:spPr>
          <a:xfrm>
            <a:off x="650239" y="261133"/>
            <a:ext cx="11704322"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r>
              <a:t>BENEFITS OF EVIDENCE MAPPING</a:t>
            </a:r>
          </a:p>
        </p:txBody>
      </p:sp>
      <p:pic>
        <p:nvPicPr>
          <p:cNvPr id="1164" name="pasted-image.pdf"/>
          <p:cNvPicPr>
            <a:picLocks noChangeAspect="1"/>
          </p:cNvPicPr>
          <p:nvPr/>
        </p:nvPicPr>
        <p:blipFill>
          <a:blip r:embed="rId3">
            <a:extLst/>
          </a:blip>
          <a:srcRect b="12746"/>
          <a:stretch>
            <a:fillRect/>
          </a:stretch>
        </p:blipFill>
        <p:spPr>
          <a:xfrm>
            <a:off x="6426907" y="3183718"/>
            <a:ext cx="6022379" cy="4293928"/>
          </a:xfrm>
          <a:prstGeom prst="rect">
            <a:avLst/>
          </a:prstGeom>
          <a:ln w="12700">
            <a:miter lim="400000"/>
          </a:ln>
        </p:spPr>
      </p:pic>
      <p:sp>
        <p:nvSpPr>
          <p:cNvPr id="1165" name="Shape 1165"/>
          <p:cNvSpPr>
            <a:spLocks noGrp="1"/>
          </p:cNvSpPr>
          <p:nvPr>
            <p:ph type="body" sz="quarter" idx="1"/>
          </p:nvPr>
        </p:nvSpPr>
        <p:spPr>
          <a:xfrm>
            <a:off x="860303" y="2977523"/>
            <a:ext cx="4917517" cy="4744218"/>
          </a:xfrm>
          <a:prstGeom prst="rect">
            <a:avLst/>
          </a:prstGeom>
        </p:spPr>
        <p:txBody>
          <a:bodyPr lIns="50800" tIns="50800" rIns="50800" bIns="50800" anchor="ctr"/>
          <a:lstStyle/>
          <a:p>
            <a:pPr marL="269602" indent="-269602" defTabSz="923340">
              <a:spcBef>
                <a:spcPts val="600"/>
              </a:spcBef>
              <a:buClr>
                <a:srgbClr val="FFFFFF"/>
              </a:buClr>
              <a:buChar char="•"/>
              <a:defRPr sz="2556">
                <a:solidFill>
                  <a:srgbClr val="FFFFFF"/>
                </a:solidFill>
                <a:latin typeface="Calibri"/>
                <a:ea typeface="Calibri"/>
                <a:cs typeface="Calibri"/>
                <a:sym typeface="Calibri"/>
              </a:defRPr>
            </a:pPr>
            <a:r>
              <a:t>“Treasure map” of where to dig for evidence</a:t>
            </a:r>
          </a:p>
          <a:p>
            <a:pPr marL="269602" indent="-269602" defTabSz="923340">
              <a:spcBef>
                <a:spcPts val="600"/>
              </a:spcBef>
              <a:buClr>
                <a:srgbClr val="FFFFFF"/>
              </a:buClr>
              <a:buChar char="•"/>
              <a:defRPr sz="2556">
                <a:solidFill>
                  <a:srgbClr val="FFFFFF"/>
                </a:solidFill>
                <a:latin typeface="Calibri"/>
                <a:ea typeface="Calibri"/>
                <a:cs typeface="Calibri"/>
                <a:sym typeface="Calibri"/>
              </a:defRPr>
            </a:pPr>
            <a:r>
              <a:t>Highlights knowledge gaps and gluts to define research priorities</a:t>
            </a:r>
          </a:p>
          <a:p>
            <a:pPr marL="269602" indent="-269602" defTabSz="923340">
              <a:spcBef>
                <a:spcPts val="600"/>
              </a:spcBef>
              <a:buClr>
                <a:srgbClr val="FFFFFF"/>
              </a:buClr>
              <a:buChar char="•"/>
              <a:defRPr sz="2556">
                <a:solidFill>
                  <a:srgbClr val="FFFFFF"/>
                </a:solidFill>
                <a:latin typeface="Calibri"/>
                <a:ea typeface="Calibri"/>
                <a:cs typeface="Calibri"/>
                <a:sym typeface="Calibri"/>
              </a:defRPr>
            </a:pPr>
            <a:r>
              <a:t>Highlights possible intersections and trade-offs between conservation, sustainability and development</a:t>
            </a:r>
          </a:p>
          <a:p>
            <a:pPr marL="269602" indent="-269602" defTabSz="923340">
              <a:spcBef>
                <a:spcPts val="600"/>
              </a:spcBef>
              <a:buClr>
                <a:srgbClr val="FFFFFF"/>
              </a:buClr>
              <a:buChar char="•"/>
              <a:defRPr sz="2556">
                <a:solidFill>
                  <a:srgbClr val="FFFFFF"/>
                </a:solidFill>
                <a:latin typeface="Calibri"/>
                <a:ea typeface="Calibri"/>
                <a:cs typeface="Calibri"/>
                <a:sym typeface="Calibri"/>
              </a:defRPr>
            </a:pPr>
            <a:r>
              <a:t>Tool to support, design, implement and monitor interventions at all scales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9" name="pasted-image.pdf"/>
          <p:cNvPicPr>
            <a:picLocks noChangeAspect="1"/>
          </p:cNvPicPr>
          <p:nvPr/>
        </p:nvPicPr>
        <p:blipFill>
          <a:blip r:embed="rId3">
            <a:extLst/>
          </a:blip>
          <a:srcRect b="12746"/>
          <a:stretch>
            <a:fillRect/>
          </a:stretch>
        </p:blipFill>
        <p:spPr>
          <a:xfrm>
            <a:off x="6426907" y="3183718"/>
            <a:ext cx="6022379" cy="4293928"/>
          </a:xfrm>
          <a:prstGeom prst="rect">
            <a:avLst/>
          </a:prstGeom>
          <a:ln w="12700">
            <a:miter lim="400000"/>
          </a:ln>
        </p:spPr>
      </p:pic>
      <p:sp>
        <p:nvSpPr>
          <p:cNvPr id="1170" name="Shape 1170"/>
          <p:cNvSpPr>
            <a:spLocks noGrp="1"/>
          </p:cNvSpPr>
          <p:nvPr>
            <p:ph type="body" sz="half" idx="1"/>
          </p:nvPr>
        </p:nvSpPr>
        <p:spPr>
          <a:xfrm>
            <a:off x="893033" y="2127616"/>
            <a:ext cx="4917517" cy="6286501"/>
          </a:xfrm>
          <a:prstGeom prst="rect">
            <a:avLst/>
          </a:prstGeom>
        </p:spPr>
        <p:txBody>
          <a:bodyPr lIns="50800" tIns="50800" rIns="50800" bIns="50800" anchor="ctr"/>
          <a:lstStyle/>
          <a:p>
            <a:pPr marL="274250" indent="-274250">
              <a:spcBef>
                <a:spcPts val="500"/>
              </a:spcBef>
              <a:buClrTx/>
              <a:buChar char="•"/>
              <a:defRPr sz="2800">
                <a:solidFill>
                  <a:srgbClr val="FFFFFF"/>
                </a:solidFill>
                <a:latin typeface="Calibri"/>
                <a:ea typeface="Calibri"/>
                <a:cs typeface="Calibri"/>
                <a:sym typeface="Calibri"/>
              </a:defRPr>
            </a:pPr>
            <a:endParaRPr/>
          </a:p>
          <a:p>
            <a:pPr marL="274250" indent="-274250">
              <a:spcBef>
                <a:spcPts val="500"/>
              </a:spcBef>
              <a:buClrTx/>
              <a:buChar char="•"/>
              <a:defRPr sz="2800">
                <a:solidFill>
                  <a:srgbClr val="FFFFFF"/>
                </a:solidFill>
                <a:latin typeface="Calibri"/>
                <a:ea typeface="Calibri"/>
                <a:cs typeface="Calibri"/>
                <a:sym typeface="Calibri"/>
              </a:defRPr>
            </a:pPr>
            <a:r>
              <a:t>High occurrence ≠ Positive impact</a:t>
            </a:r>
          </a:p>
          <a:p>
            <a:pPr marL="0" indent="0">
              <a:spcBef>
                <a:spcPts val="500"/>
              </a:spcBef>
              <a:buClrTx/>
              <a:buSzTx/>
              <a:buFontTx/>
              <a:buNone/>
              <a:defRPr sz="2800">
                <a:solidFill>
                  <a:srgbClr val="FFFFFF"/>
                </a:solidFill>
                <a:latin typeface="Calibri"/>
                <a:ea typeface="Calibri"/>
                <a:cs typeface="Calibri"/>
                <a:sym typeface="Calibri"/>
              </a:defRPr>
            </a:pPr>
            <a:endParaRPr/>
          </a:p>
          <a:p>
            <a:pPr marL="274250" indent="-274250">
              <a:spcBef>
                <a:spcPts val="500"/>
              </a:spcBef>
              <a:buClrTx/>
              <a:buChar char="•"/>
              <a:defRPr sz="2800">
                <a:solidFill>
                  <a:srgbClr val="FFFFFF"/>
                </a:solidFill>
                <a:latin typeface="Calibri"/>
                <a:ea typeface="Calibri"/>
                <a:cs typeface="Calibri"/>
                <a:sym typeface="Calibri"/>
              </a:defRPr>
            </a:pPr>
            <a:r>
              <a:t>Provides single snapshot, but potential to be dynamic</a:t>
            </a:r>
          </a:p>
          <a:p>
            <a:pPr marL="274250" indent="-274250">
              <a:spcBef>
                <a:spcPts val="500"/>
              </a:spcBef>
              <a:buClrTx/>
              <a:buChar char="•"/>
              <a:defRPr sz="2800">
                <a:solidFill>
                  <a:srgbClr val="FFFFFF"/>
                </a:solidFill>
                <a:latin typeface="Calibri"/>
                <a:ea typeface="Calibri"/>
                <a:cs typeface="Calibri"/>
                <a:sym typeface="Calibri"/>
              </a:defRPr>
            </a:pPr>
            <a:endParaRPr/>
          </a:p>
          <a:p>
            <a:pPr marL="274250" indent="-274250">
              <a:spcBef>
                <a:spcPts val="500"/>
              </a:spcBef>
              <a:buClrTx/>
              <a:buChar char="•"/>
              <a:defRPr sz="2800">
                <a:solidFill>
                  <a:srgbClr val="FFFFFF"/>
                </a:solidFill>
                <a:latin typeface="Calibri"/>
                <a:ea typeface="Calibri"/>
                <a:cs typeface="Calibri"/>
                <a:sym typeface="Calibri"/>
              </a:defRPr>
            </a:pPr>
            <a:r>
              <a:t>Need for as clear and discrete typologies as possible</a:t>
            </a:r>
          </a:p>
        </p:txBody>
      </p:sp>
      <p:sp>
        <p:nvSpPr>
          <p:cNvPr id="1171" name="Shape 1171"/>
          <p:cNvSpPr>
            <a:spLocks noGrp="1"/>
          </p:cNvSpPr>
          <p:nvPr>
            <p:ph type="title"/>
          </p:nvPr>
        </p:nvSpPr>
        <p:spPr>
          <a:xfrm>
            <a:off x="668302" y="316935"/>
            <a:ext cx="11704321" cy="1408854"/>
          </a:xfrm>
          <a:prstGeom prst="rect">
            <a:avLst/>
          </a:prstGeom>
        </p:spPr>
        <p:txBody>
          <a:bodyPr anchor="ctr"/>
          <a:lstStyle>
            <a:lvl1pPr>
              <a:defRPr>
                <a:solidFill>
                  <a:srgbClr val="5B9BD5"/>
                </a:solidFill>
                <a:latin typeface="Avenir Book"/>
                <a:ea typeface="Avenir Book"/>
                <a:cs typeface="Avenir Book"/>
                <a:sym typeface="Avenir Book"/>
              </a:defRPr>
            </a:lvl1pPr>
          </a:lstStyle>
          <a:p>
            <a:r>
              <a:t>CAVEATS FOR MAP</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75" name="Shape 1175"/>
          <p:cNvSpPr>
            <a:spLocks noGrp="1"/>
          </p:cNvSpPr>
          <p:nvPr>
            <p:ph type="title"/>
          </p:nvPr>
        </p:nvSpPr>
        <p:spPr>
          <a:xfrm>
            <a:off x="589594" y="223519"/>
            <a:ext cx="12625275" cy="1408855"/>
          </a:xfrm>
          <a:prstGeom prst="rect">
            <a:avLst/>
          </a:prstGeom>
        </p:spPr>
        <p:txBody>
          <a:bodyPr anchor="ctr"/>
          <a:lstStyle>
            <a:lvl1pPr>
              <a:defRPr>
                <a:solidFill>
                  <a:srgbClr val="5B9BD5"/>
                </a:solidFill>
                <a:latin typeface="Avenir Book"/>
                <a:ea typeface="Avenir Book"/>
                <a:cs typeface="Avenir Book"/>
                <a:sym typeface="Avenir Book"/>
              </a:defRPr>
            </a:lvl1pPr>
          </a:lstStyle>
          <a:p>
            <a:pPr>
              <a:defRPr sz="3800">
                <a:solidFill>
                  <a:srgbClr val="464653"/>
                </a:solidFill>
                <a:latin typeface="Bookman Old Style"/>
                <a:ea typeface="Bookman Old Style"/>
                <a:cs typeface="Bookman Old Style"/>
                <a:sym typeface="Bookman Old Style"/>
              </a:defRPr>
            </a:pPr>
            <a:r>
              <a:rPr sz="4400">
                <a:solidFill>
                  <a:srgbClr val="5B9BD5"/>
                </a:solidFill>
                <a:latin typeface="Avenir Book"/>
                <a:ea typeface="Avenir Book"/>
                <a:cs typeface="Avenir Book"/>
                <a:sym typeface="Avenir Book"/>
              </a:rPr>
              <a:t>BENEFITS OF EVIDENCE MAPPING</a:t>
            </a:r>
          </a:p>
        </p:txBody>
      </p:sp>
      <p:sp>
        <p:nvSpPr>
          <p:cNvPr id="1176" name="Shape 1176"/>
          <p:cNvSpPr/>
          <p:nvPr/>
        </p:nvSpPr>
        <p:spPr>
          <a:xfrm>
            <a:off x="1002502" y="1944160"/>
            <a:ext cx="10718307" cy="11460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marL="457200" indent="-457200" algn="l" defTabSz="1300480">
              <a:spcBef>
                <a:spcPts val="500"/>
              </a:spcBef>
              <a:buSzPct val="76000"/>
              <a:buFont typeface="Arial"/>
              <a:buChar char="•"/>
              <a:defRPr sz="3300">
                <a:latin typeface="Calibri"/>
                <a:ea typeface="Calibri"/>
                <a:cs typeface="Calibri"/>
                <a:sym typeface="Calibri"/>
              </a:defRPr>
            </a:lvl1pPr>
          </a:lstStyle>
          <a:p>
            <a:r>
              <a:t>Generation of systematic maps in conservation and development is growing </a:t>
            </a:r>
          </a:p>
        </p:txBody>
      </p:sp>
      <p:sp>
        <p:nvSpPr>
          <p:cNvPr id="1177" name="Shape 1177"/>
          <p:cNvSpPr/>
          <p:nvPr/>
        </p:nvSpPr>
        <p:spPr>
          <a:xfrm>
            <a:off x="6440765" y="8992942"/>
            <a:ext cx="6418869" cy="4094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r" defTabSz="914400">
              <a:defRPr sz="1800" i="1">
                <a:latin typeface="Calibri"/>
                <a:ea typeface="Calibri"/>
                <a:cs typeface="Calibri"/>
                <a:sym typeface="Calibri"/>
              </a:defRPr>
            </a:lvl1pPr>
          </a:lstStyle>
          <a:p>
            <a:r>
              <a:t>Haddaway et al. 2016</a:t>
            </a:r>
          </a:p>
        </p:txBody>
      </p:sp>
      <p:pic>
        <p:nvPicPr>
          <p:cNvPr id="1178" name="pasted-image.tiff"/>
          <p:cNvPicPr>
            <a:picLocks noChangeAspect="1"/>
          </p:cNvPicPr>
          <p:nvPr/>
        </p:nvPicPr>
        <p:blipFill>
          <a:blip r:embed="rId3">
            <a:extLst/>
          </a:blip>
          <a:stretch>
            <a:fillRect/>
          </a:stretch>
        </p:blipFill>
        <p:spPr>
          <a:xfrm>
            <a:off x="1853155" y="3208222"/>
            <a:ext cx="9017001" cy="5715001"/>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2" name="Shape 1182"/>
          <p:cNvSpPr>
            <a:spLocks noGrp="1"/>
          </p:cNvSpPr>
          <p:nvPr>
            <p:ph type="title"/>
          </p:nvPr>
        </p:nvSpPr>
        <p:spPr>
          <a:xfrm>
            <a:off x="668302" y="126435"/>
            <a:ext cx="11704321" cy="1517229"/>
          </a:xfrm>
          <a:prstGeom prst="rect">
            <a:avLst/>
          </a:prstGeom>
        </p:spPr>
        <p:txBody>
          <a:bodyPr anchor="ctr"/>
          <a:lstStyle>
            <a:lvl1pPr>
              <a:defRPr>
                <a:solidFill>
                  <a:srgbClr val="FFFFFF"/>
                </a:solidFill>
                <a:latin typeface="Avenir Book"/>
                <a:ea typeface="Avenir Book"/>
                <a:cs typeface="Avenir Book"/>
                <a:sym typeface="Avenir Book"/>
              </a:defRPr>
            </a:lvl1pPr>
          </a:lstStyle>
          <a:p>
            <a:pPr>
              <a:defRPr>
                <a:solidFill>
                  <a:srgbClr val="464653"/>
                </a:solidFill>
              </a:defRPr>
            </a:pPr>
            <a:r>
              <a:rPr>
                <a:solidFill>
                  <a:srgbClr val="FFFFFF"/>
                </a:solidFill>
              </a:rPr>
              <a:t>QUESTIONS?</a:t>
            </a:r>
          </a:p>
        </p:txBody>
      </p:sp>
      <p:sp>
        <p:nvSpPr>
          <p:cNvPr id="1183" name="Shape 1183"/>
          <p:cNvSpPr/>
          <p:nvPr/>
        </p:nvSpPr>
        <p:spPr>
          <a:xfrm>
            <a:off x="3664608" y="7468363"/>
            <a:ext cx="8254437" cy="1763573"/>
          </a:xfrm>
          <a:prstGeom prst="rect">
            <a:avLst/>
          </a:prstGeom>
          <a:ln w="12700">
            <a:miter lim="400000"/>
          </a:ln>
          <a:extLst>
            <a:ext uri="{C572A759-6A51-4108-AA02-DFA0A04FC94B}">
              <ma14:wrappingTextBoxFlag xmlns:ma14="http://schemas.microsoft.com/office/mac/drawingml/2011/main" xmlns="" val="1"/>
            </a:ext>
          </a:extLst>
        </p:spPr>
        <p:txBody>
          <a:bodyPr lIns="86677" tIns="86677" rIns="86677" bIns="86677" anchor="ctr">
            <a:normAutofit/>
          </a:bodyPr>
          <a:lstStyle/>
          <a:p>
            <a:pPr algn="l" defTabSz="1300480">
              <a:defRPr sz="2800" i="1">
                <a:solidFill>
                  <a:srgbClr val="464653"/>
                </a:solidFill>
                <a:latin typeface="Calibri"/>
                <a:ea typeface="Calibri"/>
                <a:cs typeface="Calibri"/>
                <a:sym typeface="Calibri"/>
              </a:defRPr>
            </a:pPr>
            <a:r>
              <a:rPr sz="2400">
                <a:solidFill>
                  <a:srgbClr val="FFFFFF"/>
                </a:solidFill>
              </a:rPr>
              <a:t>Funding support</a:t>
            </a:r>
          </a:p>
          <a:p>
            <a:pPr algn="l" defTabSz="1300480">
              <a:defRPr sz="2800">
                <a:solidFill>
                  <a:srgbClr val="464653"/>
                </a:solidFill>
                <a:latin typeface="Calibri"/>
                <a:ea typeface="Calibri"/>
                <a:cs typeface="Calibri"/>
                <a:sym typeface="Calibri"/>
              </a:defRPr>
            </a:pPr>
            <a:r>
              <a:rPr sz="2400">
                <a:solidFill>
                  <a:srgbClr val="FFFFFF"/>
                </a:solidFill>
              </a:rPr>
              <a:t>Gordon &amp; Betty Moore Foundation</a:t>
            </a:r>
          </a:p>
          <a:p>
            <a:pPr algn="l" defTabSz="1300480">
              <a:defRPr sz="2800">
                <a:solidFill>
                  <a:srgbClr val="464653"/>
                </a:solidFill>
                <a:latin typeface="Calibri"/>
                <a:ea typeface="Calibri"/>
                <a:cs typeface="Calibri"/>
                <a:sym typeface="Calibri"/>
              </a:defRPr>
            </a:pPr>
            <a:r>
              <a:rPr sz="2400">
                <a:solidFill>
                  <a:srgbClr val="FFFFFF"/>
                </a:solidFill>
              </a:rPr>
              <a:t>Science for Nature and People (SNAP) Partnership</a:t>
            </a:r>
          </a:p>
        </p:txBody>
      </p:sp>
      <p:sp>
        <p:nvSpPr>
          <p:cNvPr id="1184" name="Shape 1184"/>
          <p:cNvSpPr/>
          <p:nvPr/>
        </p:nvSpPr>
        <p:spPr>
          <a:xfrm>
            <a:off x="6595290" y="2136501"/>
            <a:ext cx="5931783" cy="12349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r" defTabSz="1300480">
              <a:defRPr sz="2400">
                <a:solidFill>
                  <a:srgbClr val="000000"/>
                </a:solidFill>
                <a:latin typeface="Gill Sans MT"/>
                <a:ea typeface="Gill Sans MT"/>
                <a:cs typeface="Gill Sans MT"/>
                <a:sym typeface="Gill Sans MT"/>
              </a:defRPr>
            </a:pPr>
            <a:r>
              <a:rPr b="1">
                <a:solidFill>
                  <a:srgbClr val="FFFFFF"/>
                </a:solidFill>
                <a:latin typeface="Calibri"/>
                <a:ea typeface="Calibri"/>
                <a:cs typeface="Calibri"/>
                <a:sym typeface="Calibri"/>
              </a:rPr>
              <a:t>Contact:</a:t>
            </a:r>
          </a:p>
          <a:p>
            <a:pPr algn="r" defTabSz="1300480">
              <a:defRPr sz="2400">
                <a:solidFill>
                  <a:srgbClr val="000000"/>
                </a:solidFill>
                <a:latin typeface="Gill Sans MT"/>
                <a:ea typeface="Gill Sans MT"/>
                <a:cs typeface="Gill Sans MT"/>
                <a:sym typeface="Gill Sans MT"/>
              </a:defRPr>
            </a:pPr>
            <a:r>
              <a:rPr>
                <a:solidFill>
                  <a:srgbClr val="FFFFFF"/>
                </a:solidFill>
                <a:latin typeface="Calibri"/>
                <a:ea typeface="Calibri"/>
                <a:cs typeface="Calibri"/>
                <a:sym typeface="Calibri"/>
              </a:rPr>
              <a:t>Samantha H. Cheng</a:t>
            </a:r>
          </a:p>
          <a:p>
            <a:pPr algn="r" defTabSz="1300480">
              <a:defRPr sz="2400">
                <a:solidFill>
                  <a:srgbClr val="000000"/>
                </a:solidFill>
                <a:latin typeface="Gill Sans MT"/>
                <a:ea typeface="Gill Sans MT"/>
                <a:cs typeface="Gill Sans MT"/>
                <a:sym typeface="Gill Sans MT"/>
              </a:defRPr>
            </a:pPr>
            <a:r>
              <a:rPr u="sng">
                <a:solidFill>
                  <a:srgbClr val="FFFFFF"/>
                </a:solidFill>
                <a:latin typeface="Calibri"/>
                <a:ea typeface="Calibri"/>
                <a:cs typeface="Calibri"/>
                <a:sym typeface="Calibri"/>
              </a:rPr>
              <a:t>cheng@nceas.ucsb.edu</a:t>
            </a:r>
          </a:p>
        </p:txBody>
      </p:sp>
      <p:sp>
        <p:nvSpPr>
          <p:cNvPr id="1185" name="Shape 1185"/>
          <p:cNvSpPr/>
          <p:nvPr/>
        </p:nvSpPr>
        <p:spPr>
          <a:xfrm>
            <a:off x="10302091" y="4260034"/>
            <a:ext cx="2702709" cy="4856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1300480">
              <a:defRPr sz="2400">
                <a:latin typeface="Gill Sans MT"/>
                <a:ea typeface="Gill Sans MT"/>
                <a:cs typeface="Gill Sans MT"/>
                <a:sym typeface="Gill Sans MT"/>
              </a:defRPr>
            </a:lvl1pPr>
          </a:lstStyle>
          <a:p>
            <a:pPr>
              <a:defRPr>
                <a:solidFill>
                  <a:srgbClr val="000000"/>
                </a:solidFill>
              </a:defRPr>
            </a:pPr>
            <a:r>
              <a:rPr>
                <a:solidFill>
                  <a:srgbClr val="FFFFFF"/>
                </a:solidFill>
              </a:rPr>
              <a:t>@pilesofsquid</a:t>
            </a:r>
          </a:p>
        </p:txBody>
      </p:sp>
      <p:pic>
        <p:nvPicPr>
          <p:cNvPr id="1186" name="image25.png" descr="Twitter-icon.png.png"/>
          <p:cNvPicPr>
            <a:picLocks noChangeAspect="1"/>
          </p:cNvPicPr>
          <p:nvPr/>
        </p:nvPicPr>
        <p:blipFill>
          <a:blip r:embed="rId3">
            <a:extLst/>
          </a:blip>
          <a:stretch>
            <a:fillRect/>
          </a:stretch>
        </p:blipFill>
        <p:spPr>
          <a:xfrm>
            <a:off x="9383639" y="4168851"/>
            <a:ext cx="774324" cy="774324"/>
          </a:xfrm>
          <a:prstGeom prst="rect">
            <a:avLst/>
          </a:prstGeom>
          <a:ln w="12700">
            <a:miter lim="400000"/>
          </a:ln>
        </p:spPr>
      </p:pic>
      <p:pic>
        <p:nvPicPr>
          <p:cNvPr id="1187" name="snap-acronym-cmyk.pdf"/>
          <p:cNvPicPr>
            <a:picLocks noChangeAspect="1"/>
          </p:cNvPicPr>
          <p:nvPr/>
        </p:nvPicPr>
        <p:blipFill>
          <a:blip r:embed="rId4">
            <a:extLst/>
          </a:blip>
          <a:stretch>
            <a:fillRect/>
          </a:stretch>
        </p:blipFill>
        <p:spPr>
          <a:xfrm>
            <a:off x="10721927" y="7601067"/>
            <a:ext cx="1863037" cy="1322156"/>
          </a:xfrm>
          <a:prstGeom prst="rect">
            <a:avLst/>
          </a:prstGeom>
          <a:ln w="12700">
            <a:miter lim="400000"/>
          </a:ln>
        </p:spPr>
      </p:pic>
      <p:sp>
        <p:nvSpPr>
          <p:cNvPr id="1188" name="Shape 1188"/>
          <p:cNvSpPr/>
          <p:nvPr/>
        </p:nvSpPr>
        <p:spPr>
          <a:xfrm>
            <a:off x="4119684" y="5634267"/>
            <a:ext cx="10284335" cy="58889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642937">
              <a:defRPr sz="3000" b="1">
                <a:solidFill>
                  <a:srgbClr val="FFD040"/>
                </a:solidFill>
                <a:latin typeface="Helvetica Neue"/>
                <a:ea typeface="Helvetica Neue"/>
                <a:cs typeface="Helvetica Neue"/>
                <a:sym typeface="Helvetica Neue"/>
              </a:defRPr>
            </a:lvl1pPr>
          </a:lstStyle>
          <a:p>
            <a:r>
              <a:t>www.natureandpeopleevidence.org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pPr algn="l">
              <a:defRPr sz="6200"/>
            </a:pPr>
            <a:endParaRPr/>
          </a:p>
        </p:txBody>
      </p:sp>
      <p:sp>
        <p:nvSpPr>
          <p:cNvPr id="342" name="Shape 342"/>
          <p:cNvSpPr>
            <a:spLocks noGrp="1"/>
          </p:cNvSpPr>
          <p:nvPr>
            <p:ph type="body" sz="half" idx="1"/>
          </p:nvPr>
        </p:nvSpPr>
        <p:spPr>
          <a:prstGeom prst="rect">
            <a:avLst/>
          </a:prstGeom>
        </p:spPr>
        <p:txBody>
          <a:bodyPr/>
          <a:lstStyle/>
          <a:p>
            <a:pPr algn="l">
              <a:defRPr sz="3800"/>
            </a:pPr>
            <a:endParaRPr/>
          </a:p>
        </p:txBody>
      </p:sp>
      <p:sp>
        <p:nvSpPr>
          <p:cNvPr id="343" name="Shape 34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344" name="Shape 344"/>
          <p:cNvSpPr/>
          <p:nvPr/>
        </p:nvSpPr>
        <p:spPr>
          <a:xfrm>
            <a:off x="1233056" y="4078295"/>
            <a:ext cx="1740977" cy="1539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p>
            <a:pPr defTabSz="914400">
              <a:defRPr sz="3000">
                <a:latin typeface="Calibri"/>
                <a:ea typeface="Calibri"/>
                <a:cs typeface="Calibri"/>
                <a:sym typeface="Calibri"/>
              </a:defRPr>
            </a:pPr>
            <a:endParaRPr/>
          </a:p>
          <a:p>
            <a:pPr defTabSz="914400">
              <a:defRPr sz="3000">
                <a:latin typeface="Calibri"/>
                <a:ea typeface="Calibri"/>
                <a:cs typeface="Calibri"/>
                <a:sym typeface="Calibri"/>
              </a:defRPr>
            </a:pPr>
            <a:r>
              <a:t>ARTICLES </a:t>
            </a:r>
          </a:p>
          <a:p>
            <a:pPr defTabSz="914400">
              <a:defRPr sz="3000">
                <a:latin typeface="Calibri"/>
                <a:ea typeface="Calibri"/>
                <a:cs typeface="Calibri"/>
                <a:sym typeface="Calibri"/>
              </a:defRPr>
            </a:pPr>
            <a:r>
              <a:t>ON IT</a:t>
            </a:r>
          </a:p>
        </p:txBody>
      </p:sp>
      <p:sp>
        <p:nvSpPr>
          <p:cNvPr id="345" name="Shape 345"/>
          <p:cNvSpPr/>
          <p:nvPr/>
        </p:nvSpPr>
        <p:spPr>
          <a:xfrm>
            <a:off x="1480214" y="3723553"/>
            <a:ext cx="1224134" cy="9936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5600">
                <a:solidFill>
                  <a:srgbClr val="ADCDEA"/>
                </a:solidFill>
                <a:latin typeface="Calibri"/>
                <a:ea typeface="Calibri"/>
                <a:cs typeface="Calibri"/>
                <a:sym typeface="Calibri"/>
              </a:defRPr>
            </a:lvl1pPr>
          </a:lstStyle>
          <a:p>
            <a:r>
              <a:t>139</a:t>
            </a:r>
          </a:p>
        </p:txBody>
      </p:sp>
      <p:sp>
        <p:nvSpPr>
          <p:cNvPr id="346" name="Shape 346"/>
          <p:cNvSpPr/>
          <p:nvPr/>
        </p:nvSpPr>
        <p:spPr>
          <a:xfrm>
            <a:off x="4755198" y="4078295"/>
            <a:ext cx="2230807" cy="1539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p>
            <a:pPr defTabSz="914400">
              <a:defRPr sz="3000">
                <a:latin typeface="Calibri"/>
                <a:ea typeface="Calibri"/>
                <a:cs typeface="Calibri"/>
                <a:sym typeface="Calibri"/>
              </a:defRPr>
            </a:pPr>
            <a:endParaRPr/>
          </a:p>
          <a:p>
            <a:pPr defTabSz="914400">
              <a:defRPr sz="3000">
                <a:latin typeface="Calibri"/>
                <a:ea typeface="Calibri"/>
                <a:cs typeface="Calibri"/>
                <a:sym typeface="Calibri"/>
              </a:defRPr>
            </a:pPr>
            <a:r>
              <a:t>ARTICLES </a:t>
            </a:r>
          </a:p>
          <a:p>
            <a:pPr defTabSz="914400">
              <a:defRPr sz="3000">
                <a:latin typeface="Calibri"/>
                <a:ea typeface="Calibri"/>
                <a:cs typeface="Calibri"/>
                <a:sym typeface="Calibri"/>
              </a:defRPr>
            </a:pPr>
            <a:r>
              <a:t>CITING THEM</a:t>
            </a:r>
          </a:p>
        </p:txBody>
      </p:sp>
      <p:sp>
        <p:nvSpPr>
          <p:cNvPr id="347" name="Shape 347"/>
          <p:cNvSpPr/>
          <p:nvPr/>
        </p:nvSpPr>
        <p:spPr>
          <a:xfrm>
            <a:off x="5064179" y="3723553"/>
            <a:ext cx="1584596" cy="9936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5600">
                <a:solidFill>
                  <a:srgbClr val="ADCDEA"/>
                </a:solidFill>
                <a:latin typeface="Calibri"/>
                <a:ea typeface="Calibri"/>
                <a:cs typeface="Calibri"/>
                <a:sym typeface="Calibri"/>
              </a:defRPr>
            </a:lvl1pPr>
          </a:lstStyle>
          <a:p>
            <a:r>
              <a:t>2100</a:t>
            </a:r>
          </a:p>
        </p:txBody>
      </p:sp>
      <p:sp>
        <p:nvSpPr>
          <p:cNvPr id="348" name="Shape 348"/>
          <p:cNvSpPr/>
          <p:nvPr/>
        </p:nvSpPr>
        <p:spPr>
          <a:xfrm>
            <a:off x="3119103" y="4697468"/>
            <a:ext cx="1612845" cy="1"/>
          </a:xfrm>
          <a:prstGeom prst="line">
            <a:avLst/>
          </a:prstGeom>
          <a:ln w="139700">
            <a:solidFill>
              <a:srgbClr val="A7A7A7"/>
            </a:solidFill>
            <a:miter/>
            <a:tailEnd type="triangle"/>
          </a:ln>
        </p:spPr>
        <p:txBody>
          <a:bodyPr lIns="65023" tIns="65023" rIns="65023" bIns="65023"/>
          <a:lstStyle/>
          <a:p>
            <a:pPr algn="l" defTabSz="457200">
              <a:defRPr sz="1600">
                <a:solidFill>
                  <a:srgbClr val="000000"/>
                </a:solidFill>
                <a:latin typeface="Helvetica"/>
                <a:ea typeface="Helvetica"/>
                <a:cs typeface="Helvetica"/>
                <a:sym typeface="Helvetica"/>
              </a:defRPr>
            </a:pPr>
            <a:endParaRPr/>
          </a:p>
        </p:txBody>
      </p:sp>
      <p:sp>
        <p:nvSpPr>
          <p:cNvPr id="349" name="Shape 349"/>
          <p:cNvSpPr/>
          <p:nvPr/>
        </p:nvSpPr>
        <p:spPr>
          <a:xfrm>
            <a:off x="7255353" y="4697468"/>
            <a:ext cx="1612844" cy="1"/>
          </a:xfrm>
          <a:prstGeom prst="line">
            <a:avLst/>
          </a:prstGeom>
          <a:ln w="139700">
            <a:solidFill>
              <a:srgbClr val="A7A7A7"/>
            </a:solidFill>
            <a:miter/>
            <a:tailEnd type="triangle"/>
          </a:ln>
        </p:spPr>
        <p:txBody>
          <a:bodyPr lIns="65023" tIns="65023" rIns="65023" bIns="65023"/>
          <a:lstStyle/>
          <a:p>
            <a:pPr algn="l" defTabSz="457200">
              <a:defRPr sz="1600">
                <a:solidFill>
                  <a:srgbClr val="000000"/>
                </a:solidFill>
                <a:latin typeface="Helvetica"/>
                <a:ea typeface="Helvetica"/>
                <a:cs typeface="Helvetica"/>
                <a:sym typeface="Helvetica"/>
              </a:defRPr>
            </a:pPr>
            <a:endParaRPr/>
          </a:p>
        </p:txBody>
      </p:sp>
      <p:sp>
        <p:nvSpPr>
          <p:cNvPr id="350" name="Shape 350"/>
          <p:cNvSpPr/>
          <p:nvPr/>
        </p:nvSpPr>
        <p:spPr>
          <a:xfrm>
            <a:off x="8730157" y="3169404"/>
            <a:ext cx="3078601" cy="29494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914400">
              <a:defRPr sz="3000">
                <a:latin typeface="Calibri"/>
                <a:ea typeface="Calibri"/>
                <a:cs typeface="Calibri"/>
                <a:sym typeface="Calibri"/>
              </a:defRPr>
            </a:pPr>
            <a:endParaRPr/>
          </a:p>
          <a:p>
            <a:pPr defTabSz="914400">
              <a:defRPr sz="3000">
                <a:latin typeface="Calibri"/>
                <a:ea typeface="Calibri"/>
                <a:cs typeface="Calibri"/>
                <a:sym typeface="Calibri"/>
              </a:defRPr>
            </a:pPr>
            <a:r>
              <a:t>HOW MANY PEOPLE </a:t>
            </a:r>
            <a:r>
              <a:rPr b="1">
                <a:solidFill>
                  <a:srgbClr val="ED7D31"/>
                </a:solidFill>
              </a:rPr>
              <a:t>USE </a:t>
            </a:r>
            <a:r>
              <a:t>EVIDENCE IN DECISION MAKING?</a:t>
            </a:r>
          </a:p>
        </p:txBody>
      </p:sp>
      <p:sp>
        <p:nvSpPr>
          <p:cNvPr id="351" name="Shape 351"/>
          <p:cNvSpPr/>
          <p:nvPr/>
        </p:nvSpPr>
        <p:spPr>
          <a:xfrm>
            <a:off x="850602" y="594200"/>
            <a:ext cx="11629083" cy="1028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4400">
                <a:solidFill>
                  <a:srgbClr val="5B9BD5"/>
                </a:solidFill>
                <a:latin typeface="Avenir Book"/>
                <a:ea typeface="Avenir Book"/>
                <a:cs typeface="Avenir Book"/>
                <a:sym typeface="Avenir Book"/>
              </a:defRPr>
            </a:lvl1pPr>
          </a:lstStyle>
          <a:p>
            <a:r>
              <a:t>“EVIDENCE-BASED CONSERVATION”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5" name="image10.png"/>
          <p:cNvPicPr>
            <a:picLocks noChangeAspect="1"/>
          </p:cNvPicPr>
          <p:nvPr/>
        </p:nvPicPr>
        <p:blipFill>
          <a:blip r:embed="rId3">
            <a:extLst/>
          </a:blip>
          <a:stretch>
            <a:fillRect/>
          </a:stretch>
        </p:blipFill>
        <p:spPr>
          <a:xfrm>
            <a:off x="-31610" y="2151630"/>
            <a:ext cx="13067853" cy="7833844"/>
          </a:xfrm>
          <a:prstGeom prst="rect">
            <a:avLst/>
          </a:prstGeom>
          <a:ln w="12700">
            <a:miter lim="400000"/>
          </a:ln>
        </p:spPr>
      </p:pic>
      <p:sp>
        <p:nvSpPr>
          <p:cNvPr id="356" name="Shape 356"/>
          <p:cNvSpPr>
            <a:spLocks noGrp="1"/>
          </p:cNvSpPr>
          <p:nvPr>
            <p:ph type="title"/>
          </p:nvPr>
        </p:nvSpPr>
        <p:spPr>
          <a:xfrm>
            <a:off x="204922" y="-183341"/>
            <a:ext cx="12850543" cy="2542580"/>
          </a:xfrm>
          <a:prstGeom prst="rect">
            <a:avLst/>
          </a:prstGeom>
        </p:spPr>
        <p:txBody>
          <a:bodyPr anchor="ctr"/>
          <a:lstStyle/>
          <a:p>
            <a:pPr>
              <a:defRPr sz="4200">
                <a:solidFill>
                  <a:srgbClr val="5B9BD5"/>
                </a:solidFill>
                <a:latin typeface="Avenir Book"/>
                <a:ea typeface="Avenir Book"/>
                <a:cs typeface="Avenir Book"/>
                <a:sym typeface="Avenir Book"/>
              </a:defRPr>
            </a:pPr>
            <a:r>
              <a:t>TRACKING PROGRESS REQUIRES </a:t>
            </a:r>
          </a:p>
          <a:p>
            <a:pPr>
              <a:defRPr sz="4200">
                <a:solidFill>
                  <a:srgbClr val="5B9BD5"/>
                </a:solidFill>
                <a:latin typeface="Avenir Book"/>
                <a:ea typeface="Avenir Book"/>
                <a:cs typeface="Avenir Book"/>
                <a:sym typeface="Avenir Book"/>
              </a:defRPr>
            </a:pPr>
            <a:r>
              <a:t>MONITORING, REPORTING &amp; EVIDENCE</a:t>
            </a:r>
          </a:p>
        </p:txBody>
      </p:sp>
      <p:sp>
        <p:nvSpPr>
          <p:cNvPr id="357" name="Shape 357"/>
          <p:cNvSpPr/>
          <p:nvPr/>
        </p:nvSpPr>
        <p:spPr>
          <a:xfrm>
            <a:off x="9120772" y="5850039"/>
            <a:ext cx="3651802" cy="409449"/>
          </a:xfrm>
          <a:prstGeom prst="rect">
            <a:avLst/>
          </a:prstGeom>
          <a:solidFill>
            <a:srgbClr val="FFFFFF">
              <a:alpha val="80000"/>
            </a:srgbClr>
          </a:solidFill>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defRPr sz="2400">
                <a:solidFill>
                  <a:srgbClr val="000000"/>
                </a:solidFill>
                <a:latin typeface="Calibri"/>
                <a:ea typeface="Calibri"/>
                <a:cs typeface="Calibri"/>
                <a:sym typeface="Calibri"/>
              </a:defRPr>
            </a:pPr>
            <a:r>
              <a:rPr sz="1800"/>
              <a:t>Lu et al. 2015. </a:t>
            </a:r>
            <a:r>
              <a:rPr sz="1800" i="1"/>
              <a:t>Nature</a:t>
            </a:r>
            <a:r>
              <a:rPr sz="1800"/>
              <a:t>. April 20</a:t>
            </a:r>
            <a:r>
              <a:rPr sz="1800" baseline="30444"/>
              <a:t>th</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1" name="Shape 361"/>
          <p:cNvSpPr>
            <a:spLocks noGrp="1"/>
          </p:cNvSpPr>
          <p:nvPr>
            <p:ph type="title"/>
          </p:nvPr>
        </p:nvSpPr>
        <p:spPr>
          <a:prstGeom prst="rect">
            <a:avLst/>
          </a:prstGeom>
        </p:spPr>
        <p:txBody>
          <a:bodyPr/>
          <a:lstStyle/>
          <a:p>
            <a:endParaRPr/>
          </a:p>
        </p:txBody>
      </p:sp>
      <p:sp>
        <p:nvSpPr>
          <p:cNvPr id="362" name="Shape 362"/>
          <p:cNvSpPr>
            <a:spLocks noGrp="1"/>
          </p:cNvSpPr>
          <p:nvPr>
            <p:ph type="body" idx="1"/>
          </p:nvPr>
        </p:nvSpPr>
        <p:spPr>
          <a:prstGeom prst="rect">
            <a:avLst/>
          </a:prstGeom>
        </p:spPr>
        <p:txBody>
          <a:bodyPr/>
          <a:lstStyle/>
          <a:p>
            <a:endParaRPr/>
          </a:p>
        </p:txBody>
      </p:sp>
      <p:sp>
        <p:nvSpPr>
          <p:cNvPr id="363" name="Shape 36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364" name="Shape 364"/>
          <p:cNvSpPr/>
          <p:nvPr/>
        </p:nvSpPr>
        <p:spPr>
          <a:xfrm>
            <a:off x="588190" y="-171291"/>
            <a:ext cx="12850544" cy="2542580"/>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nchor="ctr">
            <a:normAutofit/>
          </a:bodyPr>
          <a:lstStyle>
            <a:lvl1pPr algn="l" defTabSz="1300480">
              <a:lnSpc>
                <a:spcPct val="90000"/>
              </a:lnSpc>
              <a:defRPr sz="4200">
                <a:solidFill>
                  <a:srgbClr val="5B9BD5"/>
                </a:solidFill>
                <a:latin typeface="Avenir Book"/>
                <a:ea typeface="Avenir Book"/>
                <a:cs typeface="Avenir Book"/>
                <a:sym typeface="Avenir Book"/>
              </a:defRPr>
            </a:lvl1pPr>
          </a:lstStyle>
          <a:p>
            <a:r>
              <a:t>EXPERIENCE-BASED VS. EVIDENCE-BASED</a:t>
            </a:r>
          </a:p>
        </p:txBody>
      </p:sp>
      <p:sp>
        <p:nvSpPr>
          <p:cNvPr id="365" name="Shape 365"/>
          <p:cNvSpPr/>
          <p:nvPr/>
        </p:nvSpPr>
        <p:spPr>
          <a:xfrm>
            <a:off x="8715757" y="2181696"/>
            <a:ext cx="3863845" cy="34447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defRPr sz="2400">
                <a:latin typeface="Calibri"/>
                <a:ea typeface="Calibri"/>
                <a:cs typeface="Calibri"/>
                <a:sym typeface="Calibri"/>
              </a:defRPr>
            </a:pPr>
            <a:r>
              <a:t>Respondents from UK conservation community indicate desire to use evidence but:</a:t>
            </a:r>
          </a:p>
          <a:p>
            <a:pPr marL="240631" indent="-240631" algn="l" defTabSz="1300480">
              <a:buSzPct val="100000"/>
              <a:buChar char="-"/>
              <a:defRPr sz="2400" i="1">
                <a:latin typeface="Calibri"/>
                <a:ea typeface="Calibri"/>
                <a:cs typeface="Calibri"/>
                <a:sym typeface="Calibri"/>
              </a:defRPr>
            </a:pPr>
            <a:r>
              <a:t>lack of time find it</a:t>
            </a:r>
          </a:p>
          <a:p>
            <a:pPr marL="240631" indent="-240631" algn="l" defTabSz="1300480">
              <a:buSzPct val="100000"/>
              <a:buChar char="-"/>
              <a:defRPr sz="2400" i="1">
                <a:latin typeface="Calibri"/>
                <a:ea typeface="Calibri"/>
                <a:cs typeface="Calibri"/>
                <a:sym typeface="Calibri"/>
              </a:defRPr>
            </a:pPr>
            <a:r>
              <a:t>lack of support framework to quickly sort and evaluate evidence</a:t>
            </a:r>
          </a:p>
          <a:p>
            <a:pPr marL="240631" indent="-240631" algn="l" defTabSz="1300480">
              <a:buSzPct val="100000"/>
              <a:buChar char="-"/>
              <a:defRPr sz="2400" i="1">
                <a:latin typeface="Calibri"/>
                <a:ea typeface="Calibri"/>
                <a:cs typeface="Calibri"/>
                <a:sym typeface="Calibri"/>
              </a:defRPr>
            </a:pPr>
            <a:r>
              <a:t>lack of access</a:t>
            </a:r>
          </a:p>
        </p:txBody>
      </p:sp>
      <p:graphicFrame>
        <p:nvGraphicFramePr>
          <p:cNvPr id="366" name="Chart 366"/>
          <p:cNvGraphicFramePr/>
          <p:nvPr/>
        </p:nvGraphicFramePr>
        <p:xfrm>
          <a:off x="343140" y="2121958"/>
          <a:ext cx="11013924" cy="5985950"/>
        </p:xfrm>
        <a:graphic>
          <a:graphicData uri="http://schemas.openxmlformats.org/drawingml/2006/chart">
            <c:chart xmlns:c="http://schemas.openxmlformats.org/drawingml/2006/chart" xmlns:r="http://schemas.openxmlformats.org/officeDocument/2006/relationships" r:id="rId3"/>
          </a:graphicData>
        </a:graphic>
      </p:graphicFrame>
      <p:sp>
        <p:nvSpPr>
          <p:cNvPr id="367" name="Shape 367"/>
          <p:cNvSpPr/>
          <p:nvPr/>
        </p:nvSpPr>
        <p:spPr>
          <a:xfrm>
            <a:off x="1540998" y="8028142"/>
            <a:ext cx="1801515" cy="8666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1300480">
              <a:defRPr sz="2400" b="1">
                <a:latin typeface="Calibri"/>
                <a:ea typeface="Calibri"/>
                <a:cs typeface="Calibri"/>
                <a:sym typeface="Calibri"/>
              </a:defRPr>
            </a:lvl1pPr>
          </a:lstStyle>
          <a:p>
            <a:r>
              <a:t>Experience-based</a:t>
            </a:r>
          </a:p>
        </p:txBody>
      </p:sp>
      <p:sp>
        <p:nvSpPr>
          <p:cNvPr id="368" name="Shape 368"/>
          <p:cNvSpPr/>
          <p:nvPr/>
        </p:nvSpPr>
        <p:spPr>
          <a:xfrm>
            <a:off x="3430532" y="8490535"/>
            <a:ext cx="6409307" cy="1"/>
          </a:xfrm>
          <a:prstGeom prst="line">
            <a:avLst/>
          </a:prstGeom>
          <a:ln w="139700">
            <a:solidFill>
              <a:srgbClr val="A7A7A7"/>
            </a:solidFill>
            <a:miter/>
            <a:tailEnd type="triangle"/>
          </a:ln>
        </p:spPr>
        <p:txBody>
          <a:bodyPr lIns="65023" tIns="65023" rIns="65023" bIns="65023"/>
          <a:lstStyle/>
          <a:p>
            <a:pPr algn="l" defTabSz="650240">
              <a:defRPr sz="1600">
                <a:solidFill>
                  <a:srgbClr val="000000"/>
                </a:solidFill>
                <a:latin typeface="Helvetica"/>
                <a:ea typeface="Helvetica"/>
                <a:cs typeface="Helvetica"/>
                <a:sym typeface="Helvetica"/>
              </a:defRPr>
            </a:pPr>
            <a:endParaRPr/>
          </a:p>
        </p:txBody>
      </p:sp>
      <p:sp>
        <p:nvSpPr>
          <p:cNvPr id="369" name="Shape 369"/>
          <p:cNvSpPr/>
          <p:nvPr/>
        </p:nvSpPr>
        <p:spPr>
          <a:xfrm>
            <a:off x="9746923" y="8028142"/>
            <a:ext cx="1801515" cy="8666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1300480">
              <a:defRPr sz="2400" b="1">
                <a:latin typeface="Calibri"/>
                <a:ea typeface="Calibri"/>
                <a:cs typeface="Calibri"/>
                <a:sym typeface="Calibri"/>
              </a:defRPr>
            </a:lvl1pPr>
          </a:lstStyle>
          <a:p>
            <a:r>
              <a:t>Evidence-based</a:t>
            </a:r>
          </a:p>
        </p:txBody>
      </p:sp>
      <p:sp>
        <p:nvSpPr>
          <p:cNvPr id="370" name="Shape 370"/>
          <p:cNvSpPr/>
          <p:nvPr/>
        </p:nvSpPr>
        <p:spPr>
          <a:xfrm>
            <a:off x="175622" y="9071897"/>
            <a:ext cx="4020020" cy="498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2400" i="1">
                <a:latin typeface="Calibri"/>
                <a:ea typeface="Calibri"/>
                <a:cs typeface="Calibri"/>
                <a:sym typeface="Calibri"/>
              </a:defRPr>
            </a:lvl1pPr>
          </a:lstStyle>
          <a:p>
            <a:r>
              <a:t>modified from Pullin et al. 2004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4" name="Shape 374"/>
          <p:cNvSpPr>
            <a:spLocks noGrp="1"/>
          </p:cNvSpPr>
          <p:nvPr>
            <p:ph type="title"/>
          </p:nvPr>
        </p:nvSpPr>
        <p:spPr>
          <a:prstGeom prst="rect">
            <a:avLst/>
          </a:prstGeom>
        </p:spPr>
        <p:txBody>
          <a:bodyPr/>
          <a:lstStyle/>
          <a:p>
            <a:endParaRPr/>
          </a:p>
        </p:txBody>
      </p:sp>
      <p:sp>
        <p:nvSpPr>
          <p:cNvPr id="375" name="Shape 37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376" name="Shape 376"/>
          <p:cNvSpPr/>
          <p:nvPr/>
        </p:nvSpPr>
        <p:spPr>
          <a:xfrm>
            <a:off x="545411" y="-171291"/>
            <a:ext cx="12850544" cy="2542580"/>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nchor="ctr">
            <a:normAutofit/>
          </a:bodyPr>
          <a:lstStyle>
            <a:lvl1pPr algn="l" defTabSz="1300480">
              <a:lnSpc>
                <a:spcPct val="90000"/>
              </a:lnSpc>
              <a:defRPr sz="4200">
                <a:solidFill>
                  <a:srgbClr val="5B9BD5"/>
                </a:solidFill>
                <a:latin typeface="Avenir Book"/>
                <a:ea typeface="Avenir Book"/>
                <a:cs typeface="Avenir Book"/>
                <a:sym typeface="Avenir Book"/>
              </a:defRPr>
            </a:lvl1pPr>
          </a:lstStyle>
          <a:p>
            <a:r>
              <a:t>INCREASE IN EVIDENCE BASE</a:t>
            </a:r>
          </a:p>
        </p:txBody>
      </p:sp>
      <p:sp>
        <p:nvSpPr>
          <p:cNvPr id="377" name="Shape 377"/>
          <p:cNvSpPr/>
          <p:nvPr/>
        </p:nvSpPr>
        <p:spPr>
          <a:xfrm>
            <a:off x="154233" y="9050614"/>
            <a:ext cx="2352995" cy="4983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1300480">
              <a:defRPr sz="2400" i="1">
                <a:latin typeface="Calibri"/>
                <a:ea typeface="Calibri"/>
                <a:cs typeface="Calibri"/>
                <a:sym typeface="Calibri"/>
              </a:defRPr>
            </a:lvl1pPr>
          </a:lstStyle>
          <a:p>
            <a:r>
              <a:t>Bayliss et al. 2016</a:t>
            </a:r>
          </a:p>
        </p:txBody>
      </p:sp>
      <p:pic>
        <p:nvPicPr>
          <p:cNvPr id="378" name="Bayliss_2016_IncreaseEvidence.gif"/>
          <p:cNvPicPr>
            <a:picLocks noChangeAspect="1"/>
          </p:cNvPicPr>
          <p:nvPr/>
        </p:nvPicPr>
        <p:blipFill>
          <a:blip r:embed="rId3">
            <a:extLst/>
          </a:blip>
          <a:stretch>
            <a:fillRect/>
          </a:stretch>
        </p:blipFill>
        <p:spPr>
          <a:xfrm>
            <a:off x="3350477" y="2302653"/>
            <a:ext cx="9189204" cy="5707766"/>
          </a:xfrm>
          <a:prstGeom prst="rect">
            <a:avLst/>
          </a:prstGeom>
          <a:ln w="12700">
            <a:miter lim="400000"/>
          </a:ln>
        </p:spPr>
      </p:pic>
      <p:sp>
        <p:nvSpPr>
          <p:cNvPr id="379" name="Shape 379"/>
          <p:cNvSpPr/>
          <p:nvPr/>
        </p:nvSpPr>
        <p:spPr>
          <a:xfrm>
            <a:off x="382353" y="3301999"/>
            <a:ext cx="2604470" cy="314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a:lvl1pPr>
          </a:lstStyle>
          <a:p>
            <a:r>
              <a:t>23% increase in evidence base over 2 years on effects of agricultural management on soil carbon stocks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6133</Words>
  <Application>Microsoft Office PowerPoint</Application>
  <PresentationFormat>Custom</PresentationFormat>
  <Paragraphs>490</Paragraphs>
  <Slides>57</Slides>
  <Notes>53</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Black</vt:lpstr>
      <vt:lpstr>USING EVIDENCE MAPPING FOR CONSERVATION AND DEVELOPMENT</vt:lpstr>
      <vt:lpstr>PowerPoint Presentation</vt:lpstr>
      <vt:lpstr>PowerPoint Presentation</vt:lpstr>
      <vt:lpstr>PowerPoint Presentation</vt:lpstr>
      <vt:lpstr>PowerPoint Presentation</vt:lpstr>
      <vt:lpstr>PowerPoint Presentation</vt:lpstr>
      <vt:lpstr>TRACKING PROGRESS REQUIRES  MONITORING, REPORTING &amp; EVIDENCE</vt:lpstr>
      <vt:lpstr>PowerPoint Presentation</vt:lpstr>
      <vt:lpstr>PowerPoint Presentation</vt:lpstr>
      <vt:lpstr>PowerPoint Presentation</vt:lpstr>
      <vt:lpstr>PowerPoint Presentation</vt:lpstr>
      <vt:lpstr>SYSTEMATIC TOOLS FOR EVIDENCE SYNTHESIS</vt:lpstr>
      <vt:lpstr>SYSTEMATIC TOOLS FOR EVIDENCE SYNTHESIS</vt:lpstr>
      <vt:lpstr>SYSTEMATIC TOOLS FOR EVIDENCE SYNTHESIS</vt:lpstr>
      <vt:lpstr>EVIDENCE MAPS or  SYSTEMATIC MAPS</vt:lpstr>
      <vt:lpstr>SYSTEMATIC MAP</vt:lpstr>
      <vt:lpstr>PowerPoint Presentation</vt:lpstr>
      <vt:lpstr>SNAPP Working Group on Evidence-based Conservation</vt:lpstr>
      <vt:lpstr>EVIDENCE MAP: CONSERVATION’S IMPACT ON HUMAN WELL-BEING</vt:lpstr>
      <vt:lpstr>DIFFERENT PATHWAYS FROM INTERVENTIONS TO OUTCOMES</vt:lpstr>
      <vt:lpstr>SCOPE OF EVIDENCE MAP</vt:lpstr>
      <vt:lpstr>EVIDENCE MAP ON CONSERVATION &amp; HUMAN WELL-BEING</vt:lpstr>
      <vt:lpstr>INCLUSION/EXCLUSION: “PICO” APPROACH</vt:lpstr>
      <vt:lpstr>INCLUSION/EXCLUSION: “PICO” APPROACH</vt:lpstr>
      <vt:lpstr>MAPPING PROCESS</vt:lpstr>
      <vt:lpstr>BOOLEAN SEARCHING</vt:lpstr>
      <vt:lpstr>BOOLEAN SEARCHING</vt:lpstr>
      <vt:lpstr>EVIDENCE MAP</vt:lpstr>
      <vt:lpstr>PowerPoint Presentation</vt:lpstr>
      <vt:lpstr>GROWTH IN EVIDENCE BASE:</vt:lpstr>
      <vt:lpstr>GEOGRAPHIC TRENDS:</vt:lpstr>
      <vt:lpstr>GEOGRAPHIC TRENDS:</vt:lpstr>
      <vt:lpstr>EMPHASIS ON ECONOMIC WELL-BEING</vt:lpstr>
      <vt:lpstr>QUANTITY OF EVIDENCE BASE:</vt:lpstr>
      <vt:lpstr>ROBUSTNESS OF EVIDENCE BASE:</vt:lpstr>
      <vt:lpstr>KNOWLEDGE GLUTS</vt:lpstr>
      <vt:lpstr>KNOWLEDGE GLUTS</vt:lpstr>
      <vt:lpstr>KNOWLEDGE GLUTS</vt:lpstr>
      <vt:lpstr>HOW THIS CAN BE USED: 3 recommendations based on level of study occurrence</vt:lpstr>
      <vt:lpstr>SUMMARY OF FINDINGS</vt:lpstr>
      <vt:lpstr>PowerPoint Presentation</vt:lpstr>
      <vt:lpstr>DIVING INTO THE EVIDENCE MAP</vt:lpstr>
      <vt:lpstr>DIVING INTO THE EVIDENCE MAP</vt:lpstr>
      <vt:lpstr>DIVING INTO THE EVIDENCE MAP</vt:lpstr>
      <vt:lpstr>DIVING INTO THE EVIDENCE MAP</vt:lpstr>
      <vt:lpstr>DIVING INTO THE EVIDENCE MAP</vt:lpstr>
      <vt:lpstr>DIVING INTO THE EVIDENCE MAP</vt:lpstr>
      <vt:lpstr>USING THE MAP</vt:lpstr>
      <vt:lpstr>MAP JUMP STARTS SEARCH FOR EVIDENCE</vt:lpstr>
      <vt:lpstr>ADDITIONAL SEARCHING</vt:lpstr>
      <vt:lpstr>SEARCH RESULTS</vt:lpstr>
      <vt:lpstr>PLANNED OUTPUT</vt:lpstr>
      <vt:lpstr>PowerPoint Presentation</vt:lpstr>
      <vt:lpstr>BENEFITS OF EVIDENCE MAPPING</vt:lpstr>
      <vt:lpstr>CAVEATS FOR MAP</vt:lpstr>
      <vt:lpstr>BENEFITS OF EVIDENCE MAPPING</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EVIDENCE MAPPING FOR CONSERVATION AND DEVELOPMENT</dc:title>
  <dc:creator>Janet C. Edmond</dc:creator>
  <cp:lastModifiedBy>Janet C. Edmond</cp:lastModifiedBy>
  <cp:revision>1</cp:revision>
  <dcterms:modified xsi:type="dcterms:W3CDTF">2016-11-16T14:34:37Z</dcterms:modified>
</cp:coreProperties>
</file>