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89" r:id="rId2"/>
    <p:sldId id="295" r:id="rId3"/>
    <p:sldId id="299" r:id="rId4"/>
    <p:sldId id="266" r:id="rId5"/>
    <p:sldId id="296" r:id="rId6"/>
    <p:sldId id="292" r:id="rId7"/>
    <p:sldId id="297" r:id="rId8"/>
    <p:sldId id="274"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43" autoAdjust="0"/>
    <p:restoredTop sz="75995" autoAdjust="0"/>
  </p:normalViewPr>
  <p:slideViewPr>
    <p:cSldViewPr>
      <p:cViewPr varScale="1">
        <p:scale>
          <a:sx n="56" d="100"/>
          <a:sy n="56" d="100"/>
        </p:scale>
        <p:origin x="2004"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D42829-765E-4ACD-93DF-35BF68495FEC}" type="datetimeFigureOut">
              <a:rPr lang="en-US" smtClean="0"/>
              <a:pPr/>
              <a:t>12/7/2016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6A9CC3-0450-48D7-B35F-40F618B32242}" type="slidenum">
              <a:rPr lang="en-US" smtClean="0"/>
              <a:pPr/>
              <a:t>‹#›</a:t>
            </a:fld>
            <a:endParaRPr lang="en-US" dirty="0"/>
          </a:p>
        </p:txBody>
      </p:sp>
    </p:spTree>
    <p:extLst>
      <p:ext uri="{BB962C8B-B14F-4D97-AF65-F5344CB8AC3E}">
        <p14:creationId xmlns:p14="http://schemas.microsoft.com/office/powerpoint/2010/main" val="2027340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Health initiative integrates WASH activities</a:t>
            </a:r>
            <a:r>
              <a:rPr lang="en-US" baseline="0" dirty="0"/>
              <a:t> with livestock improvement and conservation programs.</a:t>
            </a:r>
            <a:endParaRPr lang="en-US" dirty="0"/>
          </a:p>
          <a:p>
            <a:endParaRPr lang="en-US"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1</a:t>
            </a:fld>
            <a:endParaRPr lang="en-US" dirty="0"/>
          </a:p>
        </p:txBody>
      </p:sp>
    </p:spTree>
    <p:extLst>
      <p:ext uri="{BB962C8B-B14F-4D97-AF65-F5344CB8AC3E}">
        <p14:creationId xmlns:p14="http://schemas.microsoft.com/office/powerpoint/2010/main" val="2231694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Clearing leads to a release of water, but over time, without management by cattle, the alien trees just grow back and/or the top soil erodes to the point where nothing can grow.  Thus, the livestock-based livelihood is the solution for the landscape rehabilitation, which in turn sustains water for other livelihoods and all of this is underpinned by health—healthy village herds; healthy landscapes; and healthy communities.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believe b</a:t>
            </a:r>
            <a:r>
              <a:rPr lang="en-US" sz="1200" kern="1200" dirty="0">
                <a:solidFill>
                  <a:schemeClr val="tx1"/>
                </a:solidFill>
                <a:effectLst/>
                <a:latin typeface="+mn-lt"/>
                <a:ea typeface="+mn-ea"/>
                <a:cs typeface="+mn-cs"/>
              </a:rPr>
              <a:t>y empowering local communities to manage and benefit from their natural resources, and supporting local governance structures that enable sustainable livelihoods, “One Health” can secure water futures for all water users.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2</a:t>
            </a:fld>
            <a:endParaRPr lang="en-US" dirty="0"/>
          </a:p>
        </p:txBody>
      </p:sp>
    </p:spTree>
    <p:extLst>
      <p:ext uri="{BB962C8B-B14F-4D97-AF65-F5344CB8AC3E}">
        <p14:creationId xmlns:p14="http://schemas.microsoft.com/office/powerpoint/2010/main" val="10878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B679CF4-A6E3-40EF-B0C8-0F6C89530CFA}" type="slidenum">
              <a:rPr lang="en-US" smtClean="0">
                <a:latin typeface="Arial" pitchFamily="34" charset="0"/>
                <a:ea typeface="ＭＳ Ｐゴシック" pitchFamily="34" charset="-128"/>
                <a:sym typeface="Arial" pitchFamily="34" charset="0"/>
              </a:rPr>
              <a:pPr/>
              <a:t>3</a:t>
            </a:fld>
            <a:endParaRPr lang="en-US" dirty="0">
              <a:latin typeface="Arial" pitchFamily="34" charset="0"/>
              <a:ea typeface="ＭＳ Ｐゴシック" pitchFamily="34" charset="-128"/>
              <a:sym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a:latin typeface="Arial" pitchFamily="34" charset="0"/>
                <a:ea typeface="ＭＳ Ｐゴシック" pitchFamily="34" charset="-128"/>
              </a:rPr>
              <a:t>The project area</a:t>
            </a:r>
            <a:r>
              <a:rPr lang="en-US" baseline="0" dirty="0">
                <a:latin typeface="Arial" pitchFamily="34" charset="0"/>
                <a:ea typeface="ＭＳ Ｐゴシック" pitchFamily="34" charset="-128"/>
              </a:rPr>
              <a:t> is circled in yellow.  It is at the foot of the Drakensburg mountains, next to the border of Lesotho.</a:t>
            </a:r>
          </a:p>
          <a:p>
            <a:pPr eaLnBrk="1" hangingPunct="1"/>
            <a:endParaRPr lang="en-US" baseline="0" dirty="0">
              <a:latin typeface="Arial" pitchFamily="34" charset="0"/>
              <a:ea typeface="ＭＳ Ｐゴシック" pitchFamily="34" charset="-128"/>
            </a:endParaRPr>
          </a:p>
          <a:p>
            <a:pPr eaLnBrk="1" hangingPunct="1"/>
            <a:endParaRPr lang="en-US" baseline="0" dirty="0">
              <a:latin typeface="Arial" pitchFamily="34" charset="0"/>
              <a:ea typeface="ＭＳ Ｐゴシック" pitchFamily="34" charset="-128"/>
            </a:endParaRPr>
          </a:p>
        </p:txBody>
      </p:sp>
    </p:spTree>
    <p:extLst>
      <p:ext uri="{BB962C8B-B14F-4D97-AF65-F5344CB8AC3E}">
        <p14:creationId xmlns:p14="http://schemas.microsoft.com/office/powerpoint/2010/main" val="124491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project draws on work from the Africa Biodiversity Collaborative Group—a consortium of seven international conservation NGOs—to develop project implementation guidelines and a monitoring and evaluation (M&amp;E) framework and indicators to measure the added value of integrated freshwater conservation and WASH programming.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a:t>
            </a:r>
            <a:r>
              <a:rPr lang="en-US" sz="1200" kern="1200" baseline="0" dirty="0">
                <a:solidFill>
                  <a:schemeClr val="tx1"/>
                </a:solidFill>
                <a:effectLst/>
                <a:latin typeface="+mn-lt"/>
                <a:ea typeface="+mn-ea"/>
                <a:cs typeface="+mn-cs"/>
              </a:rPr>
              <a:t> WASH partner:  </a:t>
            </a:r>
            <a:r>
              <a:rPr lang="en-US" sz="1200" kern="1200" dirty="0">
                <a:solidFill>
                  <a:schemeClr val="tx1"/>
                </a:solidFill>
                <a:effectLst/>
                <a:latin typeface="+mn-lt"/>
                <a:ea typeface="+mn-ea"/>
                <a:cs typeface="+mn-cs"/>
              </a:rPr>
              <a:t>The Alfred Nzo District Municipality (ANDM), covers approximately 70 percent of the watershed.</a:t>
            </a:r>
            <a:r>
              <a:rPr lang="en-US" sz="1200" kern="1200" baseline="0" dirty="0">
                <a:solidFill>
                  <a:schemeClr val="tx1"/>
                </a:solidFill>
                <a:effectLst/>
                <a:latin typeface="+mn-lt"/>
                <a:ea typeface="+mn-ea"/>
                <a:cs typeface="+mn-cs"/>
              </a:rPr>
              <a:t>  They</a:t>
            </a:r>
            <a:r>
              <a:rPr lang="en-US" sz="1200" kern="1200" dirty="0">
                <a:solidFill>
                  <a:schemeClr val="tx1"/>
                </a:solidFill>
                <a:effectLst/>
                <a:latin typeface="+mn-lt"/>
                <a:ea typeface="+mn-ea"/>
                <a:cs typeface="+mn-cs"/>
              </a:rPr>
              <a:t> recognize the importance of fresh water for the region’s poverty alleviation efforts and continued economic growth. ANDM is partnering with CSA to share WASH data, complementary tools, and raise awareness among all stakeholders about the intersection of socio-economic and environmental issues in the catchment. CSA’s relationship with ANDM helps to support how policy decisions are implemented at a local level and provide a feedback loop from the local level back to decision makers.  The existing disconnect largely contributes to why land management practices, WASH investments, and climate change adaptation strategies decisions are happening in silos.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4</a:t>
            </a:fld>
            <a:endParaRPr lang="en-US" dirty="0"/>
          </a:p>
        </p:txBody>
      </p:sp>
    </p:spTree>
    <p:extLst>
      <p:ext uri="{BB962C8B-B14F-4D97-AF65-F5344CB8AC3E}">
        <p14:creationId xmlns:p14="http://schemas.microsoft.com/office/powerpoint/2010/main" val="641671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The One Health project has</a:t>
            </a:r>
            <a:r>
              <a:rPr lang="en-US" sz="1200" kern="1200" baseline="0" dirty="0">
                <a:solidFill>
                  <a:schemeClr val="tx1"/>
                </a:solidFill>
                <a:effectLst/>
                <a:latin typeface="+mn-lt"/>
                <a:ea typeface="+mn-ea"/>
                <a:cs typeface="+mn-cs"/>
              </a:rPr>
              <a:t> designed a “living” </a:t>
            </a:r>
            <a:r>
              <a:rPr lang="en-US" sz="1200" kern="1200" dirty="0">
                <a:solidFill>
                  <a:schemeClr val="tx1"/>
                </a:solidFill>
                <a:effectLst/>
                <a:latin typeface="+mn-lt"/>
                <a:ea typeface="+mn-ea"/>
                <a:cs typeface="+mn-cs"/>
              </a:rPr>
              <a:t>Performance Monitoring Plan (PMP) to plan and manage the collection of data in order to track progress. It contains full documentation of the indicators with a clear definition of each, rationale for its inclusion, and a description of the methodology for collecting data. It also describes how the indicators will be disaggregated by geographic locations (villages), sex and age group.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CSA held four community meetings to socialize</a:t>
            </a:r>
            <a:r>
              <a:rPr lang="en-US" sz="1200" kern="1200" baseline="0" dirty="0">
                <a:solidFill>
                  <a:schemeClr val="tx1"/>
                </a:solidFill>
                <a:effectLst/>
                <a:latin typeface="+mn-lt"/>
                <a:ea typeface="+mn-ea"/>
                <a:cs typeface="+mn-cs"/>
              </a:rPr>
              <a:t> and engage individuals in the One Health Project</a:t>
            </a:r>
            <a:r>
              <a:rPr lang="en-US" sz="1200" kern="1200" dirty="0">
                <a:solidFill>
                  <a:schemeClr val="tx1"/>
                </a:solidFill>
                <a:effectLst/>
                <a:latin typeface="+mn-lt"/>
                <a:ea typeface="+mn-ea"/>
                <a:cs typeface="+mn-cs"/>
              </a:rPr>
              <a:t>, in coordination with the leaders of the traditional courts, worked with community volunteers to map (via GPS coordinates) the natural springs where community members are sourcing their water, researched best practices for rehabilitation of degraded springs and conducted one hygiene awareness activity, in coordination with ANDM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8 springs may not sound</a:t>
            </a:r>
            <a:r>
              <a:rPr lang="en-US" sz="1200" kern="1200" baseline="0" dirty="0">
                <a:solidFill>
                  <a:schemeClr val="tx1"/>
                </a:solidFill>
                <a:effectLst/>
                <a:latin typeface="+mn-lt"/>
                <a:ea typeface="+mn-ea"/>
                <a:cs typeface="+mn-cs"/>
              </a:rPr>
              <a:t> like a lot – but this was very physical labor that involved clearing rocks and debris by hand – mostly completed by volunteers and 2 CSA staff members.  As much as possible, we tried to procure “natural” materials and if things had to be purchased, we make sure they were available locally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5</a:t>
            </a:fld>
            <a:endParaRPr lang="en-US" dirty="0"/>
          </a:p>
        </p:txBody>
      </p:sp>
    </p:spTree>
    <p:extLst>
      <p:ext uri="{BB962C8B-B14F-4D97-AF65-F5344CB8AC3E}">
        <p14:creationId xmlns:p14="http://schemas.microsoft.com/office/powerpoint/2010/main" val="13245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“One Health” initiative integrates WASH activities with livestock improvement and conservation programs to improve the health of people, animals and ecosystems. Conservation South Africa (CSA) is applying this framework in the upper reaches of the Mzimvubu Catchment to improve water resources sustainability and resilience to threats, including climate change. Water points throughout the country are linked to natural sources that are being degraded and have high bacterial counts from polluted upstream sanitation infrastructure, resulting in illness outbreaks downstream. Working with the Alfred Nzo District Municipality (ANDM), and utilizing WASH +Conservation Integration guidelines and monitoring framework, CSA is seeking to restore 435,000 ha of watershed, guide government investments in infrastructure for water access and sanitation, and employ and train local communities in removal of invasive alien plants and environmentally-driven livestock management efforts. Over three years, this broad initiative will directly benefit 130,471 people in 25 communities, and improve water health for over one million additional downstream users</a:t>
            </a:r>
          </a:p>
          <a:p>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Overall goals:  </a:t>
            </a:r>
            <a:r>
              <a:rPr lang="en-US" sz="1200" kern="1200" dirty="0">
                <a:solidFill>
                  <a:schemeClr val="tx1"/>
                </a:solidFill>
                <a:effectLst/>
                <a:latin typeface="+mn-lt"/>
                <a:ea typeface="+mn-ea"/>
                <a:cs typeface="+mn-cs"/>
              </a:rPr>
              <a:t>Improved water quality for 130,471 direct  and &lt;1-million indirect beneficiaries</a:t>
            </a:r>
          </a:p>
          <a:p>
            <a:pPr lvl="0"/>
            <a:r>
              <a:rPr lang="en-US" sz="1200" kern="1200" dirty="0">
                <a:solidFill>
                  <a:schemeClr val="tx1"/>
                </a:solidFill>
                <a:effectLst/>
                <a:latin typeface="+mn-lt"/>
                <a:ea typeface="+mn-ea"/>
                <a:cs typeface="+mn-cs"/>
              </a:rPr>
              <a:t>Decreased pollution of water resources of the 435,000 hectares in the upper catchment</a:t>
            </a:r>
          </a:p>
          <a:p>
            <a:pPr lvl="0"/>
            <a:r>
              <a:rPr lang="en-US" sz="1200" kern="1200" dirty="0">
                <a:solidFill>
                  <a:schemeClr val="tx1"/>
                </a:solidFill>
                <a:effectLst/>
                <a:latin typeface="+mn-lt"/>
                <a:ea typeface="+mn-ea"/>
                <a:cs typeface="+mn-cs"/>
              </a:rPr>
              <a:t>Improved health of people, close to 500,000 direct  and 1-million indirect beneficiaries and livestock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CSA is working with government partners, members of the traditional governance systems of the local communities, and is a partner of the Mzimvubu Catchment Alliance, a 35-member partnership focused on sustainability efforts for the Mzimvubu catchment. </a:t>
            </a:r>
          </a:p>
          <a:p>
            <a:endParaRPr lang="en-US"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6</a:t>
            </a:fld>
            <a:endParaRPr lang="en-US" dirty="0"/>
          </a:p>
        </p:txBody>
      </p:sp>
    </p:spTree>
    <p:extLst>
      <p:ext uri="{BB962C8B-B14F-4D97-AF65-F5344CB8AC3E}">
        <p14:creationId xmlns:p14="http://schemas.microsoft.com/office/powerpoint/2010/main" val="131664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a climate, WASH and livestock summit with ANDM representatives to better connect local challenges with policy </a:t>
            </a:r>
          </a:p>
          <a:p>
            <a:endParaRPr lang="en-US"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7</a:t>
            </a:fld>
            <a:endParaRPr lang="en-US" dirty="0"/>
          </a:p>
        </p:txBody>
      </p:sp>
    </p:spTree>
    <p:extLst>
      <p:ext uri="{BB962C8B-B14F-4D97-AF65-F5344CB8AC3E}">
        <p14:creationId xmlns:p14="http://schemas.microsoft.com/office/powerpoint/2010/main" val="2682222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endParaRPr lang="en-US" sz="1200" dirty="0"/>
          </a:p>
        </p:txBody>
      </p:sp>
      <p:sp>
        <p:nvSpPr>
          <p:cNvPr id="4" name="Slide Number Placeholder 3"/>
          <p:cNvSpPr>
            <a:spLocks noGrp="1"/>
          </p:cNvSpPr>
          <p:nvPr>
            <p:ph type="sldNum" sz="quarter" idx="10"/>
          </p:nvPr>
        </p:nvSpPr>
        <p:spPr/>
        <p:txBody>
          <a:bodyPr/>
          <a:lstStyle/>
          <a:p>
            <a:fld id="{F76A9CC3-0450-48D7-B35F-40F618B32242}" type="slidenum">
              <a:rPr lang="en-US" smtClean="0"/>
              <a:pPr/>
              <a:t>8</a:t>
            </a:fld>
            <a:endParaRPr lang="en-US" dirty="0"/>
          </a:p>
        </p:txBody>
      </p:sp>
    </p:spTree>
    <p:extLst>
      <p:ext uri="{BB962C8B-B14F-4D97-AF65-F5344CB8AC3E}">
        <p14:creationId xmlns:p14="http://schemas.microsoft.com/office/powerpoint/2010/main" val="864694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cap="all" baseline="0">
                <a:solidFill>
                  <a:schemeClr val="tx1"/>
                </a:solidFill>
                <a:latin typeface="Proxima Nova Th" pitchFamily="50"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200">
                <a:solidFill>
                  <a:schemeClr val="tx1"/>
                </a:solidFill>
                <a:latin typeface="Proxima Nova Lt" pitchFamily="50"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1162946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357454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756086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Proxima Nova Th"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Proxima Nova Lt" pitchFamily="50" charset="0"/>
              </a:defRPr>
            </a:lvl1pPr>
            <a:lvl2pPr>
              <a:defRPr>
                <a:latin typeface="Proxima Nova Lt" pitchFamily="50" charset="0"/>
              </a:defRPr>
            </a:lvl2pPr>
            <a:lvl3pPr>
              <a:defRPr>
                <a:latin typeface="Proxima Nova Lt" pitchFamily="50" charset="0"/>
              </a:defRPr>
            </a:lvl3pPr>
            <a:lvl4pPr>
              <a:defRPr>
                <a:latin typeface="Proxima Nova Lt" pitchFamily="50" charset="0"/>
              </a:defRPr>
            </a:lvl4pPr>
            <a:lvl5pPr>
              <a:defRPr>
                <a:latin typeface="Proxima Nova Lt"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1011457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1469855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17376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4151258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2217870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3445966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758410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5E146-A5AA-48E3-AEF6-4D77909809C6}" type="datetimeFigureOut">
              <a:rPr lang="en-US" smtClean="0"/>
              <a:pPr/>
              <a:t>12/7/2016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360035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5E146-A5AA-48E3-AEF6-4D77909809C6}" type="datetimeFigureOut">
              <a:rPr lang="en-US" smtClean="0"/>
              <a:pPr/>
              <a:t>12/7/2016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DB1720-AF7B-4099-9641-86F625A0CD42}" type="slidenum">
              <a:rPr lang="en-US" smtClean="0"/>
              <a:pPr/>
              <a:t>‹#›</a:t>
            </a:fld>
            <a:endParaRPr lang="en-US" dirty="0"/>
          </a:p>
        </p:txBody>
      </p:sp>
    </p:spTree>
    <p:extLst>
      <p:ext uri="{BB962C8B-B14F-4D97-AF65-F5344CB8AC3E}">
        <p14:creationId xmlns:p14="http://schemas.microsoft.com/office/powerpoint/2010/main" val="762612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cap="all" baseline="0">
          <a:solidFill>
            <a:schemeClr val="tx1"/>
          </a:solidFill>
          <a:latin typeface="Proxima Nova Th" pitchFamily="50"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Proxima Nova Th" pitchFamily="50"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Proxima Nova Th" pitchFamily="50"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Proxima Nova Th" pitchFamily="50"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Proxima Nova Th" pitchFamily="50"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Proxima Nova Th" pitchFamily="50"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conservation-my.sharepoint.com/personal/pnease_conservation_org/Documents/USAIDABCGOneHealthVimeo.mp4?e=4:1978e6fecf93431081a6469e3fa64ee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Shape 43"/>
          <p:cNvSpPr/>
          <p:nvPr/>
        </p:nvSpPr>
        <p:spPr>
          <a:xfrm>
            <a:off x="-25716" y="5410200"/>
            <a:ext cx="9298808" cy="1600200"/>
          </a:xfrm>
          <a:prstGeom prst="rect">
            <a:avLst/>
          </a:prstGeom>
          <a:gradFill flip="none" rotWithShape="1">
            <a:gsLst>
              <a:gs pos="25000">
                <a:srgbClr val="000000"/>
              </a:gs>
              <a:gs pos="54000">
                <a:srgbClr val="000000">
                  <a:alpha val="73000"/>
                </a:srgbClr>
              </a:gs>
              <a:gs pos="99583">
                <a:srgbClr val="000000">
                  <a:alpha val="0"/>
                </a:srgbClr>
              </a:gs>
              <a:gs pos="90000">
                <a:srgbClr val="000000">
                  <a:alpha val="11000"/>
                </a:srgbClr>
              </a:gs>
            </a:gsLst>
            <a:lin ang="16200000" scaled="1"/>
            <a:tileRect/>
          </a:gradFill>
          <a:ln w="12700">
            <a:miter lim="400000"/>
          </a:ln>
          <a:effectLst>
            <a:outerShdw blurRad="12700" dir="5400000" rotWithShape="0">
              <a:srgbClr val="000000">
                <a:alpha val="50000"/>
              </a:srgbClr>
            </a:outerShdw>
          </a:effectLst>
        </p:spPr>
        <p:txBody>
          <a:bodyPr lIns="20320" tIns="20320" rIns="20320" bIns="20320" anchor="ctr"/>
          <a:lstStyle/>
          <a:p>
            <a:pPr lvl="0" defTabSz="311573">
              <a:defRPr sz="1100">
                <a:latin typeface="Helvetica Light"/>
                <a:ea typeface="Helvetica Light"/>
                <a:cs typeface="Helvetica Light"/>
                <a:sym typeface="Helvetica Light"/>
              </a:defRPr>
            </a:pPr>
            <a:endParaRPr dirty="0"/>
          </a:p>
        </p:txBody>
      </p:sp>
      <p:sp>
        <p:nvSpPr>
          <p:cNvPr id="3" name="Subtitle 2"/>
          <p:cNvSpPr>
            <a:spLocks noGrp="1"/>
          </p:cNvSpPr>
          <p:nvPr>
            <p:ph type="subTitle" idx="1"/>
          </p:nvPr>
        </p:nvSpPr>
        <p:spPr>
          <a:xfrm>
            <a:off x="838200" y="6477000"/>
            <a:ext cx="6096000" cy="533400"/>
          </a:xfrm>
        </p:spPr>
        <p:txBody>
          <a:bodyPr>
            <a:normAutofit/>
          </a:bodyPr>
          <a:lstStyle/>
          <a:p>
            <a:r>
              <a:rPr lang="en-US" sz="1800" dirty="0">
                <a:solidFill>
                  <a:schemeClr val="bg1"/>
                </a:solidFill>
                <a:latin typeface="Proxima Nova Regular"/>
                <a:cs typeface="Proxima Nova Regular"/>
              </a:rPr>
              <a:t>THE POLICY CENTER FOR ENVIRONMENT AND PEACE</a:t>
            </a:r>
          </a:p>
        </p:txBody>
      </p:sp>
      <p:sp>
        <p:nvSpPr>
          <p:cNvPr id="4" name="TextBox 3"/>
          <p:cNvSpPr txBox="1"/>
          <p:nvPr/>
        </p:nvSpPr>
        <p:spPr>
          <a:xfrm>
            <a:off x="0" y="152400"/>
            <a:ext cx="8941297" cy="954107"/>
          </a:xfrm>
          <a:prstGeom prst="rect">
            <a:avLst/>
          </a:prstGeom>
          <a:gradFill>
            <a:gsLst>
              <a:gs pos="0">
                <a:schemeClr val="bg1">
                  <a:lumMod val="85000"/>
                </a:schemeClr>
              </a:gs>
              <a:gs pos="12000">
                <a:schemeClr val="accent1">
                  <a:shade val="67500"/>
                  <a:satMod val="115000"/>
                </a:schemeClr>
              </a:gs>
              <a:gs pos="100000">
                <a:schemeClr val="accent1">
                  <a:shade val="100000"/>
                  <a:satMod val="115000"/>
                </a:schemeClr>
              </a:gs>
            </a:gsLst>
            <a:lin ang="5400000" scaled="0"/>
          </a:gradFill>
        </p:spPr>
        <p:txBody>
          <a:bodyPr wrap="square" rtlCol="0">
            <a:spAutoFit/>
          </a:bodyPr>
          <a:lstStyle/>
          <a:p>
            <a:pPr lvl="0" algn="ctr"/>
            <a:r>
              <a:rPr lang="en-US" sz="2800" cap="all" dirty="0">
                <a:latin typeface="+mj-lt"/>
                <a:ea typeface="+mj-ea"/>
                <a:cs typeface="Proxima Nova Light"/>
                <a:sym typeface="Lucida Grande"/>
              </a:rPr>
              <a:t>One Health in the mzimvubu catchment, </a:t>
            </a:r>
            <a:endParaRPr lang="en-US" sz="2800" cap="all" dirty="0">
              <a:latin typeface="+mj-lt"/>
              <a:ea typeface="+mj-ea"/>
              <a:sym typeface="Lucida Grande"/>
            </a:endParaRPr>
          </a:p>
          <a:p>
            <a:pPr lvl="0" algn="ctr"/>
            <a:r>
              <a:rPr lang="en-US" sz="2800" cap="all" dirty="0">
                <a:latin typeface="+mj-lt"/>
                <a:ea typeface="+mj-ea"/>
                <a:sym typeface="Lucida Grande"/>
              </a:rPr>
              <a:t>South Africa</a:t>
            </a:r>
            <a:endParaRPr lang="en-US" sz="3600" dirty="0">
              <a:latin typeface="+mj-lt"/>
            </a:endParaRPr>
          </a:p>
        </p:txBody>
      </p:sp>
      <p:sp>
        <p:nvSpPr>
          <p:cNvPr id="6" name="TextBox 5"/>
          <p:cNvSpPr txBox="1"/>
          <p:nvPr/>
        </p:nvSpPr>
        <p:spPr>
          <a:xfrm>
            <a:off x="304800" y="5772834"/>
            <a:ext cx="6400800" cy="646331"/>
          </a:xfrm>
          <a:prstGeom prst="rect">
            <a:avLst/>
          </a:prstGeom>
          <a:noFill/>
        </p:spPr>
        <p:txBody>
          <a:bodyPr wrap="square" rtlCol="0">
            <a:spAutoFit/>
          </a:bodyPr>
          <a:lstStyle/>
          <a:p>
            <a:pPr lvl="0" algn="ctr"/>
            <a:r>
              <a:rPr lang="en-US" dirty="0">
                <a:solidFill>
                  <a:srgbClr val="FFC000"/>
                </a:solidFill>
                <a:latin typeface="Proxima Nova Thin"/>
                <a:cs typeface="Proxima Nova Thin"/>
                <a:sym typeface="Lucida Grande"/>
              </a:rPr>
              <a:t>Colleen Sorto</a:t>
            </a:r>
          </a:p>
          <a:p>
            <a:pPr lvl="0" algn="ctr"/>
            <a:r>
              <a:rPr lang="en-US" dirty="0">
                <a:solidFill>
                  <a:srgbClr val="FFC000"/>
                </a:solidFill>
                <a:latin typeface="Proxima Nova Thin"/>
                <a:cs typeface="Proxima Nova Thin"/>
                <a:sym typeface="Lucida Grande"/>
              </a:rPr>
              <a:t>Senior Manager, Peace and Development Partnerships</a:t>
            </a:r>
            <a:endParaRPr lang="en-US" dirty="0">
              <a:latin typeface="Proxima Nova Thin"/>
              <a:cs typeface="Proxima Nova Thin"/>
            </a:endParaRPr>
          </a:p>
        </p:txBody>
      </p:sp>
      <p:pic>
        <p:nvPicPr>
          <p:cNvPr id="12" name="Picture 11"/>
          <p:cNvPicPr>
            <a:picLocks noChangeAspect="1"/>
          </p:cNvPicPr>
          <p:nvPr/>
        </p:nvPicPr>
        <p:blipFill>
          <a:blip r:embed="rId4"/>
          <a:stretch>
            <a:fillRect/>
          </a:stretch>
        </p:blipFill>
        <p:spPr>
          <a:xfrm>
            <a:off x="7467600" y="6172200"/>
            <a:ext cx="1676400" cy="533400"/>
          </a:xfrm>
          <a:prstGeom prst="rect">
            <a:avLst/>
          </a:prstGeom>
        </p:spPr>
      </p:pic>
    </p:spTree>
    <p:extLst>
      <p:ext uri="{BB962C8B-B14F-4D97-AF65-F5344CB8AC3E}">
        <p14:creationId xmlns:p14="http://schemas.microsoft.com/office/powerpoint/2010/main" val="2008285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62" r="9506"/>
          <a:stretch/>
        </p:blipFill>
        <p:spPr>
          <a:xfrm>
            <a:off x="-1" y="0"/>
            <a:ext cx="9144001" cy="6858000"/>
          </a:xfrm>
          <a:prstGeom prst="rect">
            <a:avLst/>
          </a:prstGeom>
        </p:spPr>
      </p:pic>
      <p:sp>
        <p:nvSpPr>
          <p:cNvPr id="2" name="Title 1"/>
          <p:cNvSpPr>
            <a:spLocks noGrp="1"/>
          </p:cNvSpPr>
          <p:nvPr>
            <p:ph type="title"/>
          </p:nvPr>
        </p:nvSpPr>
        <p:spPr>
          <a:solidFill>
            <a:schemeClr val="bg1">
              <a:alpha val="75000"/>
            </a:schemeClr>
          </a:solidFill>
        </p:spPr>
        <p:txBody>
          <a:bodyPr/>
          <a:lstStyle/>
          <a:p>
            <a:r>
              <a:rPr lang="en-US" dirty="0">
                <a:latin typeface="+mj-lt"/>
              </a:rPr>
              <a:t>Why “One Health?”</a:t>
            </a:r>
          </a:p>
        </p:txBody>
      </p:sp>
      <p:sp>
        <p:nvSpPr>
          <p:cNvPr id="7" name="Content Placeholder 2"/>
          <p:cNvSpPr>
            <a:spLocks noGrp="1"/>
          </p:cNvSpPr>
          <p:nvPr>
            <p:ph idx="1"/>
          </p:nvPr>
        </p:nvSpPr>
        <p:spPr>
          <a:xfrm>
            <a:off x="457200" y="1600200"/>
            <a:ext cx="8229600" cy="4525963"/>
          </a:xfrm>
          <a:solidFill>
            <a:schemeClr val="bg1">
              <a:alpha val="75000"/>
            </a:schemeClr>
          </a:solidFill>
        </p:spPr>
        <p:txBody>
          <a:bodyPr>
            <a:normAutofit fontScale="62500" lnSpcReduction="20000"/>
          </a:bodyPr>
          <a:lstStyle/>
          <a:p>
            <a:r>
              <a:rPr lang="en-US" dirty="0" err="1">
                <a:latin typeface="+mn-lt"/>
              </a:rPr>
              <a:t>Mzimvubu</a:t>
            </a:r>
            <a:r>
              <a:rPr lang="en-US" dirty="0">
                <a:latin typeface="+mn-lt"/>
              </a:rPr>
              <a:t> catchment spans over two million hectares of the poorest rural areas of South Africa’s Eastern Cape Province. This critical ecosystem provides water to approximately one million people and supports more than 2,000 plant and animal species that are unique to this area. </a:t>
            </a:r>
          </a:p>
          <a:p>
            <a:pPr marL="0" indent="0">
              <a:buNone/>
            </a:pPr>
            <a:endParaRPr lang="en-US" dirty="0">
              <a:latin typeface="+mn-lt"/>
            </a:endParaRPr>
          </a:p>
          <a:p>
            <a:r>
              <a:rPr lang="en-US" dirty="0">
                <a:latin typeface="+mn-lt"/>
              </a:rPr>
              <a:t>The catchment is presently under threat due to the degradation of land from overgrazing, the loss of land to water-thirsty invasive vegetation, and vulnerability to the impacts of climate change. </a:t>
            </a:r>
          </a:p>
          <a:p>
            <a:endParaRPr lang="en-US" dirty="0">
              <a:latin typeface="+mn-lt"/>
            </a:endParaRPr>
          </a:p>
          <a:p>
            <a:r>
              <a:rPr lang="en-US" dirty="0">
                <a:latin typeface="+mn-lt"/>
              </a:rPr>
              <a:t>Rural communities also face significant challenges: unemployment is higher than the national average, with many people dependent upon social grants and the landscape for their livelihoods. The proportion of households with access to piped water inside the home or yard is as low as 16 percent, and waterborne diseases pose a risk to youth and the elderly. </a:t>
            </a:r>
          </a:p>
          <a:p>
            <a:endParaRPr lang="en-US" dirty="0"/>
          </a:p>
        </p:txBody>
      </p:sp>
    </p:spTree>
    <p:extLst>
      <p:ext uri="{BB962C8B-B14F-4D97-AF65-F5344CB8AC3E}">
        <p14:creationId xmlns:p14="http://schemas.microsoft.com/office/powerpoint/2010/main" val="1324404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 name="Freeform 16"/>
          <p:cNvSpPr/>
          <p:nvPr/>
        </p:nvSpPr>
        <p:spPr>
          <a:xfrm>
            <a:off x="6629400" y="3581400"/>
            <a:ext cx="1195387" cy="1143000"/>
          </a:xfrm>
          <a:custGeom>
            <a:avLst/>
            <a:gdLst>
              <a:gd name="connsiteX0" fmla="*/ 0 w 3871912"/>
              <a:gd name="connsiteY0" fmla="*/ 2207010 h 3420580"/>
              <a:gd name="connsiteX1" fmla="*/ 28575 w 3871912"/>
              <a:gd name="connsiteY1" fmla="*/ 2121285 h 3420580"/>
              <a:gd name="connsiteX2" fmla="*/ 71437 w 3871912"/>
              <a:gd name="connsiteY2" fmla="*/ 2035560 h 3420580"/>
              <a:gd name="connsiteX3" fmla="*/ 157162 w 3871912"/>
              <a:gd name="connsiteY3" fmla="*/ 1978410 h 3420580"/>
              <a:gd name="connsiteX4" fmla="*/ 185737 w 3871912"/>
              <a:gd name="connsiteY4" fmla="*/ 1878397 h 3420580"/>
              <a:gd name="connsiteX5" fmla="*/ 200025 w 3871912"/>
              <a:gd name="connsiteY5" fmla="*/ 1806960 h 3420580"/>
              <a:gd name="connsiteX6" fmla="*/ 228600 w 3871912"/>
              <a:gd name="connsiteY6" fmla="*/ 1706947 h 3420580"/>
              <a:gd name="connsiteX7" fmla="*/ 257175 w 3871912"/>
              <a:gd name="connsiteY7" fmla="*/ 1664085 h 3420580"/>
              <a:gd name="connsiteX8" fmla="*/ 285750 w 3871912"/>
              <a:gd name="connsiteY8" fmla="*/ 1578360 h 3420580"/>
              <a:gd name="connsiteX9" fmla="*/ 300037 w 3871912"/>
              <a:gd name="connsiteY9" fmla="*/ 1535497 h 3420580"/>
              <a:gd name="connsiteX10" fmla="*/ 300037 w 3871912"/>
              <a:gd name="connsiteY10" fmla="*/ 1092585 h 3420580"/>
              <a:gd name="connsiteX11" fmla="*/ 314325 w 3871912"/>
              <a:gd name="connsiteY11" fmla="*/ 1049722 h 3420580"/>
              <a:gd name="connsiteX12" fmla="*/ 371475 w 3871912"/>
              <a:gd name="connsiteY12" fmla="*/ 963997 h 3420580"/>
              <a:gd name="connsiteX13" fmla="*/ 442912 w 3871912"/>
              <a:gd name="connsiteY13" fmla="*/ 892560 h 3420580"/>
              <a:gd name="connsiteX14" fmla="*/ 485775 w 3871912"/>
              <a:gd name="connsiteY14" fmla="*/ 878272 h 3420580"/>
              <a:gd name="connsiteX15" fmla="*/ 500062 w 3871912"/>
              <a:gd name="connsiteY15" fmla="*/ 835410 h 3420580"/>
              <a:gd name="connsiteX16" fmla="*/ 528637 w 3871912"/>
              <a:gd name="connsiteY16" fmla="*/ 792547 h 3420580"/>
              <a:gd name="connsiteX17" fmla="*/ 514350 w 3871912"/>
              <a:gd name="connsiteY17" fmla="*/ 706822 h 3420580"/>
              <a:gd name="connsiteX18" fmla="*/ 485775 w 3871912"/>
              <a:gd name="connsiteY18" fmla="*/ 621097 h 3420580"/>
              <a:gd name="connsiteX19" fmla="*/ 528637 w 3871912"/>
              <a:gd name="connsiteY19" fmla="*/ 592522 h 3420580"/>
              <a:gd name="connsiteX20" fmla="*/ 628650 w 3871912"/>
              <a:gd name="connsiteY20" fmla="*/ 578235 h 3420580"/>
              <a:gd name="connsiteX21" fmla="*/ 657225 w 3871912"/>
              <a:gd name="connsiteY21" fmla="*/ 535372 h 3420580"/>
              <a:gd name="connsiteX22" fmla="*/ 714375 w 3871912"/>
              <a:gd name="connsiteY22" fmla="*/ 463935 h 3420580"/>
              <a:gd name="connsiteX23" fmla="*/ 771525 w 3871912"/>
              <a:gd name="connsiteY23" fmla="*/ 392497 h 3420580"/>
              <a:gd name="connsiteX24" fmla="*/ 857250 w 3871912"/>
              <a:gd name="connsiteY24" fmla="*/ 363922 h 3420580"/>
              <a:gd name="connsiteX25" fmla="*/ 885825 w 3871912"/>
              <a:gd name="connsiteY25" fmla="*/ 406785 h 3420580"/>
              <a:gd name="connsiteX26" fmla="*/ 971550 w 3871912"/>
              <a:gd name="connsiteY26" fmla="*/ 435360 h 3420580"/>
              <a:gd name="connsiteX27" fmla="*/ 1042987 w 3871912"/>
              <a:gd name="connsiteY27" fmla="*/ 421072 h 3420580"/>
              <a:gd name="connsiteX28" fmla="*/ 1114425 w 3871912"/>
              <a:gd name="connsiteY28" fmla="*/ 335347 h 3420580"/>
              <a:gd name="connsiteX29" fmla="*/ 1157287 w 3871912"/>
              <a:gd name="connsiteY29" fmla="*/ 321060 h 3420580"/>
              <a:gd name="connsiteX30" fmla="*/ 1385887 w 3871912"/>
              <a:gd name="connsiteY30" fmla="*/ 306772 h 3420580"/>
              <a:gd name="connsiteX31" fmla="*/ 1643062 w 3871912"/>
              <a:gd name="connsiteY31" fmla="*/ 249622 h 3420580"/>
              <a:gd name="connsiteX32" fmla="*/ 1643062 w 3871912"/>
              <a:gd name="connsiteY32" fmla="*/ 249622 h 3420580"/>
              <a:gd name="connsiteX33" fmla="*/ 1700212 w 3871912"/>
              <a:gd name="connsiteY33" fmla="*/ 235335 h 3420580"/>
              <a:gd name="connsiteX34" fmla="*/ 1785937 w 3871912"/>
              <a:gd name="connsiteY34" fmla="*/ 206760 h 3420580"/>
              <a:gd name="connsiteX35" fmla="*/ 1871662 w 3871912"/>
              <a:gd name="connsiteY35" fmla="*/ 149610 h 3420580"/>
              <a:gd name="connsiteX36" fmla="*/ 1914525 w 3871912"/>
              <a:gd name="connsiteY36" fmla="*/ 121035 h 3420580"/>
              <a:gd name="connsiteX37" fmla="*/ 2000250 w 3871912"/>
              <a:gd name="connsiteY37" fmla="*/ 63885 h 3420580"/>
              <a:gd name="connsiteX38" fmla="*/ 2085975 w 3871912"/>
              <a:gd name="connsiteY38" fmla="*/ 6735 h 3420580"/>
              <a:gd name="connsiteX39" fmla="*/ 2200275 w 3871912"/>
              <a:gd name="connsiteY39" fmla="*/ 35310 h 3420580"/>
              <a:gd name="connsiteX40" fmla="*/ 2328862 w 3871912"/>
              <a:gd name="connsiteY40" fmla="*/ 106747 h 3420580"/>
              <a:gd name="connsiteX41" fmla="*/ 2414587 w 3871912"/>
              <a:gd name="connsiteY41" fmla="*/ 163897 h 3420580"/>
              <a:gd name="connsiteX42" fmla="*/ 2457450 w 3871912"/>
              <a:gd name="connsiteY42" fmla="*/ 249622 h 3420580"/>
              <a:gd name="connsiteX43" fmla="*/ 2500312 w 3871912"/>
              <a:gd name="connsiteY43" fmla="*/ 335347 h 3420580"/>
              <a:gd name="connsiteX44" fmla="*/ 2557462 w 3871912"/>
              <a:gd name="connsiteY44" fmla="*/ 463935 h 3420580"/>
              <a:gd name="connsiteX45" fmla="*/ 2600325 w 3871912"/>
              <a:gd name="connsiteY45" fmla="*/ 478222 h 3420580"/>
              <a:gd name="connsiteX46" fmla="*/ 2700337 w 3871912"/>
              <a:gd name="connsiteY46" fmla="*/ 492510 h 3420580"/>
              <a:gd name="connsiteX47" fmla="*/ 2714625 w 3871912"/>
              <a:gd name="connsiteY47" fmla="*/ 535372 h 3420580"/>
              <a:gd name="connsiteX48" fmla="*/ 2743200 w 3871912"/>
              <a:gd name="connsiteY48" fmla="*/ 735397 h 3420580"/>
              <a:gd name="connsiteX49" fmla="*/ 2757487 w 3871912"/>
              <a:gd name="connsiteY49" fmla="*/ 778260 h 3420580"/>
              <a:gd name="connsiteX50" fmla="*/ 2786062 w 3871912"/>
              <a:gd name="connsiteY50" fmla="*/ 878272 h 3420580"/>
              <a:gd name="connsiteX51" fmla="*/ 2814637 w 3871912"/>
              <a:gd name="connsiteY51" fmla="*/ 921135 h 3420580"/>
              <a:gd name="connsiteX52" fmla="*/ 2857500 w 3871912"/>
              <a:gd name="connsiteY52" fmla="*/ 1006860 h 3420580"/>
              <a:gd name="connsiteX53" fmla="*/ 2886075 w 3871912"/>
              <a:gd name="connsiteY53" fmla="*/ 1106872 h 3420580"/>
              <a:gd name="connsiteX54" fmla="*/ 2871787 w 3871912"/>
              <a:gd name="connsiteY54" fmla="*/ 1235460 h 3420580"/>
              <a:gd name="connsiteX55" fmla="*/ 2828925 w 3871912"/>
              <a:gd name="connsiteY55" fmla="*/ 1249747 h 3420580"/>
              <a:gd name="connsiteX56" fmla="*/ 2800350 w 3871912"/>
              <a:gd name="connsiteY56" fmla="*/ 1292610 h 3420580"/>
              <a:gd name="connsiteX57" fmla="*/ 2857500 w 3871912"/>
              <a:gd name="connsiteY57" fmla="*/ 1435485 h 3420580"/>
              <a:gd name="connsiteX58" fmla="*/ 2943225 w 3871912"/>
              <a:gd name="connsiteY58" fmla="*/ 1492635 h 3420580"/>
              <a:gd name="connsiteX59" fmla="*/ 2986087 w 3871912"/>
              <a:gd name="connsiteY59" fmla="*/ 1521210 h 3420580"/>
              <a:gd name="connsiteX60" fmla="*/ 3086100 w 3871912"/>
              <a:gd name="connsiteY60" fmla="*/ 1649797 h 3420580"/>
              <a:gd name="connsiteX61" fmla="*/ 3128962 w 3871912"/>
              <a:gd name="connsiteY61" fmla="*/ 1664085 h 3420580"/>
              <a:gd name="connsiteX62" fmla="*/ 3328987 w 3871912"/>
              <a:gd name="connsiteY62" fmla="*/ 1678372 h 3420580"/>
              <a:gd name="connsiteX63" fmla="*/ 3457575 w 3871912"/>
              <a:gd name="connsiteY63" fmla="*/ 1735522 h 3420580"/>
              <a:gd name="connsiteX64" fmla="*/ 3500437 w 3871912"/>
              <a:gd name="connsiteY64" fmla="*/ 1821247 h 3420580"/>
              <a:gd name="connsiteX65" fmla="*/ 3571875 w 3871912"/>
              <a:gd name="connsiteY65" fmla="*/ 1835535 h 3420580"/>
              <a:gd name="connsiteX66" fmla="*/ 3586162 w 3871912"/>
              <a:gd name="connsiteY66" fmla="*/ 1878397 h 3420580"/>
              <a:gd name="connsiteX67" fmla="*/ 3714750 w 3871912"/>
              <a:gd name="connsiteY67" fmla="*/ 1949835 h 3420580"/>
              <a:gd name="connsiteX68" fmla="*/ 3757612 w 3871912"/>
              <a:gd name="connsiteY68" fmla="*/ 1978410 h 3420580"/>
              <a:gd name="connsiteX69" fmla="*/ 3871912 w 3871912"/>
              <a:gd name="connsiteY69" fmla="*/ 2006985 h 3420580"/>
              <a:gd name="connsiteX70" fmla="*/ 3857625 w 3871912"/>
              <a:gd name="connsiteY70" fmla="*/ 2064135 h 3420580"/>
              <a:gd name="connsiteX71" fmla="*/ 3771900 w 3871912"/>
              <a:gd name="connsiteY71" fmla="*/ 2121285 h 3420580"/>
              <a:gd name="connsiteX72" fmla="*/ 3729037 w 3871912"/>
              <a:gd name="connsiteY72" fmla="*/ 2207010 h 3420580"/>
              <a:gd name="connsiteX73" fmla="*/ 3686175 w 3871912"/>
              <a:gd name="connsiteY73" fmla="*/ 2235585 h 3420580"/>
              <a:gd name="connsiteX74" fmla="*/ 3671887 w 3871912"/>
              <a:gd name="connsiteY74" fmla="*/ 2278447 h 3420580"/>
              <a:gd name="connsiteX75" fmla="*/ 3629025 w 3871912"/>
              <a:gd name="connsiteY75" fmla="*/ 2307022 h 3420580"/>
              <a:gd name="connsiteX76" fmla="*/ 3543300 w 3871912"/>
              <a:gd name="connsiteY76" fmla="*/ 2378460 h 3420580"/>
              <a:gd name="connsiteX77" fmla="*/ 3514725 w 3871912"/>
              <a:gd name="connsiteY77" fmla="*/ 2421322 h 3420580"/>
              <a:gd name="connsiteX78" fmla="*/ 3471862 w 3871912"/>
              <a:gd name="connsiteY78" fmla="*/ 2449897 h 3420580"/>
              <a:gd name="connsiteX79" fmla="*/ 3457575 w 3871912"/>
              <a:gd name="connsiteY79" fmla="*/ 2492760 h 3420580"/>
              <a:gd name="connsiteX80" fmla="*/ 3286125 w 3871912"/>
              <a:gd name="connsiteY80" fmla="*/ 2578485 h 3420580"/>
              <a:gd name="connsiteX81" fmla="*/ 3200400 w 3871912"/>
              <a:gd name="connsiteY81" fmla="*/ 2607060 h 3420580"/>
              <a:gd name="connsiteX82" fmla="*/ 3157537 w 3871912"/>
              <a:gd name="connsiteY82" fmla="*/ 2621347 h 3420580"/>
              <a:gd name="connsiteX83" fmla="*/ 3071812 w 3871912"/>
              <a:gd name="connsiteY83" fmla="*/ 2678497 h 3420580"/>
              <a:gd name="connsiteX84" fmla="*/ 3057525 w 3871912"/>
              <a:gd name="connsiteY84" fmla="*/ 2721360 h 3420580"/>
              <a:gd name="connsiteX85" fmla="*/ 2928937 w 3871912"/>
              <a:gd name="connsiteY85" fmla="*/ 2807085 h 3420580"/>
              <a:gd name="connsiteX86" fmla="*/ 2843212 w 3871912"/>
              <a:gd name="connsiteY86" fmla="*/ 2864235 h 3420580"/>
              <a:gd name="connsiteX87" fmla="*/ 2800350 w 3871912"/>
              <a:gd name="connsiteY87" fmla="*/ 2892810 h 3420580"/>
              <a:gd name="connsiteX88" fmla="*/ 2728912 w 3871912"/>
              <a:gd name="connsiteY88" fmla="*/ 2949960 h 3420580"/>
              <a:gd name="connsiteX89" fmla="*/ 2700337 w 3871912"/>
              <a:gd name="connsiteY89" fmla="*/ 2992822 h 3420580"/>
              <a:gd name="connsiteX90" fmla="*/ 2657475 w 3871912"/>
              <a:gd name="connsiteY90" fmla="*/ 3035685 h 3420580"/>
              <a:gd name="connsiteX91" fmla="*/ 2571750 w 3871912"/>
              <a:gd name="connsiteY91" fmla="*/ 3092835 h 3420580"/>
              <a:gd name="connsiteX92" fmla="*/ 2528887 w 3871912"/>
              <a:gd name="connsiteY92" fmla="*/ 3121410 h 3420580"/>
              <a:gd name="connsiteX93" fmla="*/ 2457450 w 3871912"/>
              <a:gd name="connsiteY93" fmla="*/ 3192847 h 3420580"/>
              <a:gd name="connsiteX94" fmla="*/ 2371725 w 3871912"/>
              <a:gd name="connsiteY94" fmla="*/ 3249997 h 3420580"/>
              <a:gd name="connsiteX95" fmla="*/ 2286000 w 3871912"/>
              <a:gd name="connsiteY95" fmla="*/ 3307147 h 3420580"/>
              <a:gd name="connsiteX96" fmla="*/ 2200275 w 3871912"/>
              <a:gd name="connsiteY96" fmla="*/ 3364297 h 3420580"/>
              <a:gd name="connsiteX97" fmla="*/ 2157412 w 3871912"/>
              <a:gd name="connsiteY97" fmla="*/ 3392872 h 3420580"/>
              <a:gd name="connsiteX98" fmla="*/ 2014537 w 3871912"/>
              <a:gd name="connsiteY98" fmla="*/ 3392872 h 3420580"/>
              <a:gd name="connsiteX99" fmla="*/ 2000250 w 3871912"/>
              <a:gd name="connsiteY99" fmla="*/ 3350010 h 3420580"/>
              <a:gd name="connsiteX100" fmla="*/ 1843087 w 3871912"/>
              <a:gd name="connsiteY100" fmla="*/ 3292860 h 3420580"/>
              <a:gd name="connsiteX101" fmla="*/ 1785937 w 3871912"/>
              <a:gd name="connsiteY101" fmla="*/ 3121410 h 3420580"/>
              <a:gd name="connsiteX102" fmla="*/ 1757362 w 3871912"/>
              <a:gd name="connsiteY102" fmla="*/ 3078547 h 3420580"/>
              <a:gd name="connsiteX103" fmla="*/ 1728787 w 3871912"/>
              <a:gd name="connsiteY103" fmla="*/ 2992822 h 3420580"/>
              <a:gd name="connsiteX104" fmla="*/ 1714500 w 3871912"/>
              <a:gd name="connsiteY104" fmla="*/ 2949960 h 3420580"/>
              <a:gd name="connsiteX105" fmla="*/ 1700212 w 3871912"/>
              <a:gd name="connsiteY105" fmla="*/ 2892810 h 3420580"/>
              <a:gd name="connsiteX106" fmla="*/ 1685925 w 3871912"/>
              <a:gd name="connsiteY106" fmla="*/ 2821372 h 3420580"/>
              <a:gd name="connsiteX107" fmla="*/ 1657350 w 3871912"/>
              <a:gd name="connsiteY107" fmla="*/ 2735647 h 3420580"/>
              <a:gd name="connsiteX108" fmla="*/ 1643062 w 3871912"/>
              <a:gd name="connsiteY108" fmla="*/ 2692785 h 3420580"/>
              <a:gd name="connsiteX109" fmla="*/ 1514475 w 3871912"/>
              <a:gd name="connsiteY109" fmla="*/ 2635635 h 3420580"/>
              <a:gd name="connsiteX110" fmla="*/ 1471612 w 3871912"/>
              <a:gd name="connsiteY110" fmla="*/ 2621347 h 3420580"/>
              <a:gd name="connsiteX111" fmla="*/ 1371600 w 3871912"/>
              <a:gd name="connsiteY111" fmla="*/ 2578485 h 3420580"/>
              <a:gd name="connsiteX112" fmla="*/ 1357312 w 3871912"/>
              <a:gd name="connsiteY112" fmla="*/ 2535622 h 3420580"/>
              <a:gd name="connsiteX113" fmla="*/ 1314450 w 3871912"/>
              <a:gd name="connsiteY113" fmla="*/ 2521335 h 3420580"/>
              <a:gd name="connsiteX114" fmla="*/ 1228725 w 3871912"/>
              <a:gd name="connsiteY114" fmla="*/ 2507047 h 3420580"/>
              <a:gd name="connsiteX115" fmla="*/ 942975 w 3871912"/>
              <a:gd name="connsiteY115" fmla="*/ 2521335 h 3420580"/>
              <a:gd name="connsiteX116" fmla="*/ 914400 w 3871912"/>
              <a:gd name="connsiteY116" fmla="*/ 2564197 h 3420580"/>
              <a:gd name="connsiteX117" fmla="*/ 828675 w 3871912"/>
              <a:gd name="connsiteY117" fmla="*/ 2607060 h 3420580"/>
              <a:gd name="connsiteX118" fmla="*/ 771525 w 3871912"/>
              <a:gd name="connsiteY118" fmla="*/ 2707072 h 3420580"/>
              <a:gd name="connsiteX119" fmla="*/ 685800 w 3871912"/>
              <a:gd name="connsiteY119" fmla="*/ 2678497 h 3420580"/>
              <a:gd name="connsiteX120" fmla="*/ 657225 w 3871912"/>
              <a:gd name="connsiteY120" fmla="*/ 2578485 h 3420580"/>
              <a:gd name="connsiteX121" fmla="*/ 628650 w 3871912"/>
              <a:gd name="connsiteY121" fmla="*/ 2535622 h 3420580"/>
              <a:gd name="connsiteX122" fmla="*/ 542925 w 3871912"/>
              <a:gd name="connsiteY122" fmla="*/ 2507047 h 3420580"/>
              <a:gd name="connsiteX123" fmla="*/ 528637 w 3871912"/>
              <a:gd name="connsiteY123" fmla="*/ 2464185 h 3420580"/>
              <a:gd name="connsiteX124" fmla="*/ 485775 w 3871912"/>
              <a:gd name="connsiteY124" fmla="*/ 2449897 h 3420580"/>
              <a:gd name="connsiteX125" fmla="*/ 342900 w 3871912"/>
              <a:gd name="connsiteY125" fmla="*/ 2407035 h 3420580"/>
              <a:gd name="connsiteX126" fmla="*/ 300037 w 3871912"/>
              <a:gd name="connsiteY126" fmla="*/ 2392747 h 3420580"/>
              <a:gd name="connsiteX127" fmla="*/ 257175 w 3871912"/>
              <a:gd name="connsiteY127" fmla="*/ 2378460 h 3420580"/>
              <a:gd name="connsiteX128" fmla="*/ 185737 w 3871912"/>
              <a:gd name="connsiteY128" fmla="*/ 2392747 h 3420580"/>
              <a:gd name="connsiteX129" fmla="*/ 100012 w 3871912"/>
              <a:gd name="connsiteY129" fmla="*/ 2349885 h 3420580"/>
              <a:gd name="connsiteX130" fmla="*/ 57150 w 3871912"/>
              <a:gd name="connsiteY130" fmla="*/ 2264160 h 3420580"/>
              <a:gd name="connsiteX131" fmla="*/ 14287 w 3871912"/>
              <a:gd name="connsiteY131" fmla="*/ 2249872 h 3420580"/>
              <a:gd name="connsiteX132" fmla="*/ 0 w 3871912"/>
              <a:gd name="connsiteY132" fmla="*/ 2207010 h 3420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871912" h="3420580">
                <a:moveTo>
                  <a:pt x="0" y="2207010"/>
                </a:moveTo>
                <a:lnTo>
                  <a:pt x="28575" y="2121285"/>
                </a:lnTo>
                <a:cubicBezTo>
                  <a:pt x="38767" y="2090709"/>
                  <a:pt x="45368" y="2058370"/>
                  <a:pt x="71437" y="2035560"/>
                </a:cubicBezTo>
                <a:cubicBezTo>
                  <a:pt x="97283" y="2012945"/>
                  <a:pt x="157162" y="1978410"/>
                  <a:pt x="157162" y="1978410"/>
                </a:cubicBezTo>
                <a:cubicBezTo>
                  <a:pt x="173075" y="1930673"/>
                  <a:pt x="173775" y="1932225"/>
                  <a:pt x="185737" y="1878397"/>
                </a:cubicBezTo>
                <a:cubicBezTo>
                  <a:pt x="191005" y="1854691"/>
                  <a:pt x="194757" y="1830666"/>
                  <a:pt x="200025" y="1806960"/>
                </a:cubicBezTo>
                <a:cubicBezTo>
                  <a:pt x="203688" y="1790475"/>
                  <a:pt x="219052" y="1726043"/>
                  <a:pt x="228600" y="1706947"/>
                </a:cubicBezTo>
                <a:cubicBezTo>
                  <a:pt x="236279" y="1691589"/>
                  <a:pt x="247650" y="1678372"/>
                  <a:pt x="257175" y="1664085"/>
                </a:cubicBezTo>
                <a:lnTo>
                  <a:pt x="285750" y="1578360"/>
                </a:lnTo>
                <a:lnTo>
                  <a:pt x="300037" y="1535497"/>
                </a:lnTo>
                <a:cubicBezTo>
                  <a:pt x="286241" y="1314748"/>
                  <a:pt x="276024" y="1308706"/>
                  <a:pt x="300037" y="1092585"/>
                </a:cubicBezTo>
                <a:cubicBezTo>
                  <a:pt x="301700" y="1077617"/>
                  <a:pt x="307011" y="1062887"/>
                  <a:pt x="314325" y="1049722"/>
                </a:cubicBezTo>
                <a:cubicBezTo>
                  <a:pt x="331003" y="1019701"/>
                  <a:pt x="352425" y="992572"/>
                  <a:pt x="371475" y="963997"/>
                </a:cubicBezTo>
                <a:cubicBezTo>
                  <a:pt x="400049" y="921136"/>
                  <a:pt x="395288" y="916372"/>
                  <a:pt x="442912" y="892560"/>
                </a:cubicBezTo>
                <a:cubicBezTo>
                  <a:pt x="456383" y="885825"/>
                  <a:pt x="471487" y="883035"/>
                  <a:pt x="485775" y="878272"/>
                </a:cubicBezTo>
                <a:cubicBezTo>
                  <a:pt x="490537" y="863985"/>
                  <a:pt x="493327" y="848880"/>
                  <a:pt x="500062" y="835410"/>
                </a:cubicBezTo>
                <a:cubicBezTo>
                  <a:pt x="507741" y="820051"/>
                  <a:pt x="526741" y="809614"/>
                  <a:pt x="528637" y="792547"/>
                </a:cubicBezTo>
                <a:cubicBezTo>
                  <a:pt x="531836" y="763755"/>
                  <a:pt x="521376" y="734926"/>
                  <a:pt x="514350" y="706822"/>
                </a:cubicBezTo>
                <a:cubicBezTo>
                  <a:pt x="507045" y="677601"/>
                  <a:pt x="485775" y="621097"/>
                  <a:pt x="485775" y="621097"/>
                </a:cubicBezTo>
                <a:cubicBezTo>
                  <a:pt x="500062" y="611572"/>
                  <a:pt x="512190" y="597456"/>
                  <a:pt x="528637" y="592522"/>
                </a:cubicBezTo>
                <a:cubicBezTo>
                  <a:pt x="560893" y="582845"/>
                  <a:pt x="597876" y="591912"/>
                  <a:pt x="628650" y="578235"/>
                </a:cubicBezTo>
                <a:cubicBezTo>
                  <a:pt x="644342" y="571261"/>
                  <a:pt x="647700" y="549660"/>
                  <a:pt x="657225" y="535372"/>
                </a:cubicBezTo>
                <a:cubicBezTo>
                  <a:pt x="693136" y="427636"/>
                  <a:pt x="640517" y="556259"/>
                  <a:pt x="714375" y="463935"/>
                </a:cubicBezTo>
                <a:cubicBezTo>
                  <a:pt x="763526" y="402496"/>
                  <a:pt x="682571" y="432032"/>
                  <a:pt x="771525" y="392497"/>
                </a:cubicBezTo>
                <a:cubicBezTo>
                  <a:pt x="799050" y="380264"/>
                  <a:pt x="857250" y="363922"/>
                  <a:pt x="857250" y="363922"/>
                </a:cubicBezTo>
                <a:cubicBezTo>
                  <a:pt x="866775" y="378210"/>
                  <a:pt x="871264" y="397684"/>
                  <a:pt x="885825" y="406785"/>
                </a:cubicBezTo>
                <a:cubicBezTo>
                  <a:pt x="911367" y="422749"/>
                  <a:pt x="971550" y="435360"/>
                  <a:pt x="971550" y="435360"/>
                </a:cubicBezTo>
                <a:cubicBezTo>
                  <a:pt x="995362" y="430597"/>
                  <a:pt x="1021267" y="431932"/>
                  <a:pt x="1042987" y="421072"/>
                </a:cubicBezTo>
                <a:cubicBezTo>
                  <a:pt x="1115551" y="384790"/>
                  <a:pt x="1059720" y="379111"/>
                  <a:pt x="1114425" y="335347"/>
                </a:cubicBezTo>
                <a:cubicBezTo>
                  <a:pt x="1126185" y="325939"/>
                  <a:pt x="1142310" y="322637"/>
                  <a:pt x="1157287" y="321060"/>
                </a:cubicBezTo>
                <a:cubicBezTo>
                  <a:pt x="1233216" y="313067"/>
                  <a:pt x="1309687" y="311535"/>
                  <a:pt x="1385887" y="306772"/>
                </a:cubicBezTo>
                <a:cubicBezTo>
                  <a:pt x="1587048" y="273245"/>
                  <a:pt x="1502372" y="296519"/>
                  <a:pt x="1643062" y="249622"/>
                </a:cubicBezTo>
                <a:lnTo>
                  <a:pt x="1643062" y="249622"/>
                </a:lnTo>
                <a:cubicBezTo>
                  <a:pt x="1662112" y="244860"/>
                  <a:pt x="1681404" y="240977"/>
                  <a:pt x="1700212" y="235335"/>
                </a:cubicBezTo>
                <a:cubicBezTo>
                  <a:pt x="1729062" y="226680"/>
                  <a:pt x="1785937" y="206760"/>
                  <a:pt x="1785937" y="206760"/>
                </a:cubicBezTo>
                <a:lnTo>
                  <a:pt x="1871662" y="149610"/>
                </a:lnTo>
                <a:cubicBezTo>
                  <a:pt x="1885950" y="140085"/>
                  <a:pt x="1902383" y="133177"/>
                  <a:pt x="1914525" y="121035"/>
                </a:cubicBezTo>
                <a:cubicBezTo>
                  <a:pt x="1968036" y="67523"/>
                  <a:pt x="1938218" y="84561"/>
                  <a:pt x="2000250" y="63885"/>
                </a:cubicBezTo>
                <a:cubicBezTo>
                  <a:pt x="2028825" y="44835"/>
                  <a:pt x="2052299" y="0"/>
                  <a:pt x="2085975" y="6735"/>
                </a:cubicBezTo>
                <a:cubicBezTo>
                  <a:pt x="2105771" y="10694"/>
                  <a:pt x="2175560" y="21580"/>
                  <a:pt x="2200275" y="35310"/>
                </a:cubicBezTo>
                <a:cubicBezTo>
                  <a:pt x="2347656" y="117188"/>
                  <a:pt x="2231877" y="74419"/>
                  <a:pt x="2328862" y="106747"/>
                </a:cubicBezTo>
                <a:cubicBezTo>
                  <a:pt x="2357437" y="125797"/>
                  <a:pt x="2403727" y="131317"/>
                  <a:pt x="2414587" y="163897"/>
                </a:cubicBezTo>
                <a:cubicBezTo>
                  <a:pt x="2434305" y="223050"/>
                  <a:pt x="2420521" y="194229"/>
                  <a:pt x="2457450" y="249622"/>
                </a:cubicBezTo>
                <a:cubicBezTo>
                  <a:pt x="2509550" y="405930"/>
                  <a:pt x="2426461" y="169182"/>
                  <a:pt x="2500312" y="335347"/>
                </a:cubicBezTo>
                <a:cubicBezTo>
                  <a:pt x="2513559" y="365153"/>
                  <a:pt x="2524013" y="437176"/>
                  <a:pt x="2557462" y="463935"/>
                </a:cubicBezTo>
                <a:cubicBezTo>
                  <a:pt x="2569222" y="473343"/>
                  <a:pt x="2585557" y="475268"/>
                  <a:pt x="2600325" y="478222"/>
                </a:cubicBezTo>
                <a:cubicBezTo>
                  <a:pt x="2633347" y="484826"/>
                  <a:pt x="2667000" y="487747"/>
                  <a:pt x="2700337" y="492510"/>
                </a:cubicBezTo>
                <a:cubicBezTo>
                  <a:pt x="2705100" y="506797"/>
                  <a:pt x="2711931" y="520555"/>
                  <a:pt x="2714625" y="535372"/>
                </a:cubicBezTo>
                <a:cubicBezTo>
                  <a:pt x="2736260" y="654365"/>
                  <a:pt x="2719766" y="629945"/>
                  <a:pt x="2743200" y="735397"/>
                </a:cubicBezTo>
                <a:cubicBezTo>
                  <a:pt x="2746467" y="750099"/>
                  <a:pt x="2753350" y="763779"/>
                  <a:pt x="2757487" y="778260"/>
                </a:cubicBezTo>
                <a:cubicBezTo>
                  <a:pt x="2763589" y="799617"/>
                  <a:pt x="2774645" y="855439"/>
                  <a:pt x="2786062" y="878272"/>
                </a:cubicBezTo>
                <a:cubicBezTo>
                  <a:pt x="2793741" y="893631"/>
                  <a:pt x="2806958" y="905776"/>
                  <a:pt x="2814637" y="921135"/>
                </a:cubicBezTo>
                <a:cubicBezTo>
                  <a:pt x="2873791" y="1039441"/>
                  <a:pt x="2775607" y="884019"/>
                  <a:pt x="2857500" y="1006860"/>
                </a:cubicBezTo>
                <a:cubicBezTo>
                  <a:pt x="2864237" y="1027071"/>
                  <a:pt x="2886075" y="1088935"/>
                  <a:pt x="2886075" y="1106872"/>
                </a:cubicBezTo>
                <a:cubicBezTo>
                  <a:pt x="2886075" y="1149998"/>
                  <a:pt x="2887804" y="1195418"/>
                  <a:pt x="2871787" y="1235460"/>
                </a:cubicBezTo>
                <a:cubicBezTo>
                  <a:pt x="2866194" y="1249443"/>
                  <a:pt x="2843212" y="1244985"/>
                  <a:pt x="2828925" y="1249747"/>
                </a:cubicBezTo>
                <a:cubicBezTo>
                  <a:pt x="2819400" y="1264035"/>
                  <a:pt x="2802059" y="1275524"/>
                  <a:pt x="2800350" y="1292610"/>
                </a:cubicBezTo>
                <a:cubicBezTo>
                  <a:pt x="2792743" y="1368679"/>
                  <a:pt x="2805676" y="1395177"/>
                  <a:pt x="2857500" y="1435485"/>
                </a:cubicBezTo>
                <a:cubicBezTo>
                  <a:pt x="2884609" y="1456570"/>
                  <a:pt x="2914650" y="1473585"/>
                  <a:pt x="2943225" y="1492635"/>
                </a:cubicBezTo>
                <a:lnTo>
                  <a:pt x="2986087" y="1521210"/>
                </a:lnTo>
                <a:cubicBezTo>
                  <a:pt x="3008797" y="1555275"/>
                  <a:pt x="3045810" y="1622937"/>
                  <a:pt x="3086100" y="1649797"/>
                </a:cubicBezTo>
                <a:cubicBezTo>
                  <a:pt x="3098631" y="1658151"/>
                  <a:pt x="3114005" y="1662325"/>
                  <a:pt x="3128962" y="1664085"/>
                </a:cubicBezTo>
                <a:cubicBezTo>
                  <a:pt x="3195349" y="1671895"/>
                  <a:pt x="3262312" y="1673610"/>
                  <a:pt x="3328987" y="1678372"/>
                </a:cubicBezTo>
                <a:cubicBezTo>
                  <a:pt x="3431002" y="1712377"/>
                  <a:pt x="3389650" y="1690239"/>
                  <a:pt x="3457575" y="1735522"/>
                </a:cubicBezTo>
                <a:cubicBezTo>
                  <a:pt x="3464909" y="1757524"/>
                  <a:pt x="3477627" y="1808213"/>
                  <a:pt x="3500437" y="1821247"/>
                </a:cubicBezTo>
                <a:cubicBezTo>
                  <a:pt x="3521522" y="1833295"/>
                  <a:pt x="3548062" y="1830772"/>
                  <a:pt x="3571875" y="1835535"/>
                </a:cubicBezTo>
                <a:cubicBezTo>
                  <a:pt x="3576637" y="1849822"/>
                  <a:pt x="3575513" y="1867748"/>
                  <a:pt x="3586162" y="1878397"/>
                </a:cubicBezTo>
                <a:cubicBezTo>
                  <a:pt x="3676258" y="1968493"/>
                  <a:pt x="3642885" y="1913902"/>
                  <a:pt x="3714750" y="1949835"/>
                </a:cubicBezTo>
                <a:cubicBezTo>
                  <a:pt x="3730108" y="1957514"/>
                  <a:pt x="3742253" y="1970731"/>
                  <a:pt x="3757612" y="1978410"/>
                </a:cubicBezTo>
                <a:cubicBezTo>
                  <a:pt x="3786897" y="1993053"/>
                  <a:pt x="3844747" y="2001552"/>
                  <a:pt x="3871912" y="2006985"/>
                </a:cubicBezTo>
                <a:cubicBezTo>
                  <a:pt x="3867150" y="2026035"/>
                  <a:pt x="3870556" y="2049357"/>
                  <a:pt x="3857625" y="2064135"/>
                </a:cubicBezTo>
                <a:cubicBezTo>
                  <a:pt x="3835010" y="2089981"/>
                  <a:pt x="3771900" y="2121285"/>
                  <a:pt x="3771900" y="2121285"/>
                </a:cubicBezTo>
                <a:cubicBezTo>
                  <a:pt x="3760279" y="2156145"/>
                  <a:pt x="3756733" y="2179314"/>
                  <a:pt x="3729037" y="2207010"/>
                </a:cubicBezTo>
                <a:cubicBezTo>
                  <a:pt x="3716895" y="2219152"/>
                  <a:pt x="3700462" y="2226060"/>
                  <a:pt x="3686175" y="2235585"/>
                </a:cubicBezTo>
                <a:cubicBezTo>
                  <a:pt x="3681412" y="2249872"/>
                  <a:pt x="3681295" y="2266687"/>
                  <a:pt x="3671887" y="2278447"/>
                </a:cubicBezTo>
                <a:cubicBezTo>
                  <a:pt x="3661160" y="2291855"/>
                  <a:pt x="3642216" y="2296029"/>
                  <a:pt x="3629025" y="2307022"/>
                </a:cubicBezTo>
                <a:cubicBezTo>
                  <a:pt x="3519016" y="2398696"/>
                  <a:pt x="3649717" y="2307514"/>
                  <a:pt x="3543300" y="2378460"/>
                </a:cubicBezTo>
                <a:cubicBezTo>
                  <a:pt x="3533775" y="2392747"/>
                  <a:pt x="3526867" y="2409180"/>
                  <a:pt x="3514725" y="2421322"/>
                </a:cubicBezTo>
                <a:cubicBezTo>
                  <a:pt x="3502583" y="2433464"/>
                  <a:pt x="3482589" y="2436488"/>
                  <a:pt x="3471862" y="2449897"/>
                </a:cubicBezTo>
                <a:cubicBezTo>
                  <a:pt x="3462454" y="2461657"/>
                  <a:pt x="3468224" y="2482111"/>
                  <a:pt x="3457575" y="2492760"/>
                </a:cubicBezTo>
                <a:cubicBezTo>
                  <a:pt x="3402183" y="2548153"/>
                  <a:pt x="3355846" y="2555245"/>
                  <a:pt x="3286125" y="2578485"/>
                </a:cubicBezTo>
                <a:lnTo>
                  <a:pt x="3200400" y="2607060"/>
                </a:lnTo>
                <a:lnTo>
                  <a:pt x="3157537" y="2621347"/>
                </a:lnTo>
                <a:cubicBezTo>
                  <a:pt x="3128962" y="2640397"/>
                  <a:pt x="3082672" y="2645916"/>
                  <a:pt x="3071812" y="2678497"/>
                </a:cubicBezTo>
                <a:cubicBezTo>
                  <a:pt x="3067050" y="2692785"/>
                  <a:pt x="3068174" y="2710711"/>
                  <a:pt x="3057525" y="2721360"/>
                </a:cubicBezTo>
                <a:cubicBezTo>
                  <a:pt x="3057522" y="2721363"/>
                  <a:pt x="2950370" y="2792796"/>
                  <a:pt x="2928937" y="2807085"/>
                </a:cubicBezTo>
                <a:lnTo>
                  <a:pt x="2843212" y="2864235"/>
                </a:lnTo>
                <a:lnTo>
                  <a:pt x="2800350" y="2892810"/>
                </a:lnTo>
                <a:cubicBezTo>
                  <a:pt x="2718459" y="3015645"/>
                  <a:pt x="2827500" y="2871090"/>
                  <a:pt x="2728912" y="2949960"/>
                </a:cubicBezTo>
                <a:cubicBezTo>
                  <a:pt x="2715503" y="2960687"/>
                  <a:pt x="2711330" y="2979631"/>
                  <a:pt x="2700337" y="2992822"/>
                </a:cubicBezTo>
                <a:cubicBezTo>
                  <a:pt x="2687402" y="3008344"/>
                  <a:pt x="2673424" y="3023280"/>
                  <a:pt x="2657475" y="3035685"/>
                </a:cubicBezTo>
                <a:cubicBezTo>
                  <a:pt x="2630366" y="3056770"/>
                  <a:pt x="2600325" y="3073785"/>
                  <a:pt x="2571750" y="3092835"/>
                </a:cubicBezTo>
                <a:lnTo>
                  <a:pt x="2528887" y="3121410"/>
                </a:lnTo>
                <a:cubicBezTo>
                  <a:pt x="2476499" y="3199991"/>
                  <a:pt x="2528887" y="3133316"/>
                  <a:pt x="2457450" y="3192847"/>
                </a:cubicBezTo>
                <a:cubicBezTo>
                  <a:pt x="2386102" y="3252304"/>
                  <a:pt x="2447050" y="3224889"/>
                  <a:pt x="2371725" y="3249997"/>
                </a:cubicBezTo>
                <a:cubicBezTo>
                  <a:pt x="2343150" y="3269047"/>
                  <a:pt x="2310284" y="3282863"/>
                  <a:pt x="2286000" y="3307147"/>
                </a:cubicBezTo>
                <a:cubicBezTo>
                  <a:pt x="2232488" y="3360659"/>
                  <a:pt x="2262306" y="3343620"/>
                  <a:pt x="2200275" y="3364297"/>
                </a:cubicBezTo>
                <a:cubicBezTo>
                  <a:pt x="2185987" y="3373822"/>
                  <a:pt x="2172771" y="3385193"/>
                  <a:pt x="2157412" y="3392872"/>
                </a:cubicBezTo>
                <a:cubicBezTo>
                  <a:pt x="2101996" y="3420580"/>
                  <a:pt x="2086093" y="3403095"/>
                  <a:pt x="2014537" y="3392872"/>
                </a:cubicBezTo>
                <a:cubicBezTo>
                  <a:pt x="2009775" y="3378585"/>
                  <a:pt x="2006985" y="3363480"/>
                  <a:pt x="2000250" y="3350010"/>
                </a:cubicBezTo>
                <a:cubicBezTo>
                  <a:pt x="1961649" y="3272807"/>
                  <a:pt x="1953841" y="3305166"/>
                  <a:pt x="1843087" y="3292860"/>
                </a:cubicBezTo>
                <a:cubicBezTo>
                  <a:pt x="1743772" y="3259754"/>
                  <a:pt x="1824463" y="3301196"/>
                  <a:pt x="1785937" y="3121410"/>
                </a:cubicBezTo>
                <a:cubicBezTo>
                  <a:pt x="1782339" y="3104620"/>
                  <a:pt x="1766887" y="3092835"/>
                  <a:pt x="1757362" y="3078547"/>
                </a:cubicBezTo>
                <a:lnTo>
                  <a:pt x="1728787" y="2992822"/>
                </a:lnTo>
                <a:cubicBezTo>
                  <a:pt x="1724025" y="2978535"/>
                  <a:pt x="1718153" y="2964570"/>
                  <a:pt x="1714500" y="2949960"/>
                </a:cubicBezTo>
                <a:cubicBezTo>
                  <a:pt x="1709737" y="2930910"/>
                  <a:pt x="1704472" y="2911979"/>
                  <a:pt x="1700212" y="2892810"/>
                </a:cubicBezTo>
                <a:cubicBezTo>
                  <a:pt x="1694944" y="2869104"/>
                  <a:pt x="1692315" y="2844801"/>
                  <a:pt x="1685925" y="2821372"/>
                </a:cubicBezTo>
                <a:cubicBezTo>
                  <a:pt x="1678000" y="2792313"/>
                  <a:pt x="1666875" y="2764222"/>
                  <a:pt x="1657350" y="2735647"/>
                </a:cubicBezTo>
                <a:cubicBezTo>
                  <a:pt x="1652587" y="2721360"/>
                  <a:pt x="1655593" y="2701139"/>
                  <a:pt x="1643062" y="2692785"/>
                </a:cubicBezTo>
                <a:cubicBezTo>
                  <a:pt x="1575138" y="2647502"/>
                  <a:pt x="1616491" y="2669641"/>
                  <a:pt x="1514475" y="2635635"/>
                </a:cubicBezTo>
                <a:cubicBezTo>
                  <a:pt x="1500187" y="2630872"/>
                  <a:pt x="1484143" y="2629701"/>
                  <a:pt x="1471612" y="2621347"/>
                </a:cubicBezTo>
                <a:cubicBezTo>
                  <a:pt x="1412412" y="2581880"/>
                  <a:pt x="1445409" y="2596937"/>
                  <a:pt x="1371600" y="2578485"/>
                </a:cubicBezTo>
                <a:cubicBezTo>
                  <a:pt x="1366837" y="2564197"/>
                  <a:pt x="1367961" y="2546271"/>
                  <a:pt x="1357312" y="2535622"/>
                </a:cubicBezTo>
                <a:cubicBezTo>
                  <a:pt x="1346663" y="2524973"/>
                  <a:pt x="1329152" y="2524602"/>
                  <a:pt x="1314450" y="2521335"/>
                </a:cubicBezTo>
                <a:cubicBezTo>
                  <a:pt x="1286171" y="2515051"/>
                  <a:pt x="1257300" y="2511810"/>
                  <a:pt x="1228725" y="2507047"/>
                </a:cubicBezTo>
                <a:cubicBezTo>
                  <a:pt x="1133475" y="2511810"/>
                  <a:pt x="1036806" y="2504275"/>
                  <a:pt x="942975" y="2521335"/>
                </a:cubicBezTo>
                <a:cubicBezTo>
                  <a:pt x="926081" y="2524407"/>
                  <a:pt x="926542" y="2552055"/>
                  <a:pt x="914400" y="2564197"/>
                </a:cubicBezTo>
                <a:cubicBezTo>
                  <a:pt x="886704" y="2591893"/>
                  <a:pt x="863535" y="2595439"/>
                  <a:pt x="828675" y="2607060"/>
                </a:cubicBezTo>
                <a:cubicBezTo>
                  <a:pt x="822912" y="2635873"/>
                  <a:pt x="826183" y="2707072"/>
                  <a:pt x="771525" y="2707072"/>
                </a:cubicBezTo>
                <a:cubicBezTo>
                  <a:pt x="741404" y="2707072"/>
                  <a:pt x="685800" y="2678497"/>
                  <a:pt x="685800" y="2678497"/>
                </a:cubicBezTo>
                <a:cubicBezTo>
                  <a:pt x="681223" y="2660191"/>
                  <a:pt x="667472" y="2598979"/>
                  <a:pt x="657225" y="2578485"/>
                </a:cubicBezTo>
                <a:cubicBezTo>
                  <a:pt x="649546" y="2563126"/>
                  <a:pt x="643211" y="2544723"/>
                  <a:pt x="628650" y="2535622"/>
                </a:cubicBezTo>
                <a:cubicBezTo>
                  <a:pt x="603108" y="2519658"/>
                  <a:pt x="542925" y="2507047"/>
                  <a:pt x="542925" y="2507047"/>
                </a:cubicBezTo>
                <a:cubicBezTo>
                  <a:pt x="538162" y="2492760"/>
                  <a:pt x="539286" y="2474834"/>
                  <a:pt x="528637" y="2464185"/>
                </a:cubicBezTo>
                <a:cubicBezTo>
                  <a:pt x="517988" y="2453536"/>
                  <a:pt x="500256" y="2454034"/>
                  <a:pt x="485775" y="2449897"/>
                </a:cubicBezTo>
                <a:cubicBezTo>
                  <a:pt x="334612" y="2406707"/>
                  <a:pt x="546640" y="2474949"/>
                  <a:pt x="342900" y="2407035"/>
                </a:cubicBezTo>
                <a:lnTo>
                  <a:pt x="300037" y="2392747"/>
                </a:lnTo>
                <a:lnTo>
                  <a:pt x="257175" y="2378460"/>
                </a:lnTo>
                <a:cubicBezTo>
                  <a:pt x="233362" y="2383222"/>
                  <a:pt x="210021" y="2392747"/>
                  <a:pt x="185737" y="2392747"/>
                </a:cubicBezTo>
                <a:cubicBezTo>
                  <a:pt x="156160" y="2392747"/>
                  <a:pt x="121683" y="2364332"/>
                  <a:pt x="100012" y="2349885"/>
                </a:cubicBezTo>
                <a:cubicBezTo>
                  <a:pt x="90600" y="2321648"/>
                  <a:pt x="82330" y="2284304"/>
                  <a:pt x="57150" y="2264160"/>
                </a:cubicBezTo>
                <a:cubicBezTo>
                  <a:pt x="45390" y="2254752"/>
                  <a:pt x="28575" y="2254635"/>
                  <a:pt x="14287" y="2249872"/>
                </a:cubicBezTo>
                <a:lnTo>
                  <a:pt x="0" y="220701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2"/>
          <p:cNvGrpSpPr>
            <a:grpSpLocks/>
          </p:cNvGrpSpPr>
          <p:nvPr/>
        </p:nvGrpSpPr>
        <p:grpSpPr bwMode="auto">
          <a:xfrm>
            <a:off x="-762000" y="-533400"/>
            <a:ext cx="10711161" cy="7848079"/>
            <a:chOff x="-559" y="878"/>
            <a:chExt cx="6747" cy="4944"/>
          </a:xfrm>
        </p:grpSpPr>
        <p:pic>
          <p:nvPicPr>
            <p:cNvPr id="17413" name="Picture 3" descr="sa_all"/>
            <p:cNvPicPr>
              <a:picLocks noChangeAspect="1" noChangeArrowheads="1"/>
            </p:cNvPicPr>
            <p:nvPr/>
          </p:nvPicPr>
          <p:blipFill>
            <a:blip r:embed="rId3" cstate="print"/>
            <a:srcRect/>
            <a:stretch>
              <a:fillRect/>
            </a:stretch>
          </p:blipFill>
          <p:spPr bwMode="auto">
            <a:xfrm>
              <a:off x="-559" y="878"/>
              <a:ext cx="6747" cy="4944"/>
            </a:xfrm>
            <a:prstGeom prst="rect">
              <a:avLst/>
            </a:prstGeom>
            <a:noFill/>
            <a:ln w="9525">
              <a:noFill/>
              <a:miter lim="800000"/>
              <a:headEnd/>
              <a:tailEnd/>
            </a:ln>
          </p:spPr>
        </p:pic>
        <p:sp>
          <p:nvSpPr>
            <p:cNvPr id="9228" name="Text Box 4"/>
            <p:cNvSpPr txBox="1">
              <a:spLocks noChangeArrowheads="1"/>
            </p:cNvSpPr>
            <p:nvPr/>
          </p:nvSpPr>
          <p:spPr bwMode="auto">
            <a:xfrm>
              <a:off x="-79" y="4622"/>
              <a:ext cx="1225" cy="640"/>
            </a:xfrm>
            <a:prstGeom prst="rect">
              <a:avLst/>
            </a:prstGeom>
            <a:noFill/>
            <a:ln w="9525">
              <a:noFill/>
              <a:miter lim="800000"/>
              <a:headEnd/>
              <a:tailEnd/>
            </a:ln>
          </p:spPr>
          <p:txBody>
            <a:bodyPr>
              <a:spAutoFit/>
            </a:bodyPr>
            <a:lstStyle/>
            <a:p>
              <a:pPr>
                <a:defRPr/>
              </a:pPr>
              <a:r>
                <a:rPr lang="en-US" sz="2000" b="1" dirty="0">
                  <a:solidFill>
                    <a:schemeClr val="tx2">
                      <a:lumMod val="75000"/>
                    </a:schemeClr>
                  </a:solidFill>
                  <a:latin typeface="Verdana" pitchFamily="34" charset="0"/>
                  <a:ea typeface="ＭＳ Ｐゴシック" pitchFamily="-1" charset="-128"/>
                  <a:sym typeface="Arial" charset="0"/>
                </a:rPr>
                <a:t>Cape </a:t>
              </a:r>
            </a:p>
            <a:p>
              <a:pPr>
                <a:defRPr/>
              </a:pPr>
              <a:r>
                <a:rPr lang="en-US" sz="2000" b="1" dirty="0">
                  <a:solidFill>
                    <a:schemeClr val="tx2">
                      <a:lumMod val="75000"/>
                    </a:schemeClr>
                  </a:solidFill>
                  <a:latin typeface="Verdana" pitchFamily="34" charset="0"/>
                  <a:ea typeface="ＭＳ Ｐゴシック" pitchFamily="-1" charset="-128"/>
                  <a:sym typeface="Arial" charset="0"/>
                </a:rPr>
                <a:t>Floral </a:t>
              </a:r>
            </a:p>
            <a:p>
              <a:pPr>
                <a:defRPr/>
              </a:pPr>
              <a:r>
                <a:rPr lang="en-US" sz="2000" b="1" dirty="0">
                  <a:solidFill>
                    <a:schemeClr val="tx2">
                      <a:lumMod val="75000"/>
                    </a:schemeClr>
                  </a:solidFill>
                  <a:latin typeface="Verdana" pitchFamily="34" charset="0"/>
                  <a:ea typeface="ＭＳ Ｐゴシック" pitchFamily="-1" charset="-128"/>
                  <a:sym typeface="Arial" charset="0"/>
                </a:rPr>
                <a:t>Kingdom</a:t>
              </a:r>
            </a:p>
          </p:txBody>
        </p:sp>
        <p:sp>
          <p:nvSpPr>
            <p:cNvPr id="17415" name="Text Box 5"/>
            <p:cNvSpPr txBox="1">
              <a:spLocks noChangeArrowheads="1"/>
            </p:cNvSpPr>
            <p:nvPr/>
          </p:nvSpPr>
          <p:spPr bwMode="auto">
            <a:xfrm>
              <a:off x="4038" y="2160"/>
              <a:ext cx="1284" cy="446"/>
            </a:xfrm>
            <a:prstGeom prst="rect">
              <a:avLst/>
            </a:prstGeom>
            <a:noFill/>
            <a:ln w="9525">
              <a:noFill/>
              <a:miter lim="800000"/>
              <a:headEnd/>
              <a:tailEnd/>
            </a:ln>
          </p:spPr>
          <p:txBody>
            <a:bodyPr wrap="square">
              <a:spAutoFit/>
            </a:bodyPr>
            <a:lstStyle/>
            <a:p>
              <a:r>
                <a:rPr lang="en-US" sz="2000" b="1" dirty="0">
                  <a:solidFill>
                    <a:schemeClr val="tx2">
                      <a:lumMod val="75000"/>
                    </a:schemeClr>
                  </a:solidFill>
                  <a:latin typeface="Verdana" pitchFamily="34" charset="0"/>
                </a:rPr>
                <a:t>Maputaland-Pondoland</a:t>
              </a:r>
            </a:p>
          </p:txBody>
        </p:sp>
        <p:sp>
          <p:nvSpPr>
            <p:cNvPr id="17418" name="Line 8"/>
            <p:cNvSpPr>
              <a:spLocks noChangeShapeType="1"/>
            </p:cNvSpPr>
            <p:nvPr/>
          </p:nvSpPr>
          <p:spPr bwMode="auto">
            <a:xfrm flipH="1" flipV="1">
              <a:off x="4625" y="4094"/>
              <a:ext cx="144" cy="432"/>
            </a:xfrm>
            <a:prstGeom prst="line">
              <a:avLst/>
            </a:prstGeom>
            <a:noFill/>
            <a:ln w="38100">
              <a:solidFill>
                <a:schemeClr val="tx1"/>
              </a:solidFill>
              <a:round/>
              <a:headEnd/>
              <a:tailEnd type="triangle" w="med" len="med"/>
            </a:ln>
          </p:spPr>
          <p:txBody>
            <a:bodyPr/>
            <a:lstStyle/>
            <a:p>
              <a:endParaRPr lang="en-US" dirty="0"/>
            </a:p>
          </p:txBody>
        </p:sp>
        <p:pic>
          <p:nvPicPr>
            <p:cNvPr id="17420" name="Picture 10" descr="South-Africa-Map-Big"/>
            <p:cNvPicPr>
              <a:picLocks noChangeAspect="1" noChangeArrowheads="1"/>
            </p:cNvPicPr>
            <p:nvPr/>
          </p:nvPicPr>
          <p:blipFill>
            <a:blip r:embed="rId4" cstate="print"/>
            <a:srcRect/>
            <a:stretch>
              <a:fillRect/>
            </a:stretch>
          </p:blipFill>
          <p:spPr bwMode="auto">
            <a:xfrm>
              <a:off x="-259" y="878"/>
              <a:ext cx="2313" cy="1377"/>
            </a:xfrm>
            <a:prstGeom prst="rect">
              <a:avLst/>
            </a:prstGeom>
            <a:noFill/>
            <a:ln w="9525">
              <a:noFill/>
              <a:miter lim="800000"/>
              <a:headEnd/>
              <a:tailEnd/>
            </a:ln>
          </p:spPr>
        </p:pic>
        <p:sp>
          <p:nvSpPr>
            <p:cNvPr id="17422" name="Text Box 12"/>
            <p:cNvSpPr txBox="1">
              <a:spLocks noChangeArrowheads="1"/>
            </p:cNvSpPr>
            <p:nvPr/>
          </p:nvSpPr>
          <p:spPr bwMode="auto">
            <a:xfrm>
              <a:off x="517" y="3072"/>
              <a:ext cx="1058" cy="446"/>
            </a:xfrm>
            <a:prstGeom prst="rect">
              <a:avLst/>
            </a:prstGeom>
            <a:noFill/>
            <a:ln w="9525">
              <a:noFill/>
              <a:miter lim="800000"/>
              <a:headEnd/>
              <a:tailEnd/>
            </a:ln>
          </p:spPr>
          <p:txBody>
            <a:bodyPr wrap="none">
              <a:spAutoFit/>
            </a:bodyPr>
            <a:lstStyle/>
            <a:p>
              <a:r>
                <a:rPr lang="en-US" sz="2000" b="1" dirty="0">
                  <a:solidFill>
                    <a:schemeClr val="tx2">
                      <a:lumMod val="75000"/>
                    </a:schemeClr>
                  </a:solidFill>
                  <a:latin typeface="Verdana" pitchFamily="34" charset="0"/>
                </a:rPr>
                <a:t>Succulent </a:t>
              </a:r>
            </a:p>
            <a:p>
              <a:r>
                <a:rPr lang="en-US" sz="2000" b="1" dirty="0">
                  <a:solidFill>
                    <a:schemeClr val="tx2">
                      <a:lumMod val="75000"/>
                    </a:schemeClr>
                  </a:solidFill>
                  <a:latin typeface="Verdana" pitchFamily="34" charset="0"/>
                </a:rPr>
                <a:t>Karoo</a:t>
              </a:r>
            </a:p>
          </p:txBody>
        </p:sp>
      </p:grpSp>
      <p:sp>
        <p:nvSpPr>
          <p:cNvPr id="20" name="Freeform 19"/>
          <p:cNvSpPr/>
          <p:nvPr/>
        </p:nvSpPr>
        <p:spPr>
          <a:xfrm>
            <a:off x="6553200" y="3581400"/>
            <a:ext cx="1219200" cy="1143000"/>
          </a:xfrm>
          <a:custGeom>
            <a:avLst/>
            <a:gdLst>
              <a:gd name="connsiteX0" fmla="*/ 28575 w 3884360"/>
              <a:gd name="connsiteY0" fmla="*/ 2207751 h 3464184"/>
              <a:gd name="connsiteX1" fmla="*/ 71438 w 3884360"/>
              <a:gd name="connsiteY1" fmla="*/ 2036301 h 3464184"/>
              <a:gd name="connsiteX2" fmla="*/ 100013 w 3884360"/>
              <a:gd name="connsiteY2" fmla="*/ 1950576 h 3464184"/>
              <a:gd name="connsiteX3" fmla="*/ 157163 w 3884360"/>
              <a:gd name="connsiteY3" fmla="*/ 1864851 h 3464184"/>
              <a:gd name="connsiteX4" fmla="*/ 214313 w 3884360"/>
              <a:gd name="connsiteY4" fmla="*/ 1807701 h 3464184"/>
              <a:gd name="connsiteX5" fmla="*/ 242888 w 3884360"/>
              <a:gd name="connsiteY5" fmla="*/ 1764839 h 3464184"/>
              <a:gd name="connsiteX6" fmla="*/ 271463 w 3884360"/>
              <a:gd name="connsiteY6" fmla="*/ 1664826 h 3464184"/>
              <a:gd name="connsiteX7" fmla="*/ 285750 w 3884360"/>
              <a:gd name="connsiteY7" fmla="*/ 1564814 h 3464184"/>
              <a:gd name="connsiteX8" fmla="*/ 314325 w 3884360"/>
              <a:gd name="connsiteY8" fmla="*/ 1479089 h 3464184"/>
              <a:gd name="connsiteX9" fmla="*/ 328613 w 3884360"/>
              <a:gd name="connsiteY9" fmla="*/ 1093326 h 3464184"/>
              <a:gd name="connsiteX10" fmla="*/ 342900 w 3884360"/>
              <a:gd name="connsiteY10" fmla="*/ 1050464 h 3464184"/>
              <a:gd name="connsiteX11" fmla="*/ 385763 w 3884360"/>
              <a:gd name="connsiteY11" fmla="*/ 1021889 h 3464184"/>
              <a:gd name="connsiteX12" fmla="*/ 414338 w 3884360"/>
              <a:gd name="connsiteY12" fmla="*/ 979026 h 3464184"/>
              <a:gd name="connsiteX13" fmla="*/ 471488 w 3884360"/>
              <a:gd name="connsiteY13" fmla="*/ 879014 h 3464184"/>
              <a:gd name="connsiteX14" fmla="*/ 557213 w 3884360"/>
              <a:gd name="connsiteY14" fmla="*/ 821864 h 3464184"/>
              <a:gd name="connsiteX15" fmla="*/ 542925 w 3884360"/>
              <a:gd name="connsiteY15" fmla="*/ 750426 h 3464184"/>
              <a:gd name="connsiteX16" fmla="*/ 500063 w 3884360"/>
              <a:gd name="connsiteY16" fmla="*/ 736139 h 3464184"/>
              <a:gd name="connsiteX17" fmla="*/ 514350 w 3884360"/>
              <a:gd name="connsiteY17" fmla="*/ 664701 h 3464184"/>
              <a:gd name="connsiteX18" fmla="*/ 685800 w 3884360"/>
              <a:gd name="connsiteY18" fmla="*/ 593264 h 3464184"/>
              <a:gd name="connsiteX19" fmla="*/ 728663 w 3884360"/>
              <a:gd name="connsiteY19" fmla="*/ 507539 h 3464184"/>
              <a:gd name="connsiteX20" fmla="*/ 757238 w 3884360"/>
              <a:gd name="connsiteY20" fmla="*/ 464676 h 3464184"/>
              <a:gd name="connsiteX21" fmla="*/ 1085850 w 3884360"/>
              <a:gd name="connsiteY21" fmla="*/ 393239 h 3464184"/>
              <a:gd name="connsiteX22" fmla="*/ 1128713 w 3884360"/>
              <a:gd name="connsiteY22" fmla="*/ 378951 h 3464184"/>
              <a:gd name="connsiteX23" fmla="*/ 1214438 w 3884360"/>
              <a:gd name="connsiteY23" fmla="*/ 336089 h 3464184"/>
              <a:gd name="connsiteX24" fmla="*/ 1443038 w 3884360"/>
              <a:gd name="connsiteY24" fmla="*/ 321801 h 3464184"/>
              <a:gd name="connsiteX25" fmla="*/ 1671638 w 3884360"/>
              <a:gd name="connsiteY25" fmla="*/ 278939 h 3464184"/>
              <a:gd name="connsiteX26" fmla="*/ 1714500 w 3884360"/>
              <a:gd name="connsiteY26" fmla="*/ 250364 h 3464184"/>
              <a:gd name="connsiteX27" fmla="*/ 1757363 w 3884360"/>
              <a:gd name="connsiteY27" fmla="*/ 236076 h 3464184"/>
              <a:gd name="connsiteX28" fmla="*/ 1885950 w 3884360"/>
              <a:gd name="connsiteY28" fmla="*/ 164639 h 3464184"/>
              <a:gd name="connsiteX29" fmla="*/ 1928813 w 3884360"/>
              <a:gd name="connsiteY29" fmla="*/ 150351 h 3464184"/>
              <a:gd name="connsiteX30" fmla="*/ 1971675 w 3884360"/>
              <a:gd name="connsiteY30" fmla="*/ 136064 h 3464184"/>
              <a:gd name="connsiteX31" fmla="*/ 2043113 w 3884360"/>
              <a:gd name="connsiteY31" fmla="*/ 64626 h 3464184"/>
              <a:gd name="connsiteX32" fmla="*/ 2114550 w 3884360"/>
              <a:gd name="connsiteY32" fmla="*/ 7476 h 3464184"/>
              <a:gd name="connsiteX33" fmla="*/ 2271713 w 3884360"/>
              <a:gd name="connsiteY33" fmla="*/ 36051 h 3464184"/>
              <a:gd name="connsiteX34" fmla="*/ 2357438 w 3884360"/>
              <a:gd name="connsiteY34" fmla="*/ 93201 h 3464184"/>
              <a:gd name="connsiteX35" fmla="*/ 2371725 w 3884360"/>
              <a:gd name="connsiteY35" fmla="*/ 136064 h 3464184"/>
              <a:gd name="connsiteX36" fmla="*/ 2457450 w 3884360"/>
              <a:gd name="connsiteY36" fmla="*/ 193214 h 3464184"/>
              <a:gd name="connsiteX37" fmla="*/ 2486025 w 3884360"/>
              <a:gd name="connsiteY37" fmla="*/ 236076 h 3464184"/>
              <a:gd name="connsiteX38" fmla="*/ 2514600 w 3884360"/>
              <a:gd name="connsiteY38" fmla="*/ 321801 h 3464184"/>
              <a:gd name="connsiteX39" fmla="*/ 2528888 w 3884360"/>
              <a:gd name="connsiteY39" fmla="*/ 364664 h 3464184"/>
              <a:gd name="connsiteX40" fmla="*/ 2571750 w 3884360"/>
              <a:gd name="connsiteY40" fmla="*/ 450389 h 3464184"/>
              <a:gd name="connsiteX41" fmla="*/ 2614613 w 3884360"/>
              <a:gd name="connsiteY41" fmla="*/ 478964 h 3464184"/>
              <a:gd name="connsiteX42" fmla="*/ 2628900 w 3884360"/>
              <a:gd name="connsiteY42" fmla="*/ 536114 h 3464184"/>
              <a:gd name="connsiteX43" fmla="*/ 2714625 w 3884360"/>
              <a:gd name="connsiteY43" fmla="*/ 536114 h 3464184"/>
              <a:gd name="connsiteX44" fmla="*/ 2743200 w 3884360"/>
              <a:gd name="connsiteY44" fmla="*/ 750426 h 3464184"/>
              <a:gd name="connsiteX45" fmla="*/ 2786063 w 3884360"/>
              <a:gd name="connsiteY45" fmla="*/ 836151 h 3464184"/>
              <a:gd name="connsiteX46" fmla="*/ 2800350 w 3884360"/>
              <a:gd name="connsiteY46" fmla="*/ 879014 h 3464184"/>
              <a:gd name="connsiteX47" fmla="*/ 2828925 w 3884360"/>
              <a:gd name="connsiteY47" fmla="*/ 921876 h 3464184"/>
              <a:gd name="connsiteX48" fmla="*/ 2857500 w 3884360"/>
              <a:gd name="connsiteY48" fmla="*/ 1007601 h 3464184"/>
              <a:gd name="connsiteX49" fmla="*/ 2871788 w 3884360"/>
              <a:gd name="connsiteY49" fmla="*/ 1050464 h 3464184"/>
              <a:gd name="connsiteX50" fmla="*/ 2814638 w 3884360"/>
              <a:gd name="connsiteY50" fmla="*/ 1236201 h 3464184"/>
              <a:gd name="connsiteX51" fmla="*/ 2771775 w 3884360"/>
              <a:gd name="connsiteY51" fmla="*/ 1250489 h 3464184"/>
              <a:gd name="connsiteX52" fmla="*/ 2743200 w 3884360"/>
              <a:gd name="connsiteY52" fmla="*/ 1293351 h 3464184"/>
              <a:gd name="connsiteX53" fmla="*/ 2786063 w 3884360"/>
              <a:gd name="connsiteY53" fmla="*/ 1436226 h 3464184"/>
              <a:gd name="connsiteX54" fmla="*/ 2828925 w 3884360"/>
              <a:gd name="connsiteY54" fmla="*/ 1450514 h 3464184"/>
              <a:gd name="connsiteX55" fmla="*/ 2914650 w 3884360"/>
              <a:gd name="connsiteY55" fmla="*/ 1507664 h 3464184"/>
              <a:gd name="connsiteX56" fmla="*/ 2943225 w 3884360"/>
              <a:gd name="connsiteY56" fmla="*/ 1550526 h 3464184"/>
              <a:gd name="connsiteX57" fmla="*/ 3043238 w 3884360"/>
              <a:gd name="connsiteY57" fmla="*/ 1564814 h 3464184"/>
              <a:gd name="connsiteX58" fmla="*/ 3086100 w 3884360"/>
              <a:gd name="connsiteY58" fmla="*/ 1579101 h 3464184"/>
              <a:gd name="connsiteX59" fmla="*/ 3143250 w 3884360"/>
              <a:gd name="connsiteY59" fmla="*/ 1593389 h 3464184"/>
              <a:gd name="connsiteX60" fmla="*/ 3171825 w 3884360"/>
              <a:gd name="connsiteY60" fmla="*/ 1636251 h 3464184"/>
              <a:gd name="connsiteX61" fmla="*/ 3186113 w 3884360"/>
              <a:gd name="connsiteY61" fmla="*/ 1679114 h 3464184"/>
              <a:gd name="connsiteX62" fmla="*/ 3228975 w 3884360"/>
              <a:gd name="connsiteY62" fmla="*/ 1693401 h 3464184"/>
              <a:gd name="connsiteX63" fmla="*/ 3300413 w 3884360"/>
              <a:gd name="connsiteY63" fmla="*/ 1707689 h 3464184"/>
              <a:gd name="connsiteX64" fmla="*/ 3343275 w 3884360"/>
              <a:gd name="connsiteY64" fmla="*/ 1736264 h 3464184"/>
              <a:gd name="connsiteX65" fmla="*/ 3486150 w 3884360"/>
              <a:gd name="connsiteY65" fmla="*/ 1693401 h 3464184"/>
              <a:gd name="connsiteX66" fmla="*/ 3529013 w 3884360"/>
              <a:gd name="connsiteY66" fmla="*/ 1679114 h 3464184"/>
              <a:gd name="connsiteX67" fmla="*/ 3571875 w 3884360"/>
              <a:gd name="connsiteY67" fmla="*/ 1693401 h 3464184"/>
              <a:gd name="connsiteX68" fmla="*/ 3586163 w 3884360"/>
              <a:gd name="connsiteY68" fmla="*/ 1736264 h 3464184"/>
              <a:gd name="connsiteX69" fmla="*/ 3600450 w 3884360"/>
              <a:gd name="connsiteY69" fmla="*/ 1807701 h 3464184"/>
              <a:gd name="connsiteX70" fmla="*/ 3629025 w 3884360"/>
              <a:gd name="connsiteY70" fmla="*/ 1893426 h 3464184"/>
              <a:gd name="connsiteX71" fmla="*/ 3671888 w 3884360"/>
              <a:gd name="connsiteY71" fmla="*/ 1907714 h 3464184"/>
              <a:gd name="connsiteX72" fmla="*/ 3714750 w 3884360"/>
              <a:gd name="connsiteY72" fmla="*/ 1936289 h 3464184"/>
              <a:gd name="connsiteX73" fmla="*/ 3771900 w 3884360"/>
              <a:gd name="connsiteY73" fmla="*/ 1950576 h 3464184"/>
              <a:gd name="connsiteX74" fmla="*/ 3843338 w 3884360"/>
              <a:gd name="connsiteY74" fmla="*/ 2022014 h 3464184"/>
              <a:gd name="connsiteX75" fmla="*/ 3871913 w 3884360"/>
              <a:gd name="connsiteY75" fmla="*/ 2107739 h 3464184"/>
              <a:gd name="connsiteX76" fmla="*/ 3814763 w 3884360"/>
              <a:gd name="connsiteY76" fmla="*/ 2179176 h 3464184"/>
              <a:gd name="connsiteX77" fmla="*/ 3714750 w 3884360"/>
              <a:gd name="connsiteY77" fmla="*/ 2293476 h 3464184"/>
              <a:gd name="connsiteX78" fmla="*/ 3643313 w 3884360"/>
              <a:gd name="connsiteY78" fmla="*/ 2364914 h 3464184"/>
              <a:gd name="connsiteX79" fmla="*/ 3600450 w 3884360"/>
              <a:gd name="connsiteY79" fmla="*/ 2407776 h 3464184"/>
              <a:gd name="connsiteX80" fmla="*/ 3514725 w 3884360"/>
              <a:gd name="connsiteY80" fmla="*/ 2436351 h 3464184"/>
              <a:gd name="connsiteX81" fmla="*/ 3443288 w 3884360"/>
              <a:gd name="connsiteY81" fmla="*/ 2493501 h 3464184"/>
              <a:gd name="connsiteX82" fmla="*/ 3357563 w 3884360"/>
              <a:gd name="connsiteY82" fmla="*/ 2550651 h 3464184"/>
              <a:gd name="connsiteX83" fmla="*/ 3328988 w 3884360"/>
              <a:gd name="connsiteY83" fmla="*/ 2593514 h 3464184"/>
              <a:gd name="connsiteX84" fmla="*/ 3286125 w 3884360"/>
              <a:gd name="connsiteY84" fmla="*/ 2607801 h 3464184"/>
              <a:gd name="connsiteX85" fmla="*/ 3200400 w 3884360"/>
              <a:gd name="connsiteY85" fmla="*/ 2650664 h 3464184"/>
              <a:gd name="connsiteX86" fmla="*/ 3100388 w 3884360"/>
              <a:gd name="connsiteY86" fmla="*/ 2779251 h 3464184"/>
              <a:gd name="connsiteX87" fmla="*/ 3086100 w 3884360"/>
              <a:gd name="connsiteY87" fmla="*/ 2822114 h 3464184"/>
              <a:gd name="connsiteX88" fmla="*/ 3000375 w 3884360"/>
              <a:gd name="connsiteY88" fmla="*/ 2864976 h 3464184"/>
              <a:gd name="connsiteX89" fmla="*/ 2914650 w 3884360"/>
              <a:gd name="connsiteY89" fmla="*/ 2922126 h 3464184"/>
              <a:gd name="connsiteX90" fmla="*/ 2871788 w 3884360"/>
              <a:gd name="connsiteY90" fmla="*/ 2950701 h 3464184"/>
              <a:gd name="connsiteX91" fmla="*/ 2800350 w 3884360"/>
              <a:gd name="connsiteY91" fmla="*/ 3007851 h 3464184"/>
              <a:gd name="connsiteX92" fmla="*/ 2757488 w 3884360"/>
              <a:gd name="connsiteY92" fmla="*/ 3036426 h 3464184"/>
              <a:gd name="connsiteX93" fmla="*/ 2671763 w 3884360"/>
              <a:gd name="connsiteY93" fmla="*/ 3065001 h 3464184"/>
              <a:gd name="connsiteX94" fmla="*/ 2586038 w 3884360"/>
              <a:gd name="connsiteY94" fmla="*/ 3136439 h 3464184"/>
              <a:gd name="connsiteX95" fmla="*/ 2543175 w 3884360"/>
              <a:gd name="connsiteY95" fmla="*/ 3150726 h 3464184"/>
              <a:gd name="connsiteX96" fmla="*/ 2457450 w 3884360"/>
              <a:gd name="connsiteY96" fmla="*/ 3236451 h 3464184"/>
              <a:gd name="connsiteX97" fmla="*/ 2386013 w 3884360"/>
              <a:gd name="connsiteY97" fmla="*/ 3307889 h 3464184"/>
              <a:gd name="connsiteX98" fmla="*/ 2357438 w 3884360"/>
              <a:gd name="connsiteY98" fmla="*/ 3350751 h 3464184"/>
              <a:gd name="connsiteX99" fmla="*/ 2314575 w 3884360"/>
              <a:gd name="connsiteY99" fmla="*/ 3365039 h 3464184"/>
              <a:gd name="connsiteX100" fmla="*/ 2228850 w 3884360"/>
              <a:gd name="connsiteY100" fmla="*/ 3407901 h 3464184"/>
              <a:gd name="connsiteX101" fmla="*/ 2185988 w 3884360"/>
              <a:gd name="connsiteY101" fmla="*/ 3436476 h 3464184"/>
              <a:gd name="connsiteX102" fmla="*/ 2043113 w 3884360"/>
              <a:gd name="connsiteY102" fmla="*/ 3436476 h 3464184"/>
              <a:gd name="connsiteX103" fmla="*/ 1985963 w 3884360"/>
              <a:gd name="connsiteY103" fmla="*/ 3365039 h 3464184"/>
              <a:gd name="connsiteX104" fmla="*/ 1900238 w 3884360"/>
              <a:gd name="connsiteY104" fmla="*/ 3307889 h 3464184"/>
              <a:gd name="connsiteX105" fmla="*/ 1843088 w 3884360"/>
              <a:gd name="connsiteY105" fmla="*/ 3236451 h 3464184"/>
              <a:gd name="connsiteX106" fmla="*/ 1800225 w 3884360"/>
              <a:gd name="connsiteY106" fmla="*/ 3150726 h 3464184"/>
              <a:gd name="connsiteX107" fmla="*/ 1757363 w 3884360"/>
              <a:gd name="connsiteY107" fmla="*/ 3122151 h 3464184"/>
              <a:gd name="connsiteX108" fmla="*/ 1743075 w 3884360"/>
              <a:gd name="connsiteY108" fmla="*/ 2879264 h 3464184"/>
              <a:gd name="connsiteX109" fmla="*/ 1714500 w 3884360"/>
              <a:gd name="connsiteY109" fmla="*/ 2793539 h 3464184"/>
              <a:gd name="connsiteX110" fmla="*/ 1700213 w 3884360"/>
              <a:gd name="connsiteY110" fmla="*/ 2750676 h 3464184"/>
              <a:gd name="connsiteX111" fmla="*/ 1685925 w 3884360"/>
              <a:gd name="connsiteY111" fmla="*/ 2707814 h 3464184"/>
              <a:gd name="connsiteX112" fmla="*/ 1614488 w 3884360"/>
              <a:gd name="connsiteY112" fmla="*/ 2579226 h 3464184"/>
              <a:gd name="connsiteX113" fmla="*/ 1571625 w 3884360"/>
              <a:gd name="connsiteY113" fmla="*/ 2564939 h 3464184"/>
              <a:gd name="connsiteX114" fmla="*/ 1314450 w 3884360"/>
              <a:gd name="connsiteY114" fmla="*/ 2564939 h 3464184"/>
              <a:gd name="connsiteX115" fmla="*/ 1285875 w 3884360"/>
              <a:gd name="connsiteY115" fmla="*/ 2522076 h 3464184"/>
              <a:gd name="connsiteX116" fmla="*/ 1042988 w 3884360"/>
              <a:gd name="connsiteY116" fmla="*/ 2493501 h 3464184"/>
              <a:gd name="connsiteX117" fmla="*/ 957263 w 3884360"/>
              <a:gd name="connsiteY117" fmla="*/ 2550651 h 3464184"/>
              <a:gd name="connsiteX118" fmla="*/ 871538 w 3884360"/>
              <a:gd name="connsiteY118" fmla="*/ 2579226 h 3464184"/>
              <a:gd name="connsiteX119" fmla="*/ 828675 w 3884360"/>
              <a:gd name="connsiteY119" fmla="*/ 2607801 h 3464184"/>
              <a:gd name="connsiteX120" fmla="*/ 800100 w 3884360"/>
              <a:gd name="connsiteY120" fmla="*/ 2707814 h 3464184"/>
              <a:gd name="connsiteX121" fmla="*/ 757238 w 3884360"/>
              <a:gd name="connsiteY121" fmla="*/ 2736389 h 3464184"/>
              <a:gd name="connsiteX122" fmla="*/ 714375 w 3884360"/>
              <a:gd name="connsiteY122" fmla="*/ 2650664 h 3464184"/>
              <a:gd name="connsiteX123" fmla="*/ 657225 w 3884360"/>
              <a:gd name="connsiteY123" fmla="*/ 2564939 h 3464184"/>
              <a:gd name="connsiteX124" fmla="*/ 585788 w 3884360"/>
              <a:gd name="connsiteY124" fmla="*/ 2479214 h 3464184"/>
              <a:gd name="connsiteX125" fmla="*/ 500063 w 3884360"/>
              <a:gd name="connsiteY125" fmla="*/ 2422064 h 3464184"/>
              <a:gd name="connsiteX126" fmla="*/ 342900 w 3884360"/>
              <a:gd name="connsiteY126" fmla="*/ 2407776 h 3464184"/>
              <a:gd name="connsiteX127" fmla="*/ 271463 w 3884360"/>
              <a:gd name="connsiteY127" fmla="*/ 2393489 h 3464184"/>
              <a:gd name="connsiteX128" fmla="*/ 185738 w 3884360"/>
              <a:gd name="connsiteY128" fmla="*/ 2379201 h 3464184"/>
              <a:gd name="connsiteX129" fmla="*/ 142875 w 3884360"/>
              <a:gd name="connsiteY129" fmla="*/ 2350626 h 3464184"/>
              <a:gd name="connsiteX130" fmla="*/ 57150 w 3884360"/>
              <a:gd name="connsiteY130" fmla="*/ 2322051 h 3464184"/>
              <a:gd name="connsiteX131" fmla="*/ 28575 w 3884360"/>
              <a:gd name="connsiteY131" fmla="*/ 2279189 h 3464184"/>
              <a:gd name="connsiteX132" fmla="*/ 0 w 3884360"/>
              <a:gd name="connsiteY132" fmla="*/ 2193464 h 3464184"/>
              <a:gd name="connsiteX133" fmla="*/ 28575 w 3884360"/>
              <a:gd name="connsiteY133" fmla="*/ 2136314 h 346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884360" h="3464184">
                <a:moveTo>
                  <a:pt x="28575" y="2207751"/>
                </a:moveTo>
                <a:cubicBezTo>
                  <a:pt x="47815" y="2092313"/>
                  <a:pt x="33702" y="2149510"/>
                  <a:pt x="71438" y="2036301"/>
                </a:cubicBezTo>
                <a:cubicBezTo>
                  <a:pt x="71439" y="2036297"/>
                  <a:pt x="100011" y="1950579"/>
                  <a:pt x="100013" y="1950576"/>
                </a:cubicBezTo>
                <a:lnTo>
                  <a:pt x="157163" y="1864851"/>
                </a:lnTo>
                <a:cubicBezTo>
                  <a:pt x="188334" y="1771335"/>
                  <a:pt x="145041" y="1863118"/>
                  <a:pt x="214313" y="1807701"/>
                </a:cubicBezTo>
                <a:cubicBezTo>
                  <a:pt x="227722" y="1796974"/>
                  <a:pt x="233363" y="1779126"/>
                  <a:pt x="242888" y="1764839"/>
                </a:cubicBezTo>
                <a:cubicBezTo>
                  <a:pt x="255127" y="1728120"/>
                  <a:pt x="264288" y="1704287"/>
                  <a:pt x="271463" y="1664826"/>
                </a:cubicBezTo>
                <a:cubicBezTo>
                  <a:pt x="277487" y="1631693"/>
                  <a:pt x="278178" y="1597627"/>
                  <a:pt x="285750" y="1564814"/>
                </a:cubicBezTo>
                <a:cubicBezTo>
                  <a:pt x="292523" y="1535465"/>
                  <a:pt x="314325" y="1479089"/>
                  <a:pt x="314325" y="1479089"/>
                </a:cubicBezTo>
                <a:cubicBezTo>
                  <a:pt x="319088" y="1350501"/>
                  <a:pt x="320054" y="1221717"/>
                  <a:pt x="328613" y="1093326"/>
                </a:cubicBezTo>
                <a:cubicBezTo>
                  <a:pt x="329615" y="1078299"/>
                  <a:pt x="333492" y="1062224"/>
                  <a:pt x="342900" y="1050464"/>
                </a:cubicBezTo>
                <a:cubicBezTo>
                  <a:pt x="353627" y="1037055"/>
                  <a:pt x="371475" y="1031414"/>
                  <a:pt x="385763" y="1021889"/>
                </a:cubicBezTo>
                <a:cubicBezTo>
                  <a:pt x="395288" y="1007601"/>
                  <a:pt x="407574" y="994809"/>
                  <a:pt x="414338" y="979026"/>
                </a:cubicBezTo>
                <a:cubicBezTo>
                  <a:pt x="446206" y="904665"/>
                  <a:pt x="401691" y="933300"/>
                  <a:pt x="471488" y="879014"/>
                </a:cubicBezTo>
                <a:cubicBezTo>
                  <a:pt x="498597" y="857930"/>
                  <a:pt x="557213" y="821864"/>
                  <a:pt x="557213" y="821864"/>
                </a:cubicBezTo>
                <a:cubicBezTo>
                  <a:pt x="552450" y="798051"/>
                  <a:pt x="556395" y="770632"/>
                  <a:pt x="542925" y="750426"/>
                </a:cubicBezTo>
                <a:cubicBezTo>
                  <a:pt x="534571" y="737895"/>
                  <a:pt x="504825" y="750426"/>
                  <a:pt x="500063" y="736139"/>
                </a:cubicBezTo>
                <a:cubicBezTo>
                  <a:pt x="492384" y="713101"/>
                  <a:pt x="499441" y="683870"/>
                  <a:pt x="514350" y="664701"/>
                </a:cubicBezTo>
                <a:cubicBezTo>
                  <a:pt x="563422" y="601608"/>
                  <a:pt x="617449" y="604655"/>
                  <a:pt x="685800" y="593264"/>
                </a:cubicBezTo>
                <a:cubicBezTo>
                  <a:pt x="767693" y="470423"/>
                  <a:pt x="669509" y="625845"/>
                  <a:pt x="728663" y="507539"/>
                </a:cubicBezTo>
                <a:cubicBezTo>
                  <a:pt x="736342" y="492180"/>
                  <a:pt x="744315" y="475984"/>
                  <a:pt x="757238" y="464676"/>
                </a:cubicBezTo>
                <a:cubicBezTo>
                  <a:pt x="871337" y="364839"/>
                  <a:pt x="901033" y="404110"/>
                  <a:pt x="1085850" y="393239"/>
                </a:cubicBezTo>
                <a:cubicBezTo>
                  <a:pt x="1100138" y="388476"/>
                  <a:pt x="1115242" y="385686"/>
                  <a:pt x="1128713" y="378951"/>
                </a:cubicBezTo>
                <a:cubicBezTo>
                  <a:pt x="1168530" y="359042"/>
                  <a:pt x="1168946" y="340878"/>
                  <a:pt x="1214438" y="336089"/>
                </a:cubicBezTo>
                <a:cubicBezTo>
                  <a:pt x="1290367" y="328096"/>
                  <a:pt x="1366838" y="326564"/>
                  <a:pt x="1443038" y="321801"/>
                </a:cubicBezTo>
                <a:cubicBezTo>
                  <a:pt x="1574169" y="278091"/>
                  <a:pt x="1498792" y="296223"/>
                  <a:pt x="1671638" y="278939"/>
                </a:cubicBezTo>
                <a:cubicBezTo>
                  <a:pt x="1685925" y="269414"/>
                  <a:pt x="1699142" y="258043"/>
                  <a:pt x="1714500" y="250364"/>
                </a:cubicBezTo>
                <a:cubicBezTo>
                  <a:pt x="1727971" y="243629"/>
                  <a:pt x="1744832" y="244430"/>
                  <a:pt x="1757363" y="236076"/>
                </a:cubicBezTo>
                <a:cubicBezTo>
                  <a:pt x="1885685" y="150528"/>
                  <a:pt x="1685409" y="231487"/>
                  <a:pt x="1885950" y="164639"/>
                </a:cubicBezTo>
                <a:lnTo>
                  <a:pt x="1928813" y="150351"/>
                </a:lnTo>
                <a:lnTo>
                  <a:pt x="1971675" y="136064"/>
                </a:lnTo>
                <a:cubicBezTo>
                  <a:pt x="2047872" y="21767"/>
                  <a:pt x="1947865" y="159873"/>
                  <a:pt x="2043113" y="64626"/>
                </a:cubicBezTo>
                <a:cubicBezTo>
                  <a:pt x="2107740" y="0"/>
                  <a:pt x="2031105" y="35292"/>
                  <a:pt x="2114550" y="7476"/>
                </a:cubicBezTo>
                <a:cubicBezTo>
                  <a:pt x="2139453" y="10589"/>
                  <a:pt x="2233350" y="14738"/>
                  <a:pt x="2271713" y="36051"/>
                </a:cubicBezTo>
                <a:cubicBezTo>
                  <a:pt x="2301734" y="52729"/>
                  <a:pt x="2357438" y="93201"/>
                  <a:pt x="2357438" y="93201"/>
                </a:cubicBezTo>
                <a:cubicBezTo>
                  <a:pt x="2362200" y="107489"/>
                  <a:pt x="2361076" y="125415"/>
                  <a:pt x="2371725" y="136064"/>
                </a:cubicBezTo>
                <a:cubicBezTo>
                  <a:pt x="2396009" y="160348"/>
                  <a:pt x="2457450" y="193214"/>
                  <a:pt x="2457450" y="193214"/>
                </a:cubicBezTo>
                <a:cubicBezTo>
                  <a:pt x="2466975" y="207501"/>
                  <a:pt x="2479051" y="220385"/>
                  <a:pt x="2486025" y="236076"/>
                </a:cubicBezTo>
                <a:cubicBezTo>
                  <a:pt x="2498258" y="263601"/>
                  <a:pt x="2505075" y="293226"/>
                  <a:pt x="2514600" y="321801"/>
                </a:cubicBezTo>
                <a:lnTo>
                  <a:pt x="2528888" y="364664"/>
                </a:lnTo>
                <a:cubicBezTo>
                  <a:pt x="2540508" y="399525"/>
                  <a:pt x="2544053" y="422692"/>
                  <a:pt x="2571750" y="450389"/>
                </a:cubicBezTo>
                <a:cubicBezTo>
                  <a:pt x="2583892" y="462531"/>
                  <a:pt x="2600325" y="469439"/>
                  <a:pt x="2614613" y="478964"/>
                </a:cubicBezTo>
                <a:cubicBezTo>
                  <a:pt x="2619375" y="498014"/>
                  <a:pt x="2616633" y="520781"/>
                  <a:pt x="2628900" y="536114"/>
                </a:cubicBezTo>
                <a:cubicBezTo>
                  <a:pt x="2652963" y="566192"/>
                  <a:pt x="2690562" y="544135"/>
                  <a:pt x="2714625" y="536114"/>
                </a:cubicBezTo>
                <a:cubicBezTo>
                  <a:pt x="2751129" y="645622"/>
                  <a:pt x="2712124" y="517354"/>
                  <a:pt x="2743200" y="750426"/>
                </a:cubicBezTo>
                <a:cubicBezTo>
                  <a:pt x="2748129" y="787396"/>
                  <a:pt x="2765995" y="806050"/>
                  <a:pt x="2786063" y="836151"/>
                </a:cubicBezTo>
                <a:cubicBezTo>
                  <a:pt x="2790825" y="850439"/>
                  <a:pt x="2793615" y="865543"/>
                  <a:pt x="2800350" y="879014"/>
                </a:cubicBezTo>
                <a:cubicBezTo>
                  <a:pt x="2808029" y="894373"/>
                  <a:pt x="2821951" y="906185"/>
                  <a:pt x="2828925" y="921876"/>
                </a:cubicBezTo>
                <a:cubicBezTo>
                  <a:pt x="2841158" y="949401"/>
                  <a:pt x="2847975" y="979026"/>
                  <a:pt x="2857500" y="1007601"/>
                </a:cubicBezTo>
                <a:lnTo>
                  <a:pt x="2871788" y="1050464"/>
                </a:lnTo>
                <a:cubicBezTo>
                  <a:pt x="2860158" y="1178389"/>
                  <a:pt x="2899893" y="1193573"/>
                  <a:pt x="2814638" y="1236201"/>
                </a:cubicBezTo>
                <a:cubicBezTo>
                  <a:pt x="2801167" y="1242936"/>
                  <a:pt x="2786063" y="1245726"/>
                  <a:pt x="2771775" y="1250489"/>
                </a:cubicBezTo>
                <a:cubicBezTo>
                  <a:pt x="2762250" y="1264776"/>
                  <a:pt x="2744909" y="1276265"/>
                  <a:pt x="2743200" y="1293351"/>
                </a:cubicBezTo>
                <a:cubicBezTo>
                  <a:pt x="2739611" y="1329246"/>
                  <a:pt x="2749162" y="1406705"/>
                  <a:pt x="2786063" y="1436226"/>
                </a:cubicBezTo>
                <a:cubicBezTo>
                  <a:pt x="2797823" y="1445634"/>
                  <a:pt x="2815760" y="1443200"/>
                  <a:pt x="2828925" y="1450514"/>
                </a:cubicBezTo>
                <a:cubicBezTo>
                  <a:pt x="2858946" y="1467193"/>
                  <a:pt x="2914650" y="1507664"/>
                  <a:pt x="2914650" y="1507664"/>
                </a:cubicBezTo>
                <a:cubicBezTo>
                  <a:pt x="2924175" y="1521951"/>
                  <a:pt x="2927534" y="1543552"/>
                  <a:pt x="2943225" y="1550526"/>
                </a:cubicBezTo>
                <a:cubicBezTo>
                  <a:pt x="2973999" y="1564203"/>
                  <a:pt x="3010216" y="1558210"/>
                  <a:pt x="3043238" y="1564814"/>
                </a:cubicBezTo>
                <a:cubicBezTo>
                  <a:pt x="3058006" y="1567768"/>
                  <a:pt x="3071619" y="1574964"/>
                  <a:pt x="3086100" y="1579101"/>
                </a:cubicBezTo>
                <a:cubicBezTo>
                  <a:pt x="3104981" y="1584496"/>
                  <a:pt x="3124200" y="1588626"/>
                  <a:pt x="3143250" y="1593389"/>
                </a:cubicBezTo>
                <a:cubicBezTo>
                  <a:pt x="3152775" y="1607676"/>
                  <a:pt x="3164146" y="1620893"/>
                  <a:pt x="3171825" y="1636251"/>
                </a:cubicBezTo>
                <a:cubicBezTo>
                  <a:pt x="3178560" y="1649722"/>
                  <a:pt x="3175464" y="1668465"/>
                  <a:pt x="3186113" y="1679114"/>
                </a:cubicBezTo>
                <a:cubicBezTo>
                  <a:pt x="3196762" y="1689763"/>
                  <a:pt x="3214365" y="1689748"/>
                  <a:pt x="3228975" y="1693401"/>
                </a:cubicBezTo>
                <a:cubicBezTo>
                  <a:pt x="3252534" y="1699291"/>
                  <a:pt x="3276600" y="1702926"/>
                  <a:pt x="3300413" y="1707689"/>
                </a:cubicBezTo>
                <a:cubicBezTo>
                  <a:pt x="3314700" y="1717214"/>
                  <a:pt x="3326189" y="1734555"/>
                  <a:pt x="3343275" y="1736264"/>
                </a:cubicBezTo>
                <a:cubicBezTo>
                  <a:pt x="3451542" y="1747090"/>
                  <a:pt x="3419726" y="1726612"/>
                  <a:pt x="3486150" y="1693401"/>
                </a:cubicBezTo>
                <a:cubicBezTo>
                  <a:pt x="3499621" y="1686666"/>
                  <a:pt x="3514725" y="1683876"/>
                  <a:pt x="3529013" y="1679114"/>
                </a:cubicBezTo>
                <a:cubicBezTo>
                  <a:pt x="3543300" y="1683876"/>
                  <a:pt x="3561226" y="1682752"/>
                  <a:pt x="3571875" y="1693401"/>
                </a:cubicBezTo>
                <a:cubicBezTo>
                  <a:pt x="3582524" y="1704050"/>
                  <a:pt x="3582510" y="1721653"/>
                  <a:pt x="3586163" y="1736264"/>
                </a:cubicBezTo>
                <a:cubicBezTo>
                  <a:pt x="3592053" y="1759823"/>
                  <a:pt x="3594061" y="1784273"/>
                  <a:pt x="3600450" y="1807701"/>
                </a:cubicBezTo>
                <a:cubicBezTo>
                  <a:pt x="3608375" y="1836760"/>
                  <a:pt x="3600450" y="1883901"/>
                  <a:pt x="3629025" y="1893426"/>
                </a:cubicBezTo>
                <a:cubicBezTo>
                  <a:pt x="3643313" y="1898189"/>
                  <a:pt x="3658417" y="1900979"/>
                  <a:pt x="3671888" y="1907714"/>
                </a:cubicBezTo>
                <a:cubicBezTo>
                  <a:pt x="3687246" y="1915393"/>
                  <a:pt x="3698967" y="1929525"/>
                  <a:pt x="3714750" y="1936289"/>
                </a:cubicBezTo>
                <a:cubicBezTo>
                  <a:pt x="3732799" y="1944024"/>
                  <a:pt x="3752850" y="1945814"/>
                  <a:pt x="3771900" y="1950576"/>
                </a:cubicBezTo>
                <a:cubicBezTo>
                  <a:pt x="3811004" y="1976645"/>
                  <a:pt x="3823285" y="1976895"/>
                  <a:pt x="3843338" y="2022014"/>
                </a:cubicBezTo>
                <a:cubicBezTo>
                  <a:pt x="3855571" y="2049539"/>
                  <a:pt x="3871913" y="2107739"/>
                  <a:pt x="3871913" y="2107739"/>
                </a:cubicBezTo>
                <a:cubicBezTo>
                  <a:pt x="3839737" y="2204263"/>
                  <a:pt x="3884360" y="2099636"/>
                  <a:pt x="3814763" y="2179176"/>
                </a:cubicBezTo>
                <a:cubicBezTo>
                  <a:pt x="3698084" y="2312524"/>
                  <a:pt x="3811190" y="2229183"/>
                  <a:pt x="3714750" y="2293476"/>
                </a:cubicBezTo>
                <a:cubicBezTo>
                  <a:pt x="3662364" y="2372056"/>
                  <a:pt x="3714748" y="2305385"/>
                  <a:pt x="3643313" y="2364914"/>
                </a:cubicBezTo>
                <a:cubicBezTo>
                  <a:pt x="3627791" y="2377849"/>
                  <a:pt x="3618113" y="2397963"/>
                  <a:pt x="3600450" y="2407776"/>
                </a:cubicBezTo>
                <a:cubicBezTo>
                  <a:pt x="3574120" y="2422404"/>
                  <a:pt x="3514725" y="2436351"/>
                  <a:pt x="3514725" y="2436351"/>
                </a:cubicBezTo>
                <a:cubicBezTo>
                  <a:pt x="3461927" y="2515550"/>
                  <a:pt x="3516359" y="2452906"/>
                  <a:pt x="3443288" y="2493501"/>
                </a:cubicBezTo>
                <a:cubicBezTo>
                  <a:pt x="3413267" y="2510179"/>
                  <a:pt x="3357563" y="2550651"/>
                  <a:pt x="3357563" y="2550651"/>
                </a:cubicBezTo>
                <a:cubicBezTo>
                  <a:pt x="3348038" y="2564939"/>
                  <a:pt x="3342397" y="2582787"/>
                  <a:pt x="3328988" y="2593514"/>
                </a:cubicBezTo>
                <a:cubicBezTo>
                  <a:pt x="3317228" y="2602922"/>
                  <a:pt x="3299596" y="2601066"/>
                  <a:pt x="3286125" y="2607801"/>
                </a:cubicBezTo>
                <a:cubicBezTo>
                  <a:pt x="3175330" y="2663198"/>
                  <a:pt x="3308145" y="2614748"/>
                  <a:pt x="3200400" y="2650664"/>
                </a:cubicBezTo>
                <a:cubicBezTo>
                  <a:pt x="3163417" y="2687647"/>
                  <a:pt x="3117478" y="2727982"/>
                  <a:pt x="3100388" y="2779251"/>
                </a:cubicBezTo>
                <a:cubicBezTo>
                  <a:pt x="3095625" y="2793539"/>
                  <a:pt x="3095508" y="2810354"/>
                  <a:pt x="3086100" y="2822114"/>
                </a:cubicBezTo>
                <a:cubicBezTo>
                  <a:pt x="3065956" y="2847294"/>
                  <a:pt x="3028612" y="2855564"/>
                  <a:pt x="3000375" y="2864976"/>
                </a:cubicBezTo>
                <a:lnTo>
                  <a:pt x="2914650" y="2922126"/>
                </a:lnTo>
                <a:lnTo>
                  <a:pt x="2871788" y="2950701"/>
                </a:lnTo>
                <a:cubicBezTo>
                  <a:pt x="2823618" y="3022957"/>
                  <a:pt x="2869363" y="2973345"/>
                  <a:pt x="2800350" y="3007851"/>
                </a:cubicBezTo>
                <a:cubicBezTo>
                  <a:pt x="2784991" y="3015530"/>
                  <a:pt x="2773179" y="3029452"/>
                  <a:pt x="2757488" y="3036426"/>
                </a:cubicBezTo>
                <a:cubicBezTo>
                  <a:pt x="2729963" y="3048659"/>
                  <a:pt x="2671763" y="3065001"/>
                  <a:pt x="2671763" y="3065001"/>
                </a:cubicBezTo>
                <a:cubicBezTo>
                  <a:pt x="2640166" y="3096598"/>
                  <a:pt x="2625819" y="3116549"/>
                  <a:pt x="2586038" y="3136439"/>
                </a:cubicBezTo>
                <a:cubicBezTo>
                  <a:pt x="2572567" y="3143174"/>
                  <a:pt x="2557463" y="3145964"/>
                  <a:pt x="2543175" y="3150726"/>
                </a:cubicBezTo>
                <a:cubicBezTo>
                  <a:pt x="2514600" y="3179301"/>
                  <a:pt x="2479866" y="3202827"/>
                  <a:pt x="2457450" y="3236451"/>
                </a:cubicBezTo>
                <a:cubicBezTo>
                  <a:pt x="2419350" y="3293601"/>
                  <a:pt x="2443163" y="3269789"/>
                  <a:pt x="2386013" y="3307889"/>
                </a:cubicBezTo>
                <a:cubicBezTo>
                  <a:pt x="2376488" y="3322176"/>
                  <a:pt x="2370847" y="3340024"/>
                  <a:pt x="2357438" y="3350751"/>
                </a:cubicBezTo>
                <a:cubicBezTo>
                  <a:pt x="2345678" y="3360159"/>
                  <a:pt x="2328046" y="3358304"/>
                  <a:pt x="2314575" y="3365039"/>
                </a:cubicBezTo>
                <a:cubicBezTo>
                  <a:pt x="2203795" y="3420429"/>
                  <a:pt x="2336581" y="3371992"/>
                  <a:pt x="2228850" y="3407901"/>
                </a:cubicBezTo>
                <a:cubicBezTo>
                  <a:pt x="2214563" y="3417426"/>
                  <a:pt x="2201346" y="3428797"/>
                  <a:pt x="2185988" y="3436476"/>
                </a:cubicBezTo>
                <a:cubicBezTo>
                  <a:pt x="2130572" y="3464184"/>
                  <a:pt x="2114667" y="3446698"/>
                  <a:pt x="2043113" y="3436476"/>
                </a:cubicBezTo>
                <a:cubicBezTo>
                  <a:pt x="2019999" y="3344024"/>
                  <a:pt x="2051421" y="3401405"/>
                  <a:pt x="1985963" y="3365039"/>
                </a:cubicBezTo>
                <a:cubicBezTo>
                  <a:pt x="1955942" y="3348361"/>
                  <a:pt x="1900238" y="3307889"/>
                  <a:pt x="1900238" y="3307889"/>
                </a:cubicBezTo>
                <a:cubicBezTo>
                  <a:pt x="1872422" y="3224444"/>
                  <a:pt x="1907713" y="3301076"/>
                  <a:pt x="1843088" y="3236451"/>
                </a:cubicBezTo>
                <a:cubicBezTo>
                  <a:pt x="1722653" y="3116016"/>
                  <a:pt x="1893184" y="3266926"/>
                  <a:pt x="1800225" y="3150726"/>
                </a:cubicBezTo>
                <a:cubicBezTo>
                  <a:pt x="1789498" y="3137317"/>
                  <a:pt x="1771650" y="3131676"/>
                  <a:pt x="1757363" y="3122151"/>
                </a:cubicBezTo>
                <a:cubicBezTo>
                  <a:pt x="1752600" y="3041189"/>
                  <a:pt x="1753565" y="2959685"/>
                  <a:pt x="1743075" y="2879264"/>
                </a:cubicBezTo>
                <a:cubicBezTo>
                  <a:pt x="1739179" y="2849396"/>
                  <a:pt x="1724025" y="2822114"/>
                  <a:pt x="1714500" y="2793539"/>
                </a:cubicBezTo>
                <a:lnTo>
                  <a:pt x="1700213" y="2750676"/>
                </a:lnTo>
                <a:lnTo>
                  <a:pt x="1685925" y="2707814"/>
                </a:lnTo>
                <a:cubicBezTo>
                  <a:pt x="1673345" y="2670073"/>
                  <a:pt x="1651337" y="2591508"/>
                  <a:pt x="1614488" y="2579226"/>
                </a:cubicBezTo>
                <a:lnTo>
                  <a:pt x="1571625" y="2564939"/>
                </a:lnTo>
                <a:cubicBezTo>
                  <a:pt x="1514760" y="2570108"/>
                  <a:pt x="1380858" y="2594454"/>
                  <a:pt x="1314450" y="2564939"/>
                </a:cubicBezTo>
                <a:cubicBezTo>
                  <a:pt x="1298758" y="2557965"/>
                  <a:pt x="1295400" y="2536364"/>
                  <a:pt x="1285875" y="2522076"/>
                </a:cubicBezTo>
                <a:cubicBezTo>
                  <a:pt x="1249899" y="2414144"/>
                  <a:pt x="1274180" y="2440958"/>
                  <a:pt x="1042988" y="2493501"/>
                </a:cubicBezTo>
                <a:cubicBezTo>
                  <a:pt x="1009499" y="2501112"/>
                  <a:pt x="989844" y="2539791"/>
                  <a:pt x="957263" y="2550651"/>
                </a:cubicBezTo>
                <a:lnTo>
                  <a:pt x="871538" y="2579226"/>
                </a:lnTo>
                <a:cubicBezTo>
                  <a:pt x="857250" y="2588751"/>
                  <a:pt x="838200" y="2593513"/>
                  <a:pt x="828675" y="2607801"/>
                </a:cubicBezTo>
                <a:cubicBezTo>
                  <a:pt x="818398" y="2623217"/>
                  <a:pt x="814721" y="2689538"/>
                  <a:pt x="800100" y="2707814"/>
                </a:cubicBezTo>
                <a:cubicBezTo>
                  <a:pt x="789373" y="2721223"/>
                  <a:pt x="771525" y="2726864"/>
                  <a:pt x="757238" y="2736389"/>
                </a:cubicBezTo>
                <a:cubicBezTo>
                  <a:pt x="630376" y="2546094"/>
                  <a:pt x="812969" y="2828131"/>
                  <a:pt x="714375" y="2650664"/>
                </a:cubicBezTo>
                <a:cubicBezTo>
                  <a:pt x="697696" y="2620643"/>
                  <a:pt x="676275" y="2593514"/>
                  <a:pt x="657225" y="2564939"/>
                </a:cubicBezTo>
                <a:cubicBezTo>
                  <a:pt x="631825" y="2526838"/>
                  <a:pt x="623869" y="2508832"/>
                  <a:pt x="585788" y="2479214"/>
                </a:cubicBezTo>
                <a:cubicBezTo>
                  <a:pt x="558679" y="2458130"/>
                  <a:pt x="534265" y="2425173"/>
                  <a:pt x="500063" y="2422064"/>
                </a:cubicBezTo>
                <a:lnTo>
                  <a:pt x="342900" y="2407776"/>
                </a:lnTo>
                <a:lnTo>
                  <a:pt x="271463" y="2393489"/>
                </a:lnTo>
                <a:cubicBezTo>
                  <a:pt x="242961" y="2388307"/>
                  <a:pt x="213221" y="2388362"/>
                  <a:pt x="185738" y="2379201"/>
                </a:cubicBezTo>
                <a:cubicBezTo>
                  <a:pt x="169448" y="2373771"/>
                  <a:pt x="158567" y="2357600"/>
                  <a:pt x="142875" y="2350626"/>
                </a:cubicBezTo>
                <a:cubicBezTo>
                  <a:pt x="115350" y="2338393"/>
                  <a:pt x="57150" y="2322051"/>
                  <a:pt x="57150" y="2322051"/>
                </a:cubicBezTo>
                <a:cubicBezTo>
                  <a:pt x="47625" y="2307764"/>
                  <a:pt x="35549" y="2294880"/>
                  <a:pt x="28575" y="2279189"/>
                </a:cubicBezTo>
                <a:cubicBezTo>
                  <a:pt x="16342" y="2251664"/>
                  <a:pt x="0" y="2193464"/>
                  <a:pt x="0" y="2193464"/>
                </a:cubicBezTo>
                <a:cubicBezTo>
                  <a:pt x="16418" y="2144212"/>
                  <a:pt x="3639" y="2161250"/>
                  <a:pt x="28575" y="2136314"/>
                </a:cubicBezTo>
              </a:path>
            </a:pathLst>
          </a:custGeom>
          <a:solidFill>
            <a:schemeClr val="accent1"/>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Oval 20"/>
          <p:cNvSpPr/>
          <p:nvPr/>
        </p:nvSpPr>
        <p:spPr>
          <a:xfrm>
            <a:off x="6705600" y="3657600"/>
            <a:ext cx="685800" cy="429906"/>
          </a:xfrm>
          <a:prstGeom prst="ellipse">
            <a:avLst/>
          </a:prstGeom>
          <a:noFill/>
          <a:ln w="666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rot="21147972">
            <a:off x="7275973" y="5294274"/>
            <a:ext cx="1250599" cy="646331"/>
          </a:xfrm>
          <a:prstGeom prst="rect">
            <a:avLst/>
          </a:prstGeom>
          <a:noFill/>
        </p:spPr>
        <p:txBody>
          <a:bodyPr wrap="none" rtlCol="0">
            <a:spAutoFit/>
          </a:bodyPr>
          <a:lstStyle/>
          <a:p>
            <a:r>
              <a:rPr lang="en-US" b="1" dirty="0"/>
              <a:t>Mzimvubu </a:t>
            </a:r>
          </a:p>
          <a:p>
            <a:r>
              <a:rPr lang="en-US" b="1" dirty="0"/>
              <a:t>Watershed</a:t>
            </a:r>
          </a:p>
        </p:txBody>
      </p:sp>
      <p:sp>
        <p:nvSpPr>
          <p:cNvPr id="26" name="TextBox 25"/>
          <p:cNvSpPr txBox="1"/>
          <p:nvPr/>
        </p:nvSpPr>
        <p:spPr>
          <a:xfrm>
            <a:off x="4671734" y="2626178"/>
            <a:ext cx="2056140" cy="646331"/>
          </a:xfrm>
          <a:prstGeom prst="rect">
            <a:avLst/>
          </a:prstGeom>
          <a:noFill/>
        </p:spPr>
        <p:txBody>
          <a:bodyPr wrap="none" rtlCol="0">
            <a:spAutoFit/>
          </a:bodyPr>
          <a:lstStyle/>
          <a:p>
            <a:r>
              <a:rPr lang="en-US" b="1" dirty="0"/>
              <a:t>Project sites in the </a:t>
            </a:r>
          </a:p>
          <a:p>
            <a:r>
              <a:rPr lang="en-US" b="1" dirty="0"/>
              <a:t>Upper Catchment</a:t>
            </a:r>
          </a:p>
        </p:txBody>
      </p:sp>
      <p:cxnSp>
        <p:nvCxnSpPr>
          <p:cNvPr id="28" name="Straight Arrow Connector 27"/>
          <p:cNvCxnSpPr/>
          <p:nvPr/>
        </p:nvCxnSpPr>
        <p:spPr>
          <a:xfrm>
            <a:off x="6096000" y="3276600"/>
            <a:ext cx="609600" cy="381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9606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7999"/>
          </a:xfrm>
          <a:prstGeom prst="rect">
            <a:avLst/>
          </a:prstGeom>
        </p:spPr>
      </p:pic>
      <p:sp>
        <p:nvSpPr>
          <p:cNvPr id="5" name="Shape 103"/>
          <p:cNvSpPr/>
          <p:nvPr/>
        </p:nvSpPr>
        <p:spPr>
          <a:xfrm>
            <a:off x="1143000" y="976274"/>
            <a:ext cx="6734837" cy="5468583"/>
          </a:xfrm>
          <a:prstGeom prst="rect">
            <a:avLst/>
          </a:prstGeom>
          <a:solidFill>
            <a:srgbClr val="FFFFFF">
              <a:alpha val="94971"/>
            </a:srgbClr>
          </a:solidFill>
          <a:ln w="12700">
            <a:miter lim="400000"/>
          </a:ln>
          <a:effectLst>
            <a:outerShdw blurRad="25400" dist="12700" dir="5400000" rotWithShape="0">
              <a:srgbClr val="000000">
                <a:alpha val="50000"/>
              </a:srgbClr>
            </a:outerShdw>
          </a:effectLst>
        </p:spPr>
        <p:txBody>
          <a:bodyPr lIns="38100" tIns="38100" rIns="38100" bIns="38100" anchor="ctr"/>
          <a:lstStyle/>
          <a:p>
            <a:pPr lvl="0" defTabSz="311573">
              <a:defRPr sz="2200">
                <a:latin typeface="Helvetica Light"/>
                <a:ea typeface="Helvetica Light"/>
                <a:cs typeface="Helvetica Light"/>
                <a:sym typeface="Helvetica Light"/>
              </a:defRPr>
            </a:pPr>
            <a:endParaRPr dirty="0"/>
          </a:p>
        </p:txBody>
      </p:sp>
      <p:sp>
        <p:nvSpPr>
          <p:cNvPr id="12" name="Shape 78"/>
          <p:cNvSpPr/>
          <p:nvPr/>
        </p:nvSpPr>
        <p:spPr>
          <a:xfrm>
            <a:off x="1143000" y="440060"/>
            <a:ext cx="6734837" cy="536214"/>
          </a:xfrm>
          <a:prstGeom prst="rect">
            <a:avLst/>
          </a:prstGeom>
          <a:solidFill>
            <a:schemeClr val="accent1">
              <a:alpha val="61000"/>
            </a:schemeClr>
          </a:solidFill>
          <a:ln w="12700">
            <a:miter lim="400000"/>
          </a:ln>
          <a:extLst>
            <a:ext uri="{C572A759-6A51-4108-AA02-DFA0A04FC94B}">
              <ma14:wrappingTextBoxFlag xmlns:ma14="http://schemas.microsoft.com/office/mac/drawingml/2011/main" xmlns="" xmlns:mv="urn:schemas-microsoft-com:mac:vml" xmlns:mc="http://schemas.openxmlformats.org/markup-compatibility/2006" val="1"/>
            </a:ext>
          </a:extLst>
        </p:spPr>
        <p:txBody>
          <a:bodyPr wrap="square" lIns="21674" tIns="21674" rIns="21674" bIns="21674" anchor="ctr">
            <a:spAutoFit/>
          </a:bodyPr>
          <a:lstStyle>
            <a:lvl1pPr algn="l">
              <a:lnSpc>
                <a:spcPct val="70000"/>
              </a:lnSpc>
              <a:defRPr sz="4500" cap="all" spc="0">
                <a:solidFill>
                  <a:srgbClr val="165830"/>
                </a:solidFill>
                <a:latin typeface="Proxima Nova Thin"/>
                <a:ea typeface="Proxima Nova Thin"/>
                <a:cs typeface="Proxima Nova Thin"/>
                <a:sym typeface="Proxima Nova Thin"/>
              </a:defRPr>
            </a:lvl1pPr>
          </a:lstStyle>
          <a:p>
            <a:pPr lvl="0" algn="ctr">
              <a:lnSpc>
                <a:spcPct val="100000"/>
              </a:lnSpc>
              <a:defRPr sz="1800" cap="none" spc="0">
                <a:solidFill>
                  <a:srgbClr val="000000"/>
                </a:solidFill>
              </a:defRPr>
            </a:pPr>
            <a:r>
              <a:rPr lang="en-US" sz="3200" b="1" kern="0" dirty="0">
                <a:solidFill>
                  <a:schemeClr val="tx1"/>
                </a:solidFill>
                <a:latin typeface="+mj-lt"/>
              </a:rPr>
              <a:t>Application of ABCG I Tools</a:t>
            </a:r>
            <a:endParaRPr sz="3200" b="1" kern="0" dirty="0">
              <a:solidFill>
                <a:schemeClr val="tx1"/>
              </a:solidFill>
              <a:latin typeface="+mj-lt"/>
            </a:endParaRPr>
          </a:p>
        </p:txBody>
      </p:sp>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75756" t="16106" r="1697" b="10859"/>
          <a:stretch/>
        </p:blipFill>
        <p:spPr bwMode="auto">
          <a:xfrm>
            <a:off x="1827522" y="1731551"/>
            <a:ext cx="2706378" cy="35066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68223" t="28854" r="15176" b="15281"/>
          <a:stretch/>
        </p:blipFill>
        <p:spPr bwMode="auto">
          <a:xfrm>
            <a:off x="4690467" y="1634439"/>
            <a:ext cx="2812831" cy="3563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318747" y="1172806"/>
            <a:ext cx="1869925" cy="55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ABCG Logos Letterhead.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265942" y="5336086"/>
            <a:ext cx="6430258" cy="106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16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42" b="-342"/>
          <a:stretch/>
        </p:blipFill>
        <p:spPr>
          <a:xfrm>
            <a:off x="0" y="-1"/>
            <a:ext cx="9144000" cy="6905767"/>
          </a:xfrm>
          <a:prstGeom prst="rect">
            <a:avLst/>
          </a:prstGeom>
        </p:spPr>
      </p:pic>
      <p:sp>
        <p:nvSpPr>
          <p:cNvPr id="2" name="Title 1"/>
          <p:cNvSpPr>
            <a:spLocks noGrp="1"/>
          </p:cNvSpPr>
          <p:nvPr>
            <p:ph type="title"/>
          </p:nvPr>
        </p:nvSpPr>
        <p:spPr>
          <a:solidFill>
            <a:schemeClr val="bg1">
              <a:alpha val="75000"/>
            </a:schemeClr>
          </a:solidFill>
        </p:spPr>
        <p:txBody>
          <a:bodyPr/>
          <a:lstStyle/>
          <a:p>
            <a:r>
              <a:rPr lang="en-US" dirty="0">
                <a:latin typeface="+mj-lt"/>
              </a:rPr>
              <a:t>Year 1 highlights</a:t>
            </a:r>
          </a:p>
        </p:txBody>
      </p:sp>
      <p:sp>
        <p:nvSpPr>
          <p:cNvPr id="3" name="Content Placeholder 2"/>
          <p:cNvSpPr>
            <a:spLocks noGrp="1"/>
          </p:cNvSpPr>
          <p:nvPr>
            <p:ph idx="1"/>
          </p:nvPr>
        </p:nvSpPr>
        <p:spPr>
          <a:xfrm>
            <a:off x="457200" y="1295400"/>
            <a:ext cx="8229600" cy="4906963"/>
          </a:xfrm>
          <a:solidFill>
            <a:schemeClr val="bg1">
              <a:alpha val="75000"/>
            </a:schemeClr>
          </a:solidFill>
        </p:spPr>
        <p:txBody>
          <a:bodyPr>
            <a:normAutofit fontScale="92500" lnSpcReduction="10000"/>
          </a:bodyPr>
          <a:lstStyle/>
          <a:p>
            <a:r>
              <a:rPr lang="en-US" dirty="0">
                <a:latin typeface="+mn-lt"/>
              </a:rPr>
              <a:t>Baseline analysis was completed – including water quality and quantity measurements, info about sanitation and hygiene practices and forestry/land management practices</a:t>
            </a:r>
          </a:p>
          <a:p>
            <a:r>
              <a:rPr lang="en-US" dirty="0">
                <a:latin typeface="+mn-lt"/>
              </a:rPr>
              <a:t>Completion of a gender analysis and application of findings to program plans and monitoring</a:t>
            </a:r>
          </a:p>
          <a:p>
            <a:r>
              <a:rPr lang="en-US" dirty="0">
                <a:latin typeface="+mn-lt"/>
              </a:rPr>
              <a:t>8 water monitors volunteers have been trained and are collecting data at both ANDM taps and natural springs</a:t>
            </a:r>
          </a:p>
          <a:p>
            <a:r>
              <a:rPr lang="en-US" dirty="0">
                <a:latin typeface="+mn-lt"/>
              </a:rPr>
              <a:t>8 natural springs restored and water source protected</a:t>
            </a:r>
          </a:p>
          <a:p>
            <a:endParaRPr lang="en-US" dirty="0">
              <a:latin typeface="+mn-lt"/>
            </a:endParaRPr>
          </a:p>
          <a:p>
            <a:endParaRPr lang="en-US" dirty="0"/>
          </a:p>
        </p:txBody>
      </p:sp>
    </p:spTree>
    <p:extLst>
      <p:ext uri="{BB962C8B-B14F-4D97-AF65-F5344CB8AC3E}">
        <p14:creationId xmlns:p14="http://schemas.microsoft.com/office/powerpoint/2010/main" val="345987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2" name="Title 1"/>
          <p:cNvSpPr>
            <a:spLocks noGrp="1"/>
          </p:cNvSpPr>
          <p:nvPr>
            <p:ph type="title"/>
          </p:nvPr>
        </p:nvSpPr>
        <p:spPr>
          <a:xfrm>
            <a:off x="457200" y="152400"/>
            <a:ext cx="8229600" cy="1143000"/>
          </a:xfrm>
          <a:solidFill>
            <a:schemeClr val="bg1">
              <a:alpha val="75000"/>
            </a:schemeClr>
          </a:solidFill>
        </p:spPr>
        <p:txBody>
          <a:bodyPr>
            <a:normAutofit/>
          </a:bodyPr>
          <a:lstStyle/>
          <a:p>
            <a:r>
              <a:rPr lang="en-US" dirty="0">
                <a:latin typeface="+mj-lt"/>
              </a:rPr>
              <a:t>One health in action</a:t>
            </a:r>
          </a:p>
        </p:txBody>
      </p:sp>
      <p:sp>
        <p:nvSpPr>
          <p:cNvPr id="4" name="Content Placeholder 3"/>
          <p:cNvSpPr>
            <a:spLocks noGrp="1"/>
          </p:cNvSpPr>
          <p:nvPr>
            <p:ph idx="1"/>
          </p:nvPr>
        </p:nvSpPr>
        <p:spPr>
          <a:xfrm>
            <a:off x="381000" y="1600200"/>
            <a:ext cx="8229600" cy="4525963"/>
          </a:xfrm>
          <a:solidFill>
            <a:schemeClr val="bg1">
              <a:alpha val="75000"/>
            </a:schemeClr>
          </a:solidFill>
        </p:spPr>
        <p:txBody>
          <a:bodyPr/>
          <a:lstStyle/>
          <a:p>
            <a:pPr marL="0" indent="0">
              <a:buNone/>
            </a:pPr>
            <a:r>
              <a:rPr lang="en-US" dirty="0">
                <a:hlinkClick r:id="rId4"/>
              </a:rPr>
              <a:t>In the words of CSA staff ….</a:t>
            </a:r>
            <a:endParaRPr lang="en-US" dirty="0"/>
          </a:p>
        </p:txBody>
      </p:sp>
    </p:spTree>
    <p:extLst>
      <p:ext uri="{BB962C8B-B14F-4D97-AF65-F5344CB8AC3E}">
        <p14:creationId xmlns:p14="http://schemas.microsoft.com/office/powerpoint/2010/main" val="8314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3094" r="19562"/>
          <a:stretch/>
        </p:blipFill>
        <p:spPr>
          <a:xfrm rot="5400000">
            <a:off x="467846" y="-467846"/>
            <a:ext cx="8229600" cy="9165292"/>
          </a:xfrm>
          <a:prstGeom prst="rect">
            <a:avLst/>
          </a:prstGeom>
        </p:spPr>
      </p:pic>
      <p:sp>
        <p:nvSpPr>
          <p:cNvPr id="2" name="Title 1"/>
          <p:cNvSpPr>
            <a:spLocks noGrp="1"/>
          </p:cNvSpPr>
          <p:nvPr>
            <p:ph type="title"/>
          </p:nvPr>
        </p:nvSpPr>
        <p:spPr>
          <a:solidFill>
            <a:schemeClr val="bg1">
              <a:alpha val="75000"/>
            </a:schemeClr>
          </a:solidFill>
        </p:spPr>
        <p:txBody>
          <a:bodyPr>
            <a:normAutofit/>
          </a:bodyPr>
          <a:lstStyle/>
          <a:p>
            <a:r>
              <a:rPr lang="en-US" dirty="0">
                <a:latin typeface="+mj-lt"/>
              </a:rPr>
              <a:t>Plans for year 2</a:t>
            </a:r>
          </a:p>
        </p:txBody>
      </p:sp>
      <p:sp>
        <p:nvSpPr>
          <p:cNvPr id="5" name="Content Placeholder 4"/>
          <p:cNvSpPr>
            <a:spLocks noGrp="1"/>
          </p:cNvSpPr>
          <p:nvPr>
            <p:ph idx="1"/>
          </p:nvPr>
        </p:nvSpPr>
        <p:spPr>
          <a:xfrm>
            <a:off x="457200" y="1524000"/>
            <a:ext cx="8229600" cy="4953000"/>
          </a:xfrm>
          <a:solidFill>
            <a:schemeClr val="bg2">
              <a:alpha val="75000"/>
            </a:schemeClr>
          </a:solidFill>
        </p:spPr>
        <p:txBody>
          <a:bodyPr>
            <a:normAutofit/>
          </a:bodyPr>
          <a:lstStyle/>
          <a:p>
            <a:r>
              <a:rPr lang="en-US" dirty="0">
                <a:latin typeface="+mn-lt"/>
              </a:rPr>
              <a:t>Focus shifting to improving sanitation and hygiene practices</a:t>
            </a:r>
          </a:p>
          <a:p>
            <a:r>
              <a:rPr lang="en-US" dirty="0">
                <a:latin typeface="+mn-lt"/>
              </a:rPr>
              <a:t>Improving health data collection and monitoring</a:t>
            </a:r>
          </a:p>
          <a:p>
            <a:r>
              <a:rPr lang="en-US" dirty="0">
                <a:latin typeface="+mn-lt"/>
              </a:rPr>
              <a:t>Design and deployment of Training of Trainers for livestock herders</a:t>
            </a:r>
          </a:p>
          <a:p>
            <a:r>
              <a:rPr lang="en-US" dirty="0">
                <a:latin typeface="+mn-lt"/>
              </a:rPr>
              <a:t>Sharing broader messages with community members</a:t>
            </a:r>
          </a:p>
          <a:p>
            <a:r>
              <a:rPr lang="en-US" dirty="0">
                <a:latin typeface="+mn-lt"/>
              </a:rPr>
              <a:t>Climate, health and livestock summit</a:t>
            </a:r>
          </a:p>
          <a:p>
            <a:endParaRPr lang="en-US" dirty="0">
              <a:latin typeface="+mn-lt"/>
            </a:endParaRPr>
          </a:p>
        </p:txBody>
      </p:sp>
    </p:spTree>
    <p:extLst>
      <p:ext uri="{BB962C8B-B14F-4D97-AF65-F5344CB8AC3E}">
        <p14:creationId xmlns:p14="http://schemas.microsoft.com/office/powerpoint/2010/main" val="182701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3033"/>
          <a:stretch/>
        </p:blipFill>
        <p:spPr>
          <a:xfrm>
            <a:off x="0" y="0"/>
            <a:ext cx="9309811" cy="6402704"/>
          </a:xfrm>
          <a:prstGeom prst="rect">
            <a:avLst/>
          </a:prstGeom>
        </p:spPr>
      </p:pic>
      <p:sp>
        <p:nvSpPr>
          <p:cNvPr id="6" name="Shape 43"/>
          <p:cNvSpPr/>
          <p:nvPr/>
        </p:nvSpPr>
        <p:spPr>
          <a:xfrm>
            <a:off x="-6927" y="4908176"/>
            <a:ext cx="9316738" cy="1949824"/>
          </a:xfrm>
          <a:prstGeom prst="rect">
            <a:avLst/>
          </a:prstGeom>
          <a:gradFill flip="none" rotWithShape="1">
            <a:gsLst>
              <a:gs pos="25000">
                <a:srgbClr val="000000"/>
              </a:gs>
              <a:gs pos="54000">
                <a:srgbClr val="000000">
                  <a:alpha val="73000"/>
                </a:srgbClr>
              </a:gs>
              <a:gs pos="99583">
                <a:srgbClr val="000000">
                  <a:alpha val="0"/>
                </a:srgbClr>
              </a:gs>
              <a:gs pos="90000">
                <a:srgbClr val="000000">
                  <a:alpha val="11000"/>
                </a:srgbClr>
              </a:gs>
            </a:gsLst>
            <a:lin ang="16200000" scaled="1"/>
            <a:tileRect/>
          </a:gradFill>
          <a:ln w="12700">
            <a:miter lim="400000"/>
          </a:ln>
          <a:effectLst>
            <a:outerShdw blurRad="12700" dir="5400000" rotWithShape="0">
              <a:srgbClr val="000000">
                <a:alpha val="50000"/>
              </a:srgbClr>
            </a:outerShdw>
          </a:effectLst>
        </p:spPr>
        <p:txBody>
          <a:bodyPr lIns="20320" tIns="20320" rIns="20320" bIns="20320" anchor="ctr"/>
          <a:lstStyle/>
          <a:p>
            <a:pPr lvl="0" defTabSz="311573">
              <a:defRPr sz="1100">
                <a:latin typeface="Helvetica Light"/>
                <a:ea typeface="Helvetica Light"/>
                <a:cs typeface="Helvetica Light"/>
                <a:sym typeface="Helvetica Light"/>
              </a:defRPr>
            </a:pPr>
            <a:endParaRPr dirty="0"/>
          </a:p>
        </p:txBody>
      </p:sp>
      <p:sp>
        <p:nvSpPr>
          <p:cNvPr id="3" name="Title 1"/>
          <p:cNvSpPr txBox="1">
            <a:spLocks/>
          </p:cNvSpPr>
          <p:nvPr/>
        </p:nvSpPr>
        <p:spPr>
          <a:xfrm>
            <a:off x="-6927" y="5562600"/>
            <a:ext cx="9150927" cy="1219200"/>
          </a:xfrm>
          <a:prstGeom prst="rect">
            <a:avLst/>
          </a:prstGeom>
        </p:spPr>
        <p:txBody>
          <a:bodyPr/>
          <a:lstStyle>
            <a:lvl1pPr algn="ctr" defTabSz="914400" rtl="0" eaLnBrk="1" latinLnBrk="0" hangingPunct="1">
              <a:spcBef>
                <a:spcPct val="0"/>
              </a:spcBef>
              <a:buNone/>
              <a:defRPr sz="4400" kern="1200" cap="all" baseline="0">
                <a:solidFill>
                  <a:schemeClr val="tx1"/>
                </a:solidFill>
                <a:latin typeface="Proxima Nova Th" pitchFamily="50" charset="0"/>
                <a:ea typeface="+mj-ea"/>
                <a:cs typeface="+mj-cs"/>
              </a:defRPr>
            </a:lvl1pPr>
          </a:lstStyle>
          <a:p>
            <a:pPr lvl="0"/>
            <a:r>
              <a:rPr lang="en-US" sz="3200" b="1" dirty="0">
                <a:solidFill>
                  <a:schemeClr val="bg1"/>
                </a:solidFill>
                <a:latin typeface="+mn-lt"/>
              </a:rPr>
              <a:t>Thank you</a:t>
            </a:r>
          </a:p>
          <a:p>
            <a:pPr lvl="0"/>
            <a:endParaRPr lang="en-US" sz="2000" dirty="0">
              <a:solidFill>
                <a:schemeClr val="bg1"/>
              </a:solidFill>
              <a:latin typeface="+mn-lt"/>
            </a:endParaRPr>
          </a:p>
        </p:txBody>
      </p:sp>
    </p:spTree>
    <p:extLst>
      <p:ext uri="{BB962C8B-B14F-4D97-AF65-F5344CB8AC3E}">
        <p14:creationId xmlns:p14="http://schemas.microsoft.com/office/powerpoint/2010/main" val="3041686655"/>
      </p:ext>
    </p:extLst>
  </p:cSld>
  <p:clrMapOvr>
    <a:masterClrMapping/>
  </p:clrMapOvr>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5868</TotalTime>
  <Words>799</Words>
  <Application>Microsoft Office PowerPoint</Application>
  <PresentationFormat>On-screen Show (4:3)</PresentationFormat>
  <Paragraphs>65</Paragraphs>
  <Slides>8</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vt:i4>
      </vt:variant>
    </vt:vector>
  </HeadingPairs>
  <TitlesOfParts>
    <vt:vector size="20" baseType="lpstr">
      <vt:lpstr>ＭＳ Ｐゴシック</vt:lpstr>
      <vt:lpstr>Arial</vt:lpstr>
      <vt:lpstr>Calibri</vt:lpstr>
      <vt:lpstr>Helvetica Light</vt:lpstr>
      <vt:lpstr>Lucida Grande</vt:lpstr>
      <vt:lpstr>Proxima Nova Light</vt:lpstr>
      <vt:lpstr>Proxima Nova Lt</vt:lpstr>
      <vt:lpstr>Proxima Nova Regular</vt:lpstr>
      <vt:lpstr>Proxima Nova Th</vt:lpstr>
      <vt:lpstr>Proxima Nova Thin</vt:lpstr>
      <vt:lpstr>Verdana</vt:lpstr>
      <vt:lpstr>Office Theme</vt:lpstr>
      <vt:lpstr>PowerPoint Presentation</vt:lpstr>
      <vt:lpstr>Why “One Health?”</vt:lpstr>
      <vt:lpstr>PowerPoint Presentation</vt:lpstr>
      <vt:lpstr>PowerPoint Presentation</vt:lpstr>
      <vt:lpstr>Year 1 highlights</vt:lpstr>
      <vt:lpstr>One health in action</vt:lpstr>
      <vt:lpstr>Plans for year 2</vt:lpstr>
      <vt:lpstr>PowerPoint Presentation</vt:lpstr>
    </vt:vector>
  </TitlesOfParts>
  <Company>Conservation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Krystin Avakian</dc:creator>
  <cp:lastModifiedBy>Laura Vannucci</cp:lastModifiedBy>
  <cp:revision>138</cp:revision>
  <dcterms:created xsi:type="dcterms:W3CDTF">2015-01-23T20:15:05Z</dcterms:created>
  <dcterms:modified xsi:type="dcterms:W3CDTF">2016-12-07T18:51:27Z</dcterms:modified>
</cp:coreProperties>
</file>