
<file path=[Content_Types].xml><?xml version="1.0" encoding="utf-8"?>
<Types xmlns="http://schemas.openxmlformats.org/package/2006/content-types">
  <Default Extension="png" ContentType="image/png"/>
  <Default Extension="jpeg" ContentType="image/jpeg"/>
  <Default Extension="aif" ContentType="audio/unknown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m4v" ContentType="video/mp4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67" r:id="rId1"/>
  </p:sldMasterIdLst>
  <p:notesMasterIdLst>
    <p:notesMasterId r:id="rId32"/>
  </p:notesMasterIdLst>
  <p:handoutMasterIdLst>
    <p:handoutMasterId r:id="rId33"/>
  </p:handoutMasterIdLst>
  <p:sldIdLst>
    <p:sldId id="290" r:id="rId2"/>
    <p:sldId id="418" r:id="rId3"/>
    <p:sldId id="429" r:id="rId4"/>
    <p:sldId id="431" r:id="rId5"/>
    <p:sldId id="421" r:id="rId6"/>
    <p:sldId id="397" r:id="rId7"/>
    <p:sldId id="427" r:id="rId8"/>
    <p:sldId id="436" r:id="rId9"/>
    <p:sldId id="433" r:id="rId10"/>
    <p:sldId id="435" r:id="rId11"/>
    <p:sldId id="289" r:id="rId12"/>
    <p:sldId id="447" r:id="rId13"/>
    <p:sldId id="326" r:id="rId14"/>
    <p:sldId id="441" r:id="rId15"/>
    <p:sldId id="428" r:id="rId16"/>
    <p:sldId id="438" r:id="rId17"/>
    <p:sldId id="414" r:id="rId18"/>
    <p:sldId id="392" r:id="rId19"/>
    <p:sldId id="395" r:id="rId20"/>
    <p:sldId id="362" r:id="rId21"/>
    <p:sldId id="377" r:id="rId22"/>
    <p:sldId id="442" r:id="rId23"/>
    <p:sldId id="425" r:id="rId24"/>
    <p:sldId id="443" r:id="rId25"/>
    <p:sldId id="380" r:id="rId26"/>
    <p:sldId id="445" r:id="rId27"/>
    <p:sldId id="446" r:id="rId28"/>
    <p:sldId id="444" r:id="rId29"/>
    <p:sldId id="448" r:id="rId30"/>
    <p:sldId id="449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FF"/>
    <a:srgbClr val="36D6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69" autoAdjust="0"/>
    <p:restoredTop sz="82666" autoAdjust="0"/>
  </p:normalViewPr>
  <p:slideViewPr>
    <p:cSldViewPr snapToGrid="0" snapToObjects="1">
      <p:cViewPr varScale="1">
        <p:scale>
          <a:sx n="61" d="100"/>
          <a:sy n="61" d="100"/>
        </p:scale>
        <p:origin x="157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localhost\Users\Pielman\Dropbox\Professional\Projects\2015\Masito-Ugalla%20Update\AJP\Figure%20other%20formats\2007-2014%20Survey%20data%20-%20FS%20(version%201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localhost\Users\Pielman\Dropbox\Professional\Projects\2015\Masito-Ugalla%20Update\AJP\Figure%20other%20formats\2007-2014%20Survey%20data%20-%20FS%20(version%201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6511144178899"/>
          <c:y val="6.4296726282242797E-2"/>
          <c:w val="0.84163583915218099"/>
          <c:h val="0.79769970916649202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Home range (km2)</c:v>
                </c:pt>
              </c:strCache>
            </c:strRef>
          </c:tx>
          <c:spPr>
            <a:ln w="47625">
              <a:noFill/>
            </a:ln>
          </c:spPr>
          <c:marker>
            <c:symbol val="circle"/>
            <c:size val="16"/>
            <c:spPr>
              <a:solidFill>
                <a:srgbClr val="008000"/>
              </a:solidFill>
            </c:spPr>
          </c:marker>
          <c:dPt>
            <c:idx val="0"/>
            <c:marker>
              <c:spPr>
                <a:solidFill>
                  <a:srgbClr val="FFFF00"/>
                </a:solidFill>
              </c:spPr>
            </c:marker>
            <c:bubble3D val="0"/>
          </c:dPt>
          <c:dPt>
            <c:idx val="1"/>
            <c:marker>
              <c:spPr>
                <a:solidFill>
                  <a:srgbClr val="FFFF00"/>
                </a:solidFill>
              </c:spPr>
            </c:marker>
            <c:bubble3D val="0"/>
          </c:dPt>
          <c:dPt>
            <c:idx val="2"/>
            <c:marker>
              <c:spPr>
                <a:solidFill>
                  <a:srgbClr val="FFFF00"/>
                </a:solidFill>
              </c:spPr>
            </c:marker>
            <c:bubble3D val="0"/>
          </c:dPt>
          <c:dPt>
            <c:idx val="4"/>
            <c:marker>
              <c:spPr>
                <a:solidFill>
                  <a:srgbClr val="FF6600"/>
                </a:solidFill>
              </c:spPr>
            </c:marker>
            <c:bubble3D val="0"/>
          </c:dPt>
          <c:dPt>
            <c:idx val="9"/>
            <c:marker>
              <c:spPr>
                <a:solidFill>
                  <a:srgbClr val="FF6600"/>
                </a:solidFill>
              </c:spPr>
            </c:marker>
            <c:bubble3D val="0"/>
          </c:dPt>
          <c:xVal>
            <c:numRef>
              <c:f>Sheet1!$A$2:$A$13</c:f>
              <c:numCache>
                <c:formatCode>General</c:formatCode>
                <c:ptCount val="12"/>
                <c:pt idx="0">
                  <c:v>0.09</c:v>
                </c:pt>
                <c:pt idx="1">
                  <c:v>0.25</c:v>
                </c:pt>
                <c:pt idx="2" formatCode="0.00">
                  <c:v>0.34883720930232598</c:v>
                </c:pt>
                <c:pt idx="3">
                  <c:v>1.55</c:v>
                </c:pt>
                <c:pt idx="4">
                  <c:v>1.77</c:v>
                </c:pt>
                <c:pt idx="5">
                  <c:v>2.15</c:v>
                </c:pt>
                <c:pt idx="6">
                  <c:v>2.23</c:v>
                </c:pt>
                <c:pt idx="7">
                  <c:v>2.7</c:v>
                </c:pt>
                <c:pt idx="8" formatCode="0.0">
                  <c:v>3</c:v>
                </c:pt>
                <c:pt idx="9">
                  <c:v>3.92</c:v>
                </c:pt>
                <c:pt idx="10">
                  <c:v>4.0999999999999996</c:v>
                </c:pt>
                <c:pt idx="11">
                  <c:v>4.5999999999999996</c:v>
                </c:pt>
              </c:numCache>
            </c:numRef>
          </c:xVal>
          <c:yVal>
            <c:numRef>
              <c:f>Sheet1!$B$2:$B$13</c:f>
              <c:numCache>
                <c:formatCode>General</c:formatCode>
                <c:ptCount val="12"/>
                <c:pt idx="0">
                  <c:v>270</c:v>
                </c:pt>
                <c:pt idx="1">
                  <c:v>340</c:v>
                </c:pt>
                <c:pt idx="2">
                  <c:v>86</c:v>
                </c:pt>
                <c:pt idx="3">
                  <c:v>9.6999999999999993</c:v>
                </c:pt>
                <c:pt idx="4">
                  <c:v>14</c:v>
                </c:pt>
                <c:pt idx="5">
                  <c:v>27</c:v>
                </c:pt>
                <c:pt idx="6">
                  <c:v>18</c:v>
                </c:pt>
                <c:pt idx="7">
                  <c:v>13.5</c:v>
                </c:pt>
                <c:pt idx="8">
                  <c:v>10.5</c:v>
                </c:pt>
                <c:pt idx="9">
                  <c:v>14.9</c:v>
                </c:pt>
                <c:pt idx="10">
                  <c:v>20</c:v>
                </c:pt>
                <c:pt idx="11">
                  <c:v>7.1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1909400"/>
        <c:axId val="321909792"/>
      </c:scatterChart>
      <c:valAx>
        <c:axId val="3219094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Population density (indiv/km2)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21909792"/>
        <c:crosses val="autoZero"/>
        <c:crossBetween val="midCat"/>
      </c:valAx>
      <c:valAx>
        <c:axId val="32190979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Home range (km2)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21909400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>
          <a:latin typeface="Bell MT" charset="0"/>
          <a:ea typeface="Bell MT" charset="0"/>
          <a:cs typeface="Bell MT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Population density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B0F0"/>
              </a:solidFill>
              <a:ln>
                <a:solidFill>
                  <a:srgbClr val="4F81BD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tx1">
                  <a:lumMod val="75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tx1">
                  <a:lumMod val="75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tx1">
                  <a:lumMod val="75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chemeClr val="tx1">
                  <a:lumMod val="75000"/>
                </a:schemeClr>
              </a:solidFill>
            </c:spPr>
          </c:dPt>
          <c:dPt>
            <c:idx val="9"/>
            <c:invertIfNegative val="0"/>
            <c:bubble3D val="0"/>
            <c:spPr>
              <a:solidFill>
                <a:schemeClr val="tx1">
                  <a:lumMod val="75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chemeClr val="tx1">
                  <a:lumMod val="75000"/>
                </a:schemeClr>
              </a:solidFill>
            </c:spPr>
          </c:dPt>
          <c:cat>
            <c:strRef>
              <c:f>Sheet1!$A$2:$A$12</c:f>
              <c:strCache>
                <c:ptCount val="11"/>
                <c:pt idx="0">
                  <c:v>Kalobwe</c:v>
                </c:pt>
                <c:pt idx="1">
                  <c:v>Ntakata</c:v>
                </c:pt>
                <c:pt idx="2">
                  <c:v>Bujombe</c:v>
                </c:pt>
                <c:pt idx="3">
                  <c:v>Wansisi</c:v>
                </c:pt>
                <c:pt idx="4">
                  <c:v>Issa Valley</c:v>
                </c:pt>
                <c:pt idx="5">
                  <c:v>Masito</c:v>
                </c:pt>
                <c:pt idx="6">
                  <c:v>Bugwe</c:v>
                </c:pt>
                <c:pt idx="7">
                  <c:v>Kashagulu</c:v>
                </c:pt>
                <c:pt idx="8">
                  <c:v>Mabungu</c:v>
                </c:pt>
                <c:pt idx="9">
                  <c:v>Mfubasi</c:v>
                </c:pt>
                <c:pt idx="10">
                  <c:v>Mlofwesi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1.44</c:v>
                </c:pt>
                <c:pt idx="1">
                  <c:v>0.62</c:v>
                </c:pt>
                <c:pt idx="2">
                  <c:v>0.48</c:v>
                </c:pt>
                <c:pt idx="3">
                  <c:v>0.35</c:v>
                </c:pt>
                <c:pt idx="4">
                  <c:v>0.25</c:v>
                </c:pt>
                <c:pt idx="5">
                  <c:v>0.23</c:v>
                </c:pt>
                <c:pt idx="6">
                  <c:v>0.21</c:v>
                </c:pt>
                <c:pt idx="7">
                  <c:v>0.17</c:v>
                </c:pt>
                <c:pt idx="8">
                  <c:v>0.11</c:v>
                </c:pt>
                <c:pt idx="9">
                  <c:v>0.08</c:v>
                </c:pt>
                <c:pt idx="10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0673808"/>
        <c:axId val="320674984"/>
      </c:barChart>
      <c:catAx>
        <c:axId val="320673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320674984"/>
        <c:crosses val="autoZero"/>
        <c:auto val="1"/>
        <c:lblAlgn val="ctr"/>
        <c:lblOffset val="100"/>
        <c:noMultiLvlLbl val="0"/>
      </c:catAx>
      <c:valAx>
        <c:axId val="32067498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Individuals/km</a:t>
                </a:r>
                <a:r>
                  <a:rPr lang="en-US" baseline="30000" dirty="0" smtClean="0"/>
                  <a:t>2</a:t>
                </a:r>
                <a:endParaRPr lang="en-US" baseline="300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3206738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Athelas Bold"/>
          <a:cs typeface="Athelas Bold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404181114045799"/>
          <c:y val="9.6017807461358504E-2"/>
          <c:w val="0.83776114489640896"/>
          <c:h val="0.734625294616145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IndividualDensityPerRegioninVeg!$B$43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31750">
              <a:noFill/>
            </a:ln>
          </c:spPr>
          <c:invertIfNegative val="0"/>
          <c:cat>
            <c:strRef>
              <c:f>IndividualDensityPerRegioninVeg!$C$42:$G$42</c:f>
              <c:strCache>
                <c:ptCount val="5"/>
                <c:pt idx="0">
                  <c:v>Issa</c:v>
                </c:pt>
                <c:pt idx="1">
                  <c:v>Kalulumpeta Hills </c:v>
                </c:pt>
                <c:pt idx="2">
                  <c:v>Kamukulu Hills</c:v>
                </c:pt>
                <c:pt idx="3">
                  <c:v>Kigoma River</c:v>
                </c:pt>
                <c:pt idx="4">
                  <c:v>Mkanga River </c:v>
                </c:pt>
              </c:strCache>
            </c:strRef>
          </c:cat>
          <c:val>
            <c:numRef>
              <c:f>IndividualDensityPerRegioninVeg!$C$43:$G$43</c:f>
              <c:numCache>
                <c:formatCode>General</c:formatCode>
                <c:ptCount val="5"/>
                <c:pt idx="0">
                  <c:v>0.28999999999999998</c:v>
                </c:pt>
                <c:pt idx="1">
                  <c:v>0.12</c:v>
                </c:pt>
                <c:pt idx="2">
                  <c:v>0.03</c:v>
                </c:pt>
                <c:pt idx="3">
                  <c:v>0.13</c:v>
                </c:pt>
                <c:pt idx="4">
                  <c:v>0.09</c:v>
                </c:pt>
              </c:numCache>
            </c:numRef>
          </c:val>
        </c:ser>
        <c:ser>
          <c:idx val="1"/>
          <c:order val="1"/>
          <c:tx>
            <c:strRef>
              <c:f>IndividualDensityPerRegioninVeg!$B$44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invertIfNegative val="0"/>
          <c:cat>
            <c:strRef>
              <c:f>IndividualDensityPerRegioninVeg!$C$42:$G$42</c:f>
              <c:strCache>
                <c:ptCount val="5"/>
                <c:pt idx="0">
                  <c:v>Issa</c:v>
                </c:pt>
                <c:pt idx="1">
                  <c:v>Kalulumpeta Hills </c:v>
                </c:pt>
                <c:pt idx="2">
                  <c:v>Kamukulu Hills</c:v>
                </c:pt>
                <c:pt idx="3">
                  <c:v>Kigoma River</c:v>
                </c:pt>
                <c:pt idx="4">
                  <c:v>Mkanga River </c:v>
                </c:pt>
              </c:strCache>
            </c:strRef>
          </c:cat>
          <c:val>
            <c:numRef>
              <c:f>IndividualDensityPerRegioninVeg!$C$44:$G$44</c:f>
              <c:numCache>
                <c:formatCode>General</c:formatCode>
                <c:ptCount val="5"/>
                <c:pt idx="0">
                  <c:v>0.33</c:v>
                </c:pt>
                <c:pt idx="1">
                  <c:v>0.01</c:v>
                </c:pt>
                <c:pt idx="2">
                  <c:v>7.0000000000000007E-2</c:v>
                </c:pt>
                <c:pt idx="3">
                  <c:v>0.03</c:v>
                </c:pt>
                <c:pt idx="4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5499536"/>
        <c:axId val="375499928"/>
      </c:barChart>
      <c:catAx>
        <c:axId val="375499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Bell MT" charset="0"/>
                <a:ea typeface="Bell MT" charset="0"/>
                <a:cs typeface="Bell MT" charset="0"/>
              </a:defRPr>
            </a:pPr>
            <a:endParaRPr lang="en-US"/>
          </a:p>
        </c:txPr>
        <c:crossAx val="375499928"/>
        <c:crosses val="autoZero"/>
        <c:auto val="1"/>
        <c:lblAlgn val="ctr"/>
        <c:lblOffset val="100"/>
        <c:noMultiLvlLbl val="0"/>
      </c:catAx>
      <c:valAx>
        <c:axId val="37549992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600">
                    <a:latin typeface="Bell MT" charset="0"/>
                    <a:ea typeface="Bell MT" charset="0"/>
                    <a:cs typeface="Bell MT" charset="0"/>
                  </a:defRPr>
                </a:pPr>
                <a:r>
                  <a:rPr lang="en-US" sz="1600">
                    <a:latin typeface="Bell MT" charset="0"/>
                    <a:ea typeface="Bell MT" charset="0"/>
                    <a:cs typeface="Bell MT" charset="0"/>
                  </a:rPr>
                  <a:t>Chimpanzee density</a:t>
                </a:r>
              </a:p>
              <a:p>
                <a:pPr>
                  <a:defRPr sz="1600">
                    <a:latin typeface="Bell MT" charset="0"/>
                    <a:ea typeface="Bell MT" charset="0"/>
                    <a:cs typeface="Bell MT" charset="0"/>
                  </a:defRPr>
                </a:pPr>
                <a:r>
                  <a:rPr lang="en-US" sz="1600" dirty="0">
                    <a:latin typeface="Bell MT" charset="0"/>
                    <a:ea typeface="Bell MT" charset="0"/>
                    <a:cs typeface="Bell MT" charset="0"/>
                  </a:rPr>
                  <a:t>(Individuals/km</a:t>
                </a:r>
                <a:r>
                  <a:rPr lang="en-US" sz="1600" baseline="30000" dirty="0">
                    <a:latin typeface="Bell MT" charset="0"/>
                    <a:ea typeface="Bell MT" charset="0"/>
                    <a:cs typeface="Bell MT" charset="0"/>
                  </a:rPr>
                  <a:t>2</a:t>
                </a:r>
                <a:r>
                  <a:rPr lang="en-US" sz="1600" baseline="0" dirty="0">
                    <a:latin typeface="Bell MT" charset="0"/>
                    <a:ea typeface="Bell MT" charset="0"/>
                    <a:cs typeface="Bell MT" charset="0"/>
                  </a:rPr>
                  <a:t>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75499536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300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368309025858159"/>
          <c:y val="0.23561682130115499"/>
          <c:w val="0.40996738113193798"/>
          <c:h val="0.32094099817310301"/>
        </c:manualLayout>
      </c:layout>
      <c:overlay val="0"/>
      <c:txPr>
        <a:bodyPr/>
        <a:lstStyle/>
        <a:p>
          <a:pPr>
            <a:defRPr sz="3000">
              <a:latin typeface="Bell MT" charset="0"/>
              <a:ea typeface="Bell MT" charset="0"/>
              <a:cs typeface="Bell MT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Garamond"/>
          <a:cs typeface="Garamond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marker>
            <c:symbol val="diamond"/>
            <c:size val="9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trendline>
            <c:spPr>
              <a:ln w="31750">
                <a:solidFill>
                  <a:schemeClr val="tx1"/>
                </a:solidFill>
              </a:ln>
            </c:spPr>
            <c:trendlineType val="linear"/>
            <c:dispRSqr val="0"/>
            <c:dispEq val="0"/>
          </c:trendline>
          <c:xVal>
            <c:numRef>
              <c:f>IndividualDensityPerRegioninVeg!$AH$29:$AH$33</c:f>
              <c:numCache>
                <c:formatCode>0</c:formatCode>
                <c:ptCount val="5"/>
                <c:pt idx="0">
                  <c:v>454.91553493999862</c:v>
                </c:pt>
                <c:pt idx="1">
                  <c:v>895.20878482900002</c:v>
                </c:pt>
                <c:pt idx="2">
                  <c:v>258.32703591199862</c:v>
                </c:pt>
                <c:pt idx="3">
                  <c:v>645.00524061200008</c:v>
                </c:pt>
                <c:pt idx="4">
                  <c:v>812.34916953599998</c:v>
                </c:pt>
              </c:numCache>
            </c:numRef>
          </c:xVal>
          <c:yVal>
            <c:numRef>
              <c:f>IndividualDensityPerRegioninVeg!$AE$29:$AE$33</c:f>
              <c:numCache>
                <c:formatCode>General</c:formatCode>
                <c:ptCount val="5"/>
                <c:pt idx="0">
                  <c:v>0.04</c:v>
                </c:pt>
                <c:pt idx="1">
                  <c:v>-0.11</c:v>
                </c:pt>
                <c:pt idx="2">
                  <c:v>0.03</c:v>
                </c:pt>
                <c:pt idx="3">
                  <c:v>-0.1</c:v>
                </c:pt>
                <c:pt idx="4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5500712"/>
        <c:axId val="375501104"/>
      </c:scatterChart>
      <c:valAx>
        <c:axId val="3755007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Forest loss (Ha)</a:t>
                </a: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crossAx val="375501104"/>
        <c:crosses val="autoZero"/>
        <c:crossBetween val="midCat"/>
      </c:valAx>
      <c:valAx>
        <c:axId val="37550110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 algn="ctr" rtl="0">
                  <a:defRPr sz="1600"/>
                </a:pPr>
                <a:r>
                  <a:rPr lang="en-US" sz="1600"/>
                  <a:t>Difference in chimpanzee density (2007-2014)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75500712"/>
        <c:crosses val="autoZero"/>
        <c:crossBetween val="midCat"/>
      </c:valAx>
      <c:spPr>
        <a:solidFill>
          <a:schemeClr val="accent4">
            <a:lumMod val="75000"/>
          </a:schemeClr>
        </a:solidFill>
      </c:spPr>
    </c:plotArea>
    <c:plotVisOnly val="1"/>
    <c:dispBlanksAs val="gap"/>
    <c:showDLblsOverMax val="0"/>
  </c:chart>
  <c:spPr>
    <a:solidFill>
      <a:schemeClr val="accent4">
        <a:lumMod val="75000"/>
      </a:schemeClr>
    </a:solidFill>
  </c:spPr>
  <c:txPr>
    <a:bodyPr/>
    <a:lstStyle/>
    <a:p>
      <a:pPr>
        <a:defRPr sz="2000">
          <a:latin typeface="Bell MT" charset="0"/>
          <a:ea typeface="Bell MT" charset="0"/>
          <a:cs typeface="Bell MT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Population density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B0F0"/>
              </a:solidFill>
              <a:ln>
                <a:solidFill>
                  <a:srgbClr val="4F81BD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tx1">
                  <a:lumMod val="75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tx1">
                  <a:lumMod val="75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tx1">
                  <a:lumMod val="75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chemeClr val="tx1">
                  <a:lumMod val="75000"/>
                </a:schemeClr>
              </a:solidFill>
            </c:spPr>
          </c:dPt>
          <c:dPt>
            <c:idx val="9"/>
            <c:invertIfNegative val="0"/>
            <c:bubble3D val="0"/>
            <c:spPr>
              <a:solidFill>
                <a:schemeClr val="tx1">
                  <a:lumMod val="75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chemeClr val="tx1">
                  <a:lumMod val="75000"/>
                </a:schemeClr>
              </a:solidFill>
            </c:spPr>
          </c:dPt>
          <c:cat>
            <c:strRef>
              <c:f>Sheet1!$A$2:$A$12</c:f>
              <c:strCache>
                <c:ptCount val="11"/>
                <c:pt idx="0">
                  <c:v>Kalobwe</c:v>
                </c:pt>
                <c:pt idx="1">
                  <c:v>Ntakata</c:v>
                </c:pt>
                <c:pt idx="2">
                  <c:v>Bujombe</c:v>
                </c:pt>
                <c:pt idx="3">
                  <c:v>Wansisi</c:v>
                </c:pt>
                <c:pt idx="4">
                  <c:v>Issa Valley</c:v>
                </c:pt>
                <c:pt idx="5">
                  <c:v>Masito</c:v>
                </c:pt>
                <c:pt idx="6">
                  <c:v>Bugwe</c:v>
                </c:pt>
                <c:pt idx="7">
                  <c:v>Kashagulu</c:v>
                </c:pt>
                <c:pt idx="8">
                  <c:v>Mabungu</c:v>
                </c:pt>
                <c:pt idx="9">
                  <c:v>Mfubasi</c:v>
                </c:pt>
                <c:pt idx="10">
                  <c:v>Mlofwesi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1.44</c:v>
                </c:pt>
                <c:pt idx="1">
                  <c:v>0.62</c:v>
                </c:pt>
                <c:pt idx="2">
                  <c:v>0.48</c:v>
                </c:pt>
                <c:pt idx="3">
                  <c:v>0.35</c:v>
                </c:pt>
                <c:pt idx="4">
                  <c:v>0.25</c:v>
                </c:pt>
                <c:pt idx="5">
                  <c:v>0.23</c:v>
                </c:pt>
                <c:pt idx="6">
                  <c:v>0.21</c:v>
                </c:pt>
                <c:pt idx="7">
                  <c:v>0.17</c:v>
                </c:pt>
                <c:pt idx="8">
                  <c:v>0.11</c:v>
                </c:pt>
                <c:pt idx="9">
                  <c:v>0.08</c:v>
                </c:pt>
                <c:pt idx="10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5501888"/>
        <c:axId val="375502280"/>
      </c:barChart>
      <c:catAx>
        <c:axId val="375501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375502280"/>
        <c:crosses val="autoZero"/>
        <c:auto val="1"/>
        <c:lblAlgn val="ctr"/>
        <c:lblOffset val="100"/>
        <c:noMultiLvlLbl val="0"/>
      </c:catAx>
      <c:valAx>
        <c:axId val="37550228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Individuals/km</a:t>
                </a:r>
                <a:r>
                  <a:rPr lang="en-US" baseline="30000" dirty="0" smtClean="0"/>
                  <a:t>2</a:t>
                </a:r>
                <a:endParaRPr lang="en-US" baseline="300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375501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Athelas Bold"/>
          <a:cs typeface="Athelas Bold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D1C12F-4301-DD4F-AD70-16A13E2C7D71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7B654D-26A2-4747-A5D4-F429D6B38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7450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23AFC-2AE4-4C45-B18B-4ADFE31815E0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53ECC-9DED-F146-9866-74056B7F7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463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dirty="0" err="1" smtClean="0"/>
              <a:t>Chimpazees</a:t>
            </a:r>
            <a:r>
              <a:rPr lang="en-US" dirty="0" smtClean="0"/>
              <a:t> are important - we need to lay our foundation for pushing through a higher status for priority areas once the area is </a:t>
            </a:r>
            <a:r>
              <a:rPr lang="en-US" dirty="0" err="1" smtClean="0"/>
              <a:t>gazetted</a:t>
            </a:r>
            <a:r>
              <a:rPr lang="en-US" dirty="0" smtClean="0"/>
              <a:t> as something;</a:t>
            </a:r>
          </a:p>
          <a:p>
            <a:r>
              <a:rPr lang="en-US" dirty="0" smtClean="0"/>
              <a:t>2. Convince the district not to allow harvesting anywhere near the chimps!</a:t>
            </a:r>
          </a:p>
          <a:p>
            <a:r>
              <a:rPr lang="en-US" dirty="0" smtClean="0"/>
              <a:t>3. Continual reminders of the status of chimps and how amazing it is that we actually have any left in western </a:t>
            </a:r>
            <a:r>
              <a:rPr lang="en-US" dirty="0" err="1" smtClean="0"/>
              <a:t>Tz</a:t>
            </a:r>
            <a:r>
              <a:rPr lang="en-US" dirty="0" smtClean="0"/>
              <a:t> are all good!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53ECC-9DED-F146-9866-74056B7F7E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599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2ACB7-B711-4C09-9E70-0FECA2E2E82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62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Initialliy</a:t>
            </a:r>
            <a:r>
              <a:rPr lang="en-US" dirty="0" smtClean="0"/>
              <a:t> designed for studying</a:t>
            </a:r>
            <a:r>
              <a:rPr lang="en-US" baseline="0" dirty="0" smtClean="0"/>
              <a:t> simultaneously moving and calling chimpanzee parties, but ALSO</a:t>
            </a:r>
            <a:endParaRPr lang="en-US" dirty="0" smtClean="0"/>
          </a:p>
          <a:p>
            <a:r>
              <a:rPr lang="en-US" dirty="0" smtClean="0"/>
              <a:t>…Acoustic</a:t>
            </a:r>
            <a:r>
              <a:rPr lang="en-US" baseline="0" dirty="0" smtClean="0"/>
              <a:t> census</a:t>
            </a:r>
          </a:p>
          <a:p>
            <a:r>
              <a:rPr lang="en-US" dirty="0" smtClean="0"/>
              <a:t>…Acoustic</a:t>
            </a:r>
            <a:r>
              <a:rPr lang="en-US" baseline="0" dirty="0" smtClean="0"/>
              <a:t> niche separation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…challenge = Big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2ACB7-B711-4C09-9E70-0FECA2E2E82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48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 the opposite pattern</a:t>
            </a:r>
            <a:r>
              <a:rPr lang="en-US" baseline="0" dirty="0" smtClean="0"/>
              <a:t> when look at mammal encounters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2ACB7-B711-4C09-9E70-0FECA2E2E82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738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Direct effect</a:t>
            </a:r>
            <a:r>
              <a:rPr lang="en-US" baseline="0" dirty="0" smtClean="0"/>
              <a:t> on chimpanzees unknown, some feeding and nesting species targeted (e.g. </a:t>
            </a:r>
            <a:r>
              <a:rPr lang="en-US" baseline="0" dirty="0" err="1" smtClean="0"/>
              <a:t>Mkulungu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53ECC-9DED-F146-9866-74056B7F7E1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98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return to our aims, if we</a:t>
            </a:r>
            <a:r>
              <a:rPr lang="en-US" baseline="0" dirty="0" smtClean="0"/>
              <a:t> look at the two major survey areas, the Northern GME, and the Southern GME, and overall estimates of population size, using suitable chimpanzee habitat </a:t>
            </a:r>
          </a:p>
          <a:p>
            <a:r>
              <a:rPr lang="en-US" baseline="0" dirty="0" smtClean="0"/>
              <a:t>Genetic estimates are higher, </a:t>
            </a:r>
            <a:r>
              <a:rPr lang="en-US" baseline="0" dirty="0" err="1" smtClean="0"/>
              <a:t>especialy</a:t>
            </a:r>
            <a:r>
              <a:rPr lang="en-US" baseline="0" dirty="0" smtClean="0"/>
              <a:t> in the north, but the 95% confidence intervals of genetic estimates fall within those of the nest census. </a:t>
            </a:r>
          </a:p>
          <a:p>
            <a:r>
              <a:rPr lang="en-US" baseline="0" dirty="0" smtClean="0"/>
              <a:t>It may therefore be that </a:t>
            </a:r>
            <a:r>
              <a:rPr lang="en-US" baseline="0" dirty="0" err="1" smtClean="0"/>
              <a:t>althogh</a:t>
            </a:r>
            <a:r>
              <a:rPr lang="en-US" baseline="0" dirty="0" smtClean="0"/>
              <a:t> there is no </a:t>
            </a:r>
            <a:r>
              <a:rPr lang="en-US" baseline="0" dirty="0" err="1" smtClean="0"/>
              <a:t>siginificant</a:t>
            </a:r>
            <a:r>
              <a:rPr lang="en-US" baseline="0" dirty="0" smtClean="0"/>
              <a:t> difference between mean estimates, genetic estimates may be more precise as the confidence limits are more defined! Higher genetic census estimates were also found in a previous study by Moore et al, in another part of </a:t>
            </a:r>
            <a:r>
              <a:rPr lang="en-US" baseline="0" dirty="0" err="1" smtClean="0"/>
              <a:t>Ugalla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57849-6FAB-9645-83A0-5405BF98866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02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In summary…</a:t>
            </a:r>
          </a:p>
          <a:p>
            <a:r>
              <a:rPr lang="en-US" baseline="0" dirty="0" smtClean="0"/>
              <a:t>NOW know about connectivity b/w:</a:t>
            </a:r>
          </a:p>
          <a:p>
            <a:pPr marL="228600" indent="-228600">
              <a:buAutoNum type="arabicPeriod"/>
            </a:pPr>
            <a:r>
              <a:rPr lang="en-US" baseline="0" dirty="0" err="1" smtClean="0"/>
              <a:t>Masito-Ugalla</a:t>
            </a:r>
            <a:r>
              <a:rPr lang="en-US" baseline="0" dirty="0" smtClean="0"/>
              <a:t>;</a:t>
            </a:r>
          </a:p>
          <a:p>
            <a:pPr marL="228600" indent="-228600">
              <a:buAutoNum type="arabicPeriod"/>
            </a:pPr>
            <a:r>
              <a:rPr lang="en-US" baseline="0" dirty="0" err="1" smtClean="0"/>
              <a:t>Wansisi</a:t>
            </a:r>
            <a:r>
              <a:rPr lang="en-US" baseline="0" dirty="0" smtClean="0"/>
              <a:t> &amp; </a:t>
            </a:r>
            <a:r>
              <a:rPr lang="en-US" baseline="0" dirty="0" err="1" smtClean="0"/>
              <a:t>Kalobwe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Ntakata-</a:t>
            </a:r>
            <a:r>
              <a:rPr lang="en-US" baseline="0" dirty="0" err="1" smtClean="0"/>
              <a:t>Kalobwe</a:t>
            </a:r>
            <a:r>
              <a:rPr lang="en-US" baseline="0" dirty="0" smtClean="0"/>
              <a:t>-Mahale</a:t>
            </a:r>
          </a:p>
          <a:p>
            <a:pPr marL="228600" indent="-228600">
              <a:buAutoNum type="arabicPeriod"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Remaining questions: What of </a:t>
            </a:r>
          </a:p>
          <a:p>
            <a:pPr marL="0" indent="0">
              <a:buNone/>
            </a:pPr>
            <a:r>
              <a:rPr lang="en-US" baseline="0" dirty="0" smtClean="0"/>
              <a:t>1. </a:t>
            </a:r>
            <a:r>
              <a:rPr lang="en-US" baseline="0" dirty="0" err="1" smtClean="0"/>
              <a:t>Mkyuyu</a:t>
            </a:r>
            <a:r>
              <a:rPr lang="en-US" baseline="0" dirty="0" smtClean="0"/>
              <a:t> and North (e.g. &amp; whether chimps can cross the Lugufu into </a:t>
            </a:r>
            <a:r>
              <a:rPr lang="en-US" baseline="0" dirty="0" err="1" smtClean="0"/>
              <a:t>Masito</a:t>
            </a:r>
            <a:r>
              <a:rPr lang="en-US" baseline="0" dirty="0" smtClean="0"/>
              <a:t>)</a:t>
            </a:r>
          </a:p>
          <a:p>
            <a:pPr marL="0" indent="0">
              <a:buNone/>
            </a:pPr>
            <a:r>
              <a:rPr lang="en-US" baseline="0" dirty="0" smtClean="0"/>
              <a:t>2. </a:t>
            </a:r>
            <a:r>
              <a:rPr lang="en-US" baseline="0" dirty="0" err="1" smtClean="0"/>
              <a:t>Mkuyu</a:t>
            </a:r>
            <a:r>
              <a:rPr lang="en-US" baseline="0" dirty="0" smtClean="0"/>
              <a:t> and South (e.g. &amp; whether chimps can move to Ntakata &amp; onwards…)</a:t>
            </a:r>
          </a:p>
          <a:p>
            <a:pPr marL="0" indent="0">
              <a:buNone/>
            </a:pPr>
            <a:r>
              <a:rPr lang="en-US" baseline="0" dirty="0" smtClean="0"/>
              <a:t>3. </a:t>
            </a:r>
            <a:r>
              <a:rPr lang="en-US" baseline="0" dirty="0" err="1" smtClean="0"/>
              <a:t>Ugalla</a:t>
            </a:r>
            <a:r>
              <a:rPr lang="en-US" baseline="0" dirty="0" smtClean="0"/>
              <a:t> south into </a:t>
            </a:r>
            <a:r>
              <a:rPr lang="en-US" baseline="0" dirty="0" err="1" smtClean="0"/>
              <a:t>Bugwe</a:t>
            </a:r>
            <a:r>
              <a:rPr lang="en-US" baseline="0" dirty="0" smtClean="0"/>
              <a:t>?</a:t>
            </a:r>
          </a:p>
          <a:p>
            <a:pPr marL="0" indent="0">
              <a:buNone/>
            </a:pPr>
            <a:r>
              <a:rPr lang="en-US" baseline="0" dirty="0" smtClean="0"/>
              <a:t>4. Why there are no chimpanzees or elephants in SE Ntakata?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53ECC-9DED-F146-9866-74056B7F7E1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22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Work conducted with JGI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53ECC-9DED-F146-9866-74056B7F7E1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2883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53ECC-9DED-F146-9866-74056B7F7E1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2704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Standardized</a:t>
            </a:r>
            <a:r>
              <a:rPr lang="en-US" baseline="0" dirty="0" smtClean="0"/>
              <a:t> team</a:t>
            </a:r>
          </a:p>
          <a:p>
            <a:r>
              <a:rPr lang="en-US" baseline="0" dirty="0" smtClean="0"/>
              <a:t>Standardized methods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53ECC-9DED-F146-9866-74056B7F7E1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598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Phenology</a:t>
            </a:r>
            <a:r>
              <a:rPr lang="is-IS" dirty="0" smtClean="0"/>
              <a:t>…? Limits of chimpanzee distribution...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53ECC-9DED-F146-9866-74056B7F7E1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9212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53ECC-9DED-F146-9866-74056B7F7E1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03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53ECC-9DED-F146-9866-74056B7F7E1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9100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 “Savanna” sites</a:t>
            </a:r>
          </a:p>
          <a:p>
            <a:endParaRPr lang="en-US" dirty="0" smtClean="0"/>
          </a:p>
          <a:p>
            <a:r>
              <a:rPr lang="en-US" dirty="0" smtClean="0"/>
              <a:t>Gombe, Jane </a:t>
            </a:r>
            <a:r>
              <a:rPr lang="en-US" dirty="0" err="1" smtClean="0"/>
              <a:t>Goodall</a:t>
            </a:r>
            <a:r>
              <a:rPr lang="en-US" dirty="0" smtClean="0"/>
              <a:t>, </a:t>
            </a:r>
          </a:p>
          <a:p>
            <a:r>
              <a:rPr lang="en-US" dirty="0" smtClean="0"/>
              <a:t>Mahale, &gt;~25% of chimps (2800 total)</a:t>
            </a:r>
          </a:p>
          <a:p>
            <a:r>
              <a:rPr lang="en-US" dirty="0" smtClean="0"/>
              <a:t>Remainder in GME</a:t>
            </a:r>
          </a:p>
          <a:p>
            <a:endParaRPr lang="en-US" dirty="0" smtClean="0"/>
          </a:p>
          <a:p>
            <a:r>
              <a:rPr lang="en-US" dirty="0" smtClean="0"/>
              <a:t>Habitat</a:t>
            </a:r>
            <a:r>
              <a:rPr lang="en-US" baseline="0" dirty="0" smtClean="0"/>
              <a:t> – will tell you in a minute</a:t>
            </a:r>
          </a:p>
          <a:p>
            <a:endParaRPr lang="en-US" baseline="0" dirty="0" smtClean="0"/>
          </a:p>
          <a:p>
            <a:r>
              <a:rPr lang="en-US" baseline="0" dirty="0" smtClean="0"/>
              <a:t>SHADED = PREDICTED CHIMPANZEE HABITAT BASED ON GROUND-TRUTHING AND GIS-MODELING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82ACB7-B711-4C09-9E70-0FECA2E2E82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76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53ECC-9DED-F146-9866-74056B7F7E1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63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892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872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35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0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0605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662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0309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045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9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661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932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3057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90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87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27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34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414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A72CC95-B992-2542-AE3E-3DFEF90E4587}" type="datetimeFigureOut">
              <a:rPr lang="en-US" smtClean="0"/>
              <a:t>8/31/2016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45676A7-E39C-CA4E-9891-903E697A9F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00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68" r:id="rId1"/>
    <p:sldLayoutId id="2147484169" r:id="rId2"/>
    <p:sldLayoutId id="2147484170" r:id="rId3"/>
    <p:sldLayoutId id="2147484171" r:id="rId4"/>
    <p:sldLayoutId id="2147484172" r:id="rId5"/>
    <p:sldLayoutId id="2147484173" r:id="rId6"/>
    <p:sldLayoutId id="2147484174" r:id="rId7"/>
    <p:sldLayoutId id="2147484175" r:id="rId8"/>
    <p:sldLayoutId id="2147484176" r:id="rId9"/>
    <p:sldLayoutId id="2147484177" r:id="rId10"/>
    <p:sldLayoutId id="2147484178" r:id="rId11"/>
    <p:sldLayoutId id="2147484179" r:id="rId12"/>
    <p:sldLayoutId id="2147484180" r:id="rId13"/>
    <p:sldLayoutId id="2147484181" r:id="rId14"/>
    <p:sldLayoutId id="2147484182" r:id="rId15"/>
    <p:sldLayoutId id="2147484183" r:id="rId16"/>
    <p:sldLayoutId id="214748418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tiff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13" Type="http://schemas.openxmlformats.org/officeDocument/2006/relationships/image" Target="../media/image20.png"/><Relationship Id="rId3" Type="http://schemas.microsoft.com/office/2007/relationships/media" Target="../media/media2.aif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9.tiff"/><Relationship Id="rId17" Type="http://schemas.openxmlformats.org/officeDocument/2006/relationships/image" Target="../media/image24.tiff"/><Relationship Id="rId2" Type="http://schemas.openxmlformats.org/officeDocument/2006/relationships/audio" Target="../media/media1.aif"/><Relationship Id="rId16" Type="http://schemas.openxmlformats.org/officeDocument/2006/relationships/image" Target="../media/image23.png"/><Relationship Id="rId1" Type="http://schemas.microsoft.com/office/2007/relationships/media" Target="../media/media1.aif"/><Relationship Id="rId6" Type="http://schemas.openxmlformats.org/officeDocument/2006/relationships/video" Target="../media/media3.mp4"/><Relationship Id="rId11" Type="http://schemas.openxmlformats.org/officeDocument/2006/relationships/image" Target="../media/image18.png"/><Relationship Id="rId5" Type="http://schemas.microsoft.com/office/2007/relationships/media" Target="../media/media3.mp4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audio" Target="../media/media2.aif"/><Relationship Id="rId9" Type="http://schemas.openxmlformats.org/officeDocument/2006/relationships/image" Target="../media/image16.png"/><Relationship Id="rId1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6.png"/><Relationship Id="rId2" Type="http://schemas.openxmlformats.org/officeDocument/2006/relationships/video" Target="../media/media4.m4v"/><Relationship Id="rId1" Type="http://schemas.microsoft.com/office/2007/relationships/media" Target="../media/media4.m4v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tiff"/><Relationship Id="rId4" Type="http://schemas.openxmlformats.org/officeDocument/2006/relationships/image" Target="../media/image50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f"/><Relationship Id="rId7" Type="http://schemas.openxmlformats.org/officeDocument/2006/relationships/image" Target="../media/image58.jpe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tiff"/><Relationship Id="rId4" Type="http://schemas.openxmlformats.org/officeDocument/2006/relationships/image" Target="../media/image55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tiff"/><Relationship Id="rId3" Type="http://schemas.openxmlformats.org/officeDocument/2006/relationships/image" Target="../media/image59.jpg"/><Relationship Id="rId7" Type="http://schemas.openxmlformats.org/officeDocument/2006/relationships/image" Target="../media/image63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tiff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tiff"/><Relationship Id="rId3" Type="http://schemas.openxmlformats.org/officeDocument/2006/relationships/image" Target="../media/image65.tiff"/><Relationship Id="rId7" Type="http://schemas.openxmlformats.org/officeDocument/2006/relationships/image" Target="../media/image69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tiff"/><Relationship Id="rId5" Type="http://schemas.openxmlformats.org/officeDocument/2006/relationships/image" Target="../media/image67.tiff"/><Relationship Id="rId4" Type="http://schemas.openxmlformats.org/officeDocument/2006/relationships/image" Target="../media/image66.tif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tiff"/><Relationship Id="rId3" Type="http://schemas.openxmlformats.org/officeDocument/2006/relationships/image" Target="../media/image72.png"/><Relationship Id="rId7" Type="http://schemas.openxmlformats.org/officeDocument/2006/relationships/image" Target="../media/image76.tiff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tiff"/><Relationship Id="rId11" Type="http://schemas.openxmlformats.org/officeDocument/2006/relationships/image" Target="../media/image80.tiff"/><Relationship Id="rId5" Type="http://schemas.openxmlformats.org/officeDocument/2006/relationships/image" Target="../media/image74.tiff"/><Relationship Id="rId10" Type="http://schemas.openxmlformats.org/officeDocument/2006/relationships/image" Target="../media/image79.tiff"/><Relationship Id="rId4" Type="http://schemas.openxmlformats.org/officeDocument/2006/relationships/image" Target="../media/image73.tiff"/><Relationship Id="rId9" Type="http://schemas.openxmlformats.org/officeDocument/2006/relationships/image" Target="../media/image78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tif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NULL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jpeg"/><Relationship Id="rId9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32767"/>
          </a:xfrm>
          <a:noFill/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Protected chimpanzees in unprotected lands in Tanzania: conservation status and monitoring of elusive apes</a:t>
            </a:r>
            <a:endParaRPr lang="en-US" sz="2800" b="1" u="sng" dirty="0">
              <a:solidFill>
                <a:schemeClr val="bg1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2832" y="5672023"/>
            <a:ext cx="9144000" cy="12003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000FF"/>
                </a:solidFill>
                <a:latin typeface="Athelas Bold"/>
                <a:cs typeface="Athelas Bold"/>
              </a:rPr>
              <a:t>Alex Piel</a:t>
            </a:r>
            <a:r>
              <a:rPr lang="en-US" b="1" i="1" baseline="30000" dirty="0" smtClean="0">
                <a:solidFill>
                  <a:srgbClr val="0000FF"/>
                </a:solidFill>
                <a:latin typeface="Athelas Bold"/>
                <a:cs typeface="Athelas Bold"/>
              </a:rPr>
              <a:t>1</a:t>
            </a:r>
            <a:r>
              <a:rPr lang="en-US" b="1" i="1" dirty="0" smtClean="0">
                <a:solidFill>
                  <a:srgbClr val="0000FF"/>
                </a:solidFill>
                <a:latin typeface="Athelas Bold"/>
                <a:cs typeface="Athelas Bold"/>
              </a:rPr>
              <a:t> &amp; Fiona Stewart</a:t>
            </a:r>
            <a:r>
              <a:rPr lang="en-US" b="1" i="1" baseline="30000" dirty="0" smtClean="0">
                <a:solidFill>
                  <a:srgbClr val="0000FF"/>
                </a:solidFill>
                <a:latin typeface="Athelas Bold"/>
                <a:cs typeface="Athelas Bold"/>
              </a:rPr>
              <a:t>2</a:t>
            </a:r>
            <a:endParaRPr lang="en-US" b="1" i="1" dirty="0" smtClean="0">
              <a:solidFill>
                <a:srgbClr val="0000FF"/>
              </a:solidFill>
              <a:latin typeface="Athelas Bold"/>
              <a:cs typeface="Athelas Bold"/>
            </a:endParaRPr>
          </a:p>
          <a:p>
            <a:r>
              <a:rPr lang="en-US" b="1" i="1" dirty="0" smtClean="0">
                <a:solidFill>
                  <a:srgbClr val="0000FF"/>
                </a:solidFill>
                <a:latin typeface="Athelas Bold"/>
                <a:cs typeface="Athelas Bold"/>
              </a:rPr>
              <a:t>Ugalla Primate Project</a:t>
            </a:r>
          </a:p>
          <a:p>
            <a:r>
              <a:rPr lang="en-US" b="1" i="1" baseline="30000" dirty="0" smtClean="0">
                <a:solidFill>
                  <a:srgbClr val="0000FF"/>
                </a:solidFill>
                <a:latin typeface="Athelas Bold"/>
                <a:cs typeface="Athelas Bold"/>
              </a:rPr>
              <a:t>1 </a:t>
            </a:r>
            <a:r>
              <a:rPr lang="en-US" b="1" i="1" dirty="0" smtClean="0">
                <a:solidFill>
                  <a:srgbClr val="0000FF"/>
                </a:solidFill>
                <a:latin typeface="Athelas Bold"/>
                <a:cs typeface="Athelas Bold"/>
              </a:rPr>
              <a:t>Liverpool John </a:t>
            </a:r>
            <a:r>
              <a:rPr lang="en-US" b="1" i="1" dirty="0" err="1" smtClean="0">
                <a:solidFill>
                  <a:srgbClr val="0000FF"/>
                </a:solidFill>
                <a:latin typeface="Athelas Bold"/>
                <a:cs typeface="Athelas Bold"/>
              </a:rPr>
              <a:t>Moores</a:t>
            </a:r>
            <a:r>
              <a:rPr lang="en-US" b="1" i="1" dirty="0" smtClean="0">
                <a:solidFill>
                  <a:srgbClr val="0000FF"/>
                </a:solidFill>
                <a:latin typeface="Athelas Bold"/>
                <a:cs typeface="Athelas Bold"/>
              </a:rPr>
              <a:t> University, UK</a:t>
            </a:r>
          </a:p>
          <a:p>
            <a:r>
              <a:rPr lang="en-US" b="1" i="1" baseline="30000" dirty="0" smtClean="0">
                <a:solidFill>
                  <a:srgbClr val="0000FF"/>
                </a:solidFill>
                <a:latin typeface="Athelas Bold"/>
                <a:cs typeface="Athelas Bold"/>
              </a:rPr>
              <a:t>2 </a:t>
            </a:r>
            <a:r>
              <a:rPr lang="en-US" b="1" i="1" dirty="0" smtClean="0">
                <a:solidFill>
                  <a:srgbClr val="0000FF"/>
                </a:solidFill>
                <a:latin typeface="Athelas Bold"/>
                <a:cs typeface="Athelas Bold"/>
              </a:rPr>
              <a:t>University of Cambridge, UK</a:t>
            </a:r>
            <a:endParaRPr lang="en-US" b="1" i="1" dirty="0">
              <a:solidFill>
                <a:srgbClr val="0000FF"/>
              </a:solidFill>
              <a:latin typeface="Athelas Bold"/>
              <a:cs typeface="Athelas Bold"/>
            </a:endParaRPr>
          </a:p>
        </p:txBody>
      </p:sp>
      <p:pic>
        <p:nvPicPr>
          <p:cNvPr id="10" name="Picture 9" descr="Screen shot 2012-09-23 at 08.30.47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634517"/>
            <a:ext cx="5645051" cy="38230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1144" y="1632767"/>
            <a:ext cx="3574855" cy="3824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7421" y="6025460"/>
            <a:ext cx="953879" cy="8224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7531" y="6025459"/>
            <a:ext cx="1520371" cy="4373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7717" y="6518145"/>
            <a:ext cx="1520185" cy="31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09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imps_habitat_range_lg.g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19405"/>
            <a:ext cx="9144000" cy="43385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831009"/>
            <a:ext cx="6006590" cy="24138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806823"/>
            <a:ext cx="9143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Anthropological</a:t>
            </a:r>
            <a:r>
              <a:rPr lang="en-US" sz="2800" b="1" dirty="0" smtClean="0">
                <a:solidFill>
                  <a:srgbClr val="000090"/>
                </a:solidFill>
                <a:latin typeface="Bell MT" charset="0"/>
                <a:ea typeface="Bell MT" charset="0"/>
                <a:cs typeface="Bell MT" charset="0"/>
              </a:rPr>
              <a:t>:</a:t>
            </a:r>
            <a:r>
              <a:rPr lang="en-US" sz="2800" b="1" dirty="0" smtClean="0">
                <a:latin typeface="Bell MT" charset="0"/>
                <a:ea typeface="Bell MT" charset="0"/>
                <a:cs typeface="Bell MT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Closest-living relative (window to the past)</a:t>
            </a:r>
          </a:p>
          <a:p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Biological</a:t>
            </a:r>
            <a:r>
              <a:rPr lang="en-US" sz="2800" b="1" dirty="0" smtClean="0">
                <a:solidFill>
                  <a:srgbClr val="000090"/>
                </a:solidFill>
                <a:latin typeface="Bell MT" charset="0"/>
                <a:ea typeface="Bell MT" charset="0"/>
                <a:cs typeface="Bell MT" charset="0"/>
              </a:rPr>
              <a:t>:</a:t>
            </a:r>
            <a:r>
              <a:rPr lang="en-US" sz="2800" b="1" dirty="0" smtClean="0">
                <a:latin typeface="Bell MT" charset="0"/>
                <a:ea typeface="Bell MT" charset="0"/>
                <a:cs typeface="Bell MT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Keystone (charismatic) species (window to the present)</a:t>
            </a:r>
          </a:p>
          <a:p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Economical</a:t>
            </a:r>
            <a:r>
              <a:rPr lang="en-US" sz="2800" b="1" dirty="0" smtClean="0">
                <a:solidFill>
                  <a:srgbClr val="000090"/>
                </a:solidFill>
                <a:latin typeface="Bell MT" charset="0"/>
                <a:ea typeface="Bell MT" charset="0"/>
                <a:cs typeface="Bell MT" charset="0"/>
              </a:rPr>
              <a:t>: </a:t>
            </a:r>
            <a:r>
              <a:rPr lang="en-US" sz="28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Primary draw for visitors to western </a:t>
            </a:r>
            <a:r>
              <a:rPr lang="en-US" sz="2800" b="1" dirty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Tanzania </a:t>
            </a:r>
            <a:r>
              <a:rPr lang="en-US" sz="28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(window </a:t>
            </a:r>
            <a:r>
              <a:rPr lang="en-US" sz="2800" b="1" dirty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to the </a:t>
            </a:r>
            <a:r>
              <a:rPr lang="en-US" sz="28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future)</a:t>
            </a:r>
            <a:endParaRPr lang="en-US" sz="2800" b="1" dirty="0">
              <a:solidFill>
                <a:schemeClr val="bg1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Chimpanzee distribution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63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7-14 at 12.24.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581"/>
            <a:ext cx="9144000" cy="665018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-24186"/>
            <a:ext cx="9144000" cy="831009"/>
          </a:xfrm>
          <a:solidFill>
            <a:srgbClr val="000000"/>
          </a:solidFill>
        </p:spPr>
        <p:txBody>
          <a:bodyPr/>
          <a:lstStyle/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Chimpanzee population decline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62027" y="806823"/>
            <a:ext cx="4481973" cy="605117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6529296"/>
            <a:ext cx="9144000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rgbClr val="FF0000"/>
                </a:solidFill>
                <a:latin typeface="Bell MT" charset="0"/>
                <a:ea typeface="Bell MT" charset="0"/>
                <a:cs typeface="Bell MT" charset="0"/>
              </a:rPr>
              <a:t>Plumptre</a:t>
            </a:r>
            <a:r>
              <a:rPr lang="en-US" dirty="0" smtClean="0">
                <a:solidFill>
                  <a:srgbClr val="FF0000"/>
                </a:solidFill>
                <a:latin typeface="Bell MT" charset="0"/>
                <a:ea typeface="Bell MT" charset="0"/>
                <a:cs typeface="Bell MT" charset="0"/>
              </a:rPr>
              <a:t> et al. 2010, Eastern Chimpanzee: Status Survey &amp; Conservation Action Plan</a:t>
            </a:r>
            <a:endParaRPr lang="en-US" dirty="0">
              <a:solidFill>
                <a:srgbClr val="FF0000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91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7391"/>
            <a:ext cx="9144000" cy="4338595"/>
          </a:xfrm>
          <a:prstGeom prst="rect">
            <a:avLst/>
          </a:prstGeom>
        </p:spPr>
      </p:pic>
      <p:pic>
        <p:nvPicPr>
          <p:cNvPr id="13" name="Content Placeholder 3" descr="Paco photo chimps plt Fongoli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2394" y="4646746"/>
            <a:ext cx="2819400" cy="2114550"/>
          </a:xfrm>
          <a:prstGeom prst="rect">
            <a:avLst/>
          </a:prstGeom>
          <a:ln w="38100" cmpd="sng">
            <a:noFill/>
          </a:ln>
        </p:spPr>
      </p:pic>
      <p:sp>
        <p:nvSpPr>
          <p:cNvPr id="7" name="Oval 6"/>
          <p:cNvSpPr/>
          <p:nvPr/>
        </p:nvSpPr>
        <p:spPr>
          <a:xfrm>
            <a:off x="838200" y="1219200"/>
            <a:ext cx="228600" cy="224274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444875" y="3635187"/>
            <a:ext cx="332441" cy="345141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77800" y="4790912"/>
            <a:ext cx="228600" cy="228600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31801" y="4658991"/>
            <a:ext cx="544630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latin typeface="Bell MT" charset="0"/>
                <a:ea typeface="Bell MT" charset="0"/>
                <a:cs typeface="Bell MT" charset="0"/>
              </a:rPr>
              <a:t>Savanna/mosaic (‘marginal’) habitat</a:t>
            </a:r>
          </a:p>
          <a:p>
            <a:r>
              <a:rPr lang="en-US" sz="2600" b="1" dirty="0" smtClean="0">
                <a:latin typeface="Bell MT" charset="0"/>
                <a:ea typeface="Bell MT" charset="0"/>
                <a:cs typeface="Bell MT" charset="0"/>
              </a:rPr>
              <a:t>&gt; 75% of TZ chimpanzees outside of National Park boundaries</a:t>
            </a:r>
            <a:r>
              <a:rPr lang="is-IS" sz="2600" b="1" dirty="0" smtClean="0">
                <a:latin typeface="Bell MT" charset="0"/>
                <a:ea typeface="Bell MT" charset="0"/>
                <a:cs typeface="Bell MT" charset="0"/>
              </a:rPr>
              <a:t>…in areas dominanted by savanna-woodland</a:t>
            </a:r>
            <a:endParaRPr lang="en-US" sz="2600" b="1" dirty="0"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471770" y="2868705"/>
            <a:ext cx="139700" cy="150334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191000" y="4658992"/>
            <a:ext cx="1447800" cy="2171700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6994" y="4826941"/>
            <a:ext cx="2815914" cy="1877862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0" y="-37633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Mosaic and marginal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66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521364"/>
            <a:ext cx="10676567" cy="43366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21364"/>
            <a:ext cx="9156700" cy="4336636"/>
          </a:xfrm>
          <a:prstGeom prst="rect">
            <a:avLst/>
          </a:prstGeom>
        </p:spPr>
      </p:pic>
      <p:pic>
        <p:nvPicPr>
          <p:cNvPr id="5" name="Picture 4" descr="Gallery Forest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1194"/>
            <a:ext cx="9332258" cy="699919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-37633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Mosaic and marginal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10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3962397" y="1371600"/>
            <a:ext cx="4682837" cy="1886129"/>
            <a:chOff x="6346371" y="1916668"/>
            <a:chExt cx="2943498" cy="1886129"/>
          </a:xfrm>
        </p:grpSpPr>
        <p:sp>
          <p:nvSpPr>
            <p:cNvPr id="19" name="TextBox 18"/>
            <p:cNvSpPr txBox="1"/>
            <p:nvPr/>
          </p:nvSpPr>
          <p:spPr>
            <a:xfrm>
              <a:off x="6346371" y="1916668"/>
              <a:ext cx="289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Century"/>
                  <a:cs typeface="Century"/>
                </a:rPr>
                <a:t> Closed canopy forest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94269" y="2450068"/>
              <a:ext cx="289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Century"/>
                  <a:cs typeface="Century"/>
                </a:rPr>
                <a:t>Tropical forests with woodland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394270" y="2971800"/>
              <a:ext cx="2667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Century"/>
                  <a:cs typeface="Century"/>
                </a:rPr>
                <a:t>Savanna-woodland mosaics with gallery forests</a:t>
              </a:r>
            </a:p>
          </p:txBody>
        </p:sp>
      </p:grp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732013472"/>
              </p:ext>
            </p:extLst>
          </p:nvPr>
        </p:nvGraphicFramePr>
        <p:xfrm>
          <a:off x="376516" y="1157746"/>
          <a:ext cx="6790765" cy="4678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Oval 4"/>
          <p:cNvSpPr/>
          <p:nvPr/>
        </p:nvSpPr>
        <p:spPr>
          <a:xfrm>
            <a:off x="3581400" y="1371600"/>
            <a:ext cx="381000" cy="3810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581400" y="1905000"/>
            <a:ext cx="381000" cy="381000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581400" y="2438400"/>
            <a:ext cx="381000" cy="381000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Chimpanzee densities and home ranges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84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loud Callout 39"/>
          <p:cNvSpPr/>
          <p:nvPr/>
        </p:nvSpPr>
        <p:spPr>
          <a:xfrm rot="21077814" flipH="1">
            <a:off x="-140612" y="713981"/>
            <a:ext cx="5120676" cy="2889377"/>
          </a:xfrm>
          <a:prstGeom prst="cloudCallout">
            <a:avLst>
              <a:gd name="adj1" fmla="val -21908"/>
              <a:gd name="adj2" fmla="val 56200"/>
            </a:avLst>
          </a:prstGeom>
          <a:solidFill>
            <a:srgbClr val="FF66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37" name="Cloud Callout 36"/>
          <p:cNvSpPr/>
          <p:nvPr/>
        </p:nvSpPr>
        <p:spPr>
          <a:xfrm rot="11551028">
            <a:off x="19607" y="3819811"/>
            <a:ext cx="3705430" cy="2596764"/>
          </a:xfrm>
          <a:prstGeom prst="cloudCallout">
            <a:avLst>
              <a:gd name="adj1" fmla="val -47465"/>
              <a:gd name="adj2" fmla="val 39544"/>
            </a:avLst>
          </a:prstGeom>
          <a:solidFill>
            <a:srgbClr val="3366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36" name="Cloud Callout 35"/>
          <p:cNvSpPr/>
          <p:nvPr/>
        </p:nvSpPr>
        <p:spPr>
          <a:xfrm rot="1112299">
            <a:off x="4870102" y="413648"/>
            <a:ext cx="4194029" cy="3075713"/>
          </a:xfrm>
          <a:prstGeom prst="cloudCallout">
            <a:avLst>
              <a:gd name="adj1" fmla="val -24955"/>
              <a:gd name="adj2" fmla="val 59919"/>
            </a:avLst>
          </a:prstGeom>
          <a:solidFill>
            <a:schemeClr val="accent6">
              <a:lumMod val="60000"/>
              <a:lumOff val="40000"/>
            </a:schemeClr>
          </a:solidFill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0917" y="1166318"/>
            <a:ext cx="467045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i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Behavioural Ecology</a:t>
            </a:r>
          </a:p>
          <a:p>
            <a:pPr marL="342900" indent="-342900">
              <a:buFont typeface="Wingdings" charset="0"/>
              <a:buChar char="Ø"/>
            </a:pPr>
            <a:r>
              <a:rPr lang="en-US" sz="2200" i="1" dirty="0" smtClean="0">
                <a:latin typeface="Bell MT" charset="0"/>
                <a:ea typeface="Bell MT" charset="0"/>
                <a:cs typeface="Bell MT" charset="0"/>
              </a:rPr>
              <a:t>Pan, Papio, Cercopithecus </a:t>
            </a:r>
            <a:r>
              <a:rPr lang="en-US" sz="2200" dirty="0" smtClean="0">
                <a:latin typeface="Bell MT" charset="0"/>
                <a:ea typeface="Bell MT" charset="0"/>
                <a:cs typeface="Bell MT" charset="0"/>
              </a:rPr>
              <a:t>ranging, diet, communication &amp; sociality</a:t>
            </a:r>
          </a:p>
          <a:p>
            <a:pPr marL="342900" indent="-342900">
              <a:buFont typeface="Wingdings" charset="0"/>
              <a:buChar char="Ø"/>
            </a:pPr>
            <a:r>
              <a:rPr lang="en-US" sz="2200" dirty="0" smtClean="0">
                <a:latin typeface="Bell MT" charset="0"/>
                <a:ea typeface="Bell MT" charset="0"/>
                <a:cs typeface="Bell MT" charset="0"/>
              </a:rPr>
              <a:t>Primate Archaeology</a:t>
            </a:r>
            <a:endParaRPr lang="en-US" sz="2200" i="1" dirty="0" smtClean="0">
              <a:latin typeface="Bell MT" charset="0"/>
              <a:ea typeface="Bell MT" charset="0"/>
              <a:cs typeface="Bell MT" charset="0"/>
            </a:endParaRPr>
          </a:p>
          <a:p>
            <a:pPr marL="342900" indent="-342900" algn="ctr">
              <a:buFont typeface="Wingdings" charset="0"/>
              <a:buChar char="Ø"/>
            </a:pPr>
            <a:endParaRPr lang="en-US" sz="2200" i="1" dirty="0"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4020" y="4292200"/>
            <a:ext cx="36315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Conservation </a:t>
            </a:r>
          </a:p>
          <a:p>
            <a:pPr algn="ctr"/>
            <a:r>
              <a:rPr lang="en-US" sz="2400" b="1" i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&amp; Outreach</a:t>
            </a:r>
          </a:p>
          <a:p>
            <a:pPr marL="342900" indent="-342900">
              <a:buFont typeface="Wingdings" charset="0"/>
              <a:buChar char="Ø"/>
            </a:pPr>
            <a:r>
              <a:rPr lang="en-US" sz="2000" dirty="0" smtClean="0">
                <a:latin typeface="Bell MT" charset="0"/>
                <a:ea typeface="Bell MT" charset="0"/>
                <a:cs typeface="Bell MT" charset="0"/>
              </a:rPr>
              <a:t>Environmental education</a:t>
            </a:r>
          </a:p>
          <a:p>
            <a:pPr marL="342900" indent="-342900">
              <a:buFont typeface="Wingdings" charset="0"/>
              <a:buChar char="Ø"/>
            </a:pPr>
            <a:r>
              <a:rPr lang="en-US" sz="2000" dirty="0" smtClean="0">
                <a:latin typeface="Bell MT" charset="0"/>
                <a:ea typeface="Bell MT" charset="0"/>
                <a:cs typeface="Bell MT" charset="0"/>
              </a:rPr>
              <a:t>UPP scholarships</a:t>
            </a:r>
          </a:p>
          <a:p>
            <a:pPr marL="342900" indent="-342900">
              <a:buFont typeface="Wingdings" charset="0"/>
              <a:buChar char="Ø"/>
            </a:pPr>
            <a:r>
              <a:rPr lang="en-US" sz="2000" dirty="0" smtClean="0">
                <a:latin typeface="Bell MT" charset="0"/>
                <a:ea typeface="Bell MT" charset="0"/>
                <a:cs typeface="Bell MT" charset="0"/>
              </a:rPr>
              <a:t>Forest monitor training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30940" y="728597"/>
            <a:ext cx="35096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Health</a:t>
            </a:r>
          </a:p>
          <a:p>
            <a:pPr marL="342900" indent="-342900">
              <a:buFont typeface="Wingdings" charset="0"/>
              <a:buChar char="Ø"/>
            </a:pPr>
            <a:r>
              <a:rPr lang="en-US" sz="2400" dirty="0" err="1" smtClean="0">
                <a:latin typeface="Bell MT" charset="0"/>
                <a:ea typeface="Bell MT" charset="0"/>
                <a:cs typeface="Bell MT" charset="0"/>
              </a:rPr>
              <a:t>SIVcpz</a:t>
            </a:r>
            <a:r>
              <a:rPr lang="en-US" sz="2400" dirty="0" smtClean="0">
                <a:latin typeface="Bell MT" charset="0"/>
                <a:ea typeface="Bell MT" charset="0"/>
                <a:cs typeface="Bell MT" charset="0"/>
              </a:rPr>
              <a:t> prevalence</a:t>
            </a:r>
          </a:p>
          <a:p>
            <a:pPr marL="342900" indent="-342900">
              <a:buFont typeface="Wingdings" charset="0"/>
              <a:buChar char="Ø"/>
            </a:pPr>
            <a:r>
              <a:rPr lang="en-US" sz="2400" dirty="0" smtClean="0">
                <a:latin typeface="Bell MT" charset="0"/>
                <a:ea typeface="Bell MT" charset="0"/>
                <a:cs typeface="Bell MT" charset="0"/>
              </a:rPr>
              <a:t>Malaria infection &amp; vectors</a:t>
            </a:r>
          </a:p>
          <a:p>
            <a:pPr marL="342900" indent="-342900">
              <a:buFont typeface="Wingdings" charset="0"/>
              <a:buChar char="Ø"/>
            </a:pPr>
            <a:r>
              <a:rPr lang="en-US" sz="2400" dirty="0" smtClean="0">
                <a:latin typeface="Bell MT" charset="0"/>
                <a:ea typeface="Bell MT" charset="0"/>
                <a:cs typeface="Bell MT" charset="0"/>
              </a:rPr>
              <a:t>GI parasites</a:t>
            </a:r>
          </a:p>
          <a:p>
            <a:pPr marL="342900" indent="-342900">
              <a:buFont typeface="Wingdings" charset="0"/>
              <a:buChar char="Ø"/>
            </a:pPr>
            <a:r>
              <a:rPr lang="en-US" sz="2400" dirty="0" smtClean="0">
                <a:latin typeface="Bell MT" charset="0"/>
                <a:ea typeface="Bell MT" charset="0"/>
                <a:cs typeface="Bell MT" charset="0"/>
              </a:rPr>
              <a:t>Microbiome</a:t>
            </a:r>
            <a:endParaRPr lang="en-US" sz="2400" dirty="0"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39" name="Cloud Callout 38"/>
          <p:cNvSpPr/>
          <p:nvPr/>
        </p:nvSpPr>
        <p:spPr>
          <a:xfrm rot="10235371" flipH="1">
            <a:off x="5070955" y="3910904"/>
            <a:ext cx="4494724" cy="2476931"/>
          </a:xfrm>
          <a:prstGeom prst="cloudCallout">
            <a:avLst>
              <a:gd name="adj1" fmla="val -42655"/>
              <a:gd name="adj2" fmla="val 41970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34880" y="4076286"/>
            <a:ext cx="3886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i="1" dirty="0" smtClean="0">
                <a:latin typeface="Bell MT" charset="0"/>
                <a:ea typeface="Bell MT" charset="0"/>
                <a:cs typeface="Bell MT" charset="0"/>
              </a:rPr>
              <a:t>Ecosystem</a:t>
            </a:r>
          </a:p>
          <a:p>
            <a:pPr marL="342900" indent="-342900">
              <a:buFont typeface="Wingdings" charset="0"/>
              <a:buChar char="Ø"/>
            </a:pPr>
            <a:r>
              <a:rPr lang="en-US" sz="2200" dirty="0" smtClean="0">
                <a:latin typeface="Bell MT" charset="0"/>
                <a:ea typeface="Bell MT" charset="0"/>
                <a:cs typeface="Bell MT" charset="0"/>
              </a:rPr>
              <a:t>Systematic patrols;</a:t>
            </a:r>
          </a:p>
          <a:p>
            <a:pPr marL="342900" indent="-342900">
              <a:buFont typeface="Wingdings" charset="0"/>
              <a:buChar char="Ø"/>
            </a:pPr>
            <a:r>
              <a:rPr lang="en-US" sz="2200" dirty="0" smtClean="0">
                <a:latin typeface="Bell MT" charset="0"/>
                <a:ea typeface="Bell MT" charset="0"/>
                <a:cs typeface="Bell MT" charset="0"/>
              </a:rPr>
              <a:t>Direct and remote monitoring of biodiversity;</a:t>
            </a:r>
          </a:p>
          <a:p>
            <a:pPr marL="342900" indent="-342900">
              <a:buFont typeface="Wingdings" charset="0"/>
              <a:buChar char="Ø"/>
            </a:pPr>
            <a:r>
              <a:rPr lang="en-US" sz="2200" dirty="0" smtClean="0">
                <a:latin typeface="Bell MT" charset="0"/>
                <a:ea typeface="Bell MT" charset="0"/>
                <a:cs typeface="Bell MT" charset="0"/>
              </a:rPr>
              <a:t>Policy &amp; planning</a:t>
            </a:r>
          </a:p>
          <a:p>
            <a:pPr marL="342900" indent="-342900">
              <a:buFont typeface="Wingdings" charset="0"/>
              <a:buChar char="Ø"/>
            </a:pPr>
            <a:endParaRPr lang="en-US" sz="2200" dirty="0"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6324600"/>
            <a:ext cx="9144000" cy="55399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ugallaprimateproject.com</a:t>
            </a:r>
            <a:endParaRPr lang="en-US" sz="3000" b="1" dirty="0">
              <a:solidFill>
                <a:schemeClr val="bg1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5584" y="3396871"/>
            <a:ext cx="1343362" cy="1154536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Ugalla Primate Project: the WHAT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58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7" grpId="0" animBg="1"/>
      <p:bldP spid="36" grpId="0" animBg="1"/>
      <p:bldP spid="28" grpId="0"/>
      <p:bldP spid="31" grpId="0"/>
      <p:bldP spid="29" grpId="0"/>
      <p:bldP spid="39" grpId="0" animBg="1"/>
      <p:bldP spid="30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95400"/>
            <a:ext cx="5791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Ø"/>
            </a:pPr>
            <a:r>
              <a:rPr lang="en-US" sz="2800" b="1" dirty="0" smtClean="0">
                <a:latin typeface="Century"/>
                <a:cs typeface="Century"/>
              </a:rPr>
              <a:t>Passive acoustic monitoring</a:t>
            </a:r>
          </a:p>
          <a:p>
            <a:pPr marL="285750" indent="-285750">
              <a:buFont typeface="Wingdings" charset="0"/>
              <a:buChar char="Ø"/>
            </a:pPr>
            <a:r>
              <a:rPr lang="en-US" sz="2800" b="1" dirty="0" smtClean="0">
                <a:latin typeface="Century"/>
                <a:cs typeface="Century"/>
              </a:rPr>
              <a:t>Motion triggered cameras</a:t>
            </a:r>
          </a:p>
          <a:p>
            <a:pPr marL="285750" indent="-285750">
              <a:buFont typeface="Wingdings" charset="0"/>
              <a:buChar char="Ø"/>
            </a:pPr>
            <a:r>
              <a:rPr lang="en-US" sz="2800" b="1" dirty="0" smtClean="0">
                <a:latin typeface="Century"/>
                <a:cs typeface="Century"/>
              </a:rPr>
              <a:t>Conservation drones</a:t>
            </a:r>
            <a:endParaRPr lang="en-US" sz="2800" b="1" dirty="0">
              <a:latin typeface="Century"/>
              <a:cs typeface="Century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Remote Biodiversity Monitoring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pic>
        <p:nvPicPr>
          <p:cNvPr id="17" name="Picture 16" descr="Screen Shot 2014-07-18 at 06.32.49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62" y="2163757"/>
            <a:ext cx="2360053" cy="2975138"/>
          </a:xfrm>
          <a:prstGeom prst="rect">
            <a:avLst/>
          </a:prstGeom>
        </p:spPr>
      </p:pic>
      <p:pic>
        <p:nvPicPr>
          <p:cNvPr id="20" name="Picture 19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580" y="2169622"/>
            <a:ext cx="2057696" cy="2695776"/>
          </a:xfrm>
          <a:prstGeom prst="rect">
            <a:avLst/>
          </a:prstGeom>
        </p:spPr>
      </p:pic>
      <p:pic>
        <p:nvPicPr>
          <p:cNvPr id="21" name="Picture 20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8659" y="4584529"/>
            <a:ext cx="2347741" cy="1397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/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9"/>
          <a:stretch/>
        </p:blipFill>
        <p:spPr bwMode="auto">
          <a:xfrm>
            <a:off x="5264954" y="2005826"/>
            <a:ext cx="3749058" cy="35876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1-PH2_090507_204159_Ch3_2117.aif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18659" y="5960707"/>
            <a:ext cx="812800" cy="812800"/>
          </a:xfrm>
          <a:prstGeom prst="rect">
            <a:avLst/>
          </a:prstGeom>
        </p:spPr>
      </p:pic>
      <p:pic>
        <p:nvPicPr>
          <p:cNvPr id="24" name="Picture 4" descr="http://farm4.static.flickr.com/3532/3979645294_8e79939e00_o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48440" y="1335503"/>
            <a:ext cx="3026885" cy="2161386"/>
          </a:xfrm>
          <a:prstGeom prst="rect">
            <a:avLst/>
          </a:prstGeom>
          <a:noFill/>
        </p:spPr>
      </p:pic>
      <p:pic>
        <p:nvPicPr>
          <p:cNvPr id="25" name="Picture 24" descr="TropicalBoubou_AfrHoopoe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301674" y="3517510"/>
            <a:ext cx="3073652" cy="2245006"/>
          </a:xfrm>
          <a:prstGeom prst="rect">
            <a:avLst/>
          </a:prstGeom>
        </p:spPr>
      </p:pic>
      <p:pic>
        <p:nvPicPr>
          <p:cNvPr id="31" name="TropicalBoubou.aif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276632" y="5923902"/>
            <a:ext cx="812800" cy="812800"/>
          </a:xfrm>
          <a:prstGeom prst="rect">
            <a:avLst/>
          </a:prstGeom>
        </p:spPr>
      </p:pic>
      <p:pic>
        <p:nvPicPr>
          <p:cNvPr id="32" name="Mbwa-poli karibu.mp4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096998" y="2236007"/>
            <a:ext cx="5883005" cy="441225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60309" y="2972436"/>
            <a:ext cx="5532021" cy="33837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39483" y="6356220"/>
            <a:ext cx="20977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Kalan et al. 2016</a:t>
            </a:r>
            <a:endParaRPr lang="en-US" sz="1600" b="1" dirty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63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66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76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88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1059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589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8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video>
              <p:cMediaNode vol="80000">
                <p:cTn id="109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  <p:bldLst>
      <p:bldP spid="14" grpId="0" animBg="1"/>
      <p:bldP spid="4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Researcher presence deterring illegal human activity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pic>
        <p:nvPicPr>
          <p:cNvPr id="7" name="Picture 6" descr="Screen shot 2013-05-19 at 20.14.3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762001"/>
            <a:ext cx="7086600" cy="5797142"/>
          </a:xfrm>
          <a:prstGeom prst="rect">
            <a:avLst/>
          </a:prstGeom>
        </p:spPr>
      </p:pic>
      <p:pic>
        <p:nvPicPr>
          <p:cNvPr id="8" name="Picture 7" descr="Screen Shot 2013-12-01 at 12.13.49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4038600"/>
            <a:ext cx="3005460" cy="2533923"/>
          </a:xfrm>
          <a:prstGeom prst="rect">
            <a:avLst/>
          </a:prstGeom>
          <a:ln w="38100" cmpd="sng">
            <a:solidFill>
              <a:srgbClr val="FF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314295" y="6519446"/>
            <a:ext cx="20977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Piel et al. 2015</a:t>
            </a:r>
            <a:endParaRPr lang="en-US" sz="1600" b="1" dirty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61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Figure 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342"/>
            <a:ext cx="5955632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Ecosystem surveys and monitoring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20529019">
            <a:off x="1426952" y="2593742"/>
            <a:ext cx="2250715" cy="707886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7030A0"/>
                </a:solidFill>
                <a:latin typeface="Bell MT" charset="0"/>
                <a:ea typeface="Bell MT" charset="0"/>
                <a:cs typeface="Bell MT" charset="0"/>
              </a:rPr>
              <a:t>Masito</a:t>
            </a:r>
            <a:r>
              <a:rPr lang="en-US" sz="2000" b="1" dirty="0" smtClean="0">
                <a:solidFill>
                  <a:srgbClr val="7030A0"/>
                </a:solidFill>
                <a:latin typeface="Bell MT" charset="0"/>
                <a:ea typeface="Bell MT" charset="0"/>
                <a:cs typeface="Bell MT" charset="0"/>
              </a:rPr>
              <a:t> Ugalla Ecosystem</a:t>
            </a:r>
            <a:endParaRPr lang="en-US" sz="2000" b="1" dirty="0">
              <a:solidFill>
                <a:srgbClr val="7030A0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955632" y="824667"/>
            <a:ext cx="3169720" cy="171682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b="1" dirty="0" err="1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Masito</a:t>
            </a:r>
            <a:r>
              <a:rPr lang="en-US" sz="26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-Ugalla</a:t>
            </a:r>
          </a:p>
          <a:p>
            <a:r>
              <a:rPr lang="en-US" sz="30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2007; 2014</a:t>
            </a:r>
          </a:p>
          <a:p>
            <a:r>
              <a:rPr lang="en-US" sz="30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&gt;100km</a:t>
            </a:r>
          </a:p>
        </p:txBody>
      </p:sp>
      <p:sp>
        <p:nvSpPr>
          <p:cNvPr id="12" name="Freeform 11"/>
          <p:cNvSpPr/>
          <p:nvPr/>
        </p:nvSpPr>
        <p:spPr>
          <a:xfrm>
            <a:off x="995082" y="2205318"/>
            <a:ext cx="4612435" cy="3926541"/>
          </a:xfrm>
          <a:custGeom>
            <a:avLst/>
            <a:gdLst>
              <a:gd name="connsiteX0" fmla="*/ 188259 w 4612435"/>
              <a:gd name="connsiteY0" fmla="*/ 322729 h 3926541"/>
              <a:gd name="connsiteX1" fmla="*/ 268942 w 4612435"/>
              <a:gd name="connsiteY1" fmla="*/ 309282 h 3926541"/>
              <a:gd name="connsiteX2" fmla="*/ 376518 w 4612435"/>
              <a:gd name="connsiteY2" fmla="*/ 295835 h 3926541"/>
              <a:gd name="connsiteX3" fmla="*/ 443753 w 4612435"/>
              <a:gd name="connsiteY3" fmla="*/ 215153 h 3926541"/>
              <a:gd name="connsiteX4" fmla="*/ 497542 w 4612435"/>
              <a:gd name="connsiteY4" fmla="*/ 228600 h 3926541"/>
              <a:gd name="connsiteX5" fmla="*/ 753036 w 4612435"/>
              <a:gd name="connsiteY5" fmla="*/ 295835 h 3926541"/>
              <a:gd name="connsiteX6" fmla="*/ 874059 w 4612435"/>
              <a:gd name="connsiteY6" fmla="*/ 228600 h 3926541"/>
              <a:gd name="connsiteX7" fmla="*/ 914400 w 4612435"/>
              <a:gd name="connsiteY7" fmla="*/ 255494 h 3926541"/>
              <a:gd name="connsiteX8" fmla="*/ 995083 w 4612435"/>
              <a:gd name="connsiteY8" fmla="*/ 268941 h 3926541"/>
              <a:gd name="connsiteX9" fmla="*/ 1250577 w 4612435"/>
              <a:gd name="connsiteY9" fmla="*/ 282388 h 3926541"/>
              <a:gd name="connsiteX10" fmla="*/ 1223683 w 4612435"/>
              <a:gd name="connsiteY10" fmla="*/ 322729 h 3926541"/>
              <a:gd name="connsiteX11" fmla="*/ 1371600 w 4612435"/>
              <a:gd name="connsiteY11" fmla="*/ 376517 h 3926541"/>
              <a:gd name="connsiteX12" fmla="*/ 1465730 w 4612435"/>
              <a:gd name="connsiteY12" fmla="*/ 376517 h 3926541"/>
              <a:gd name="connsiteX13" fmla="*/ 1479177 w 4612435"/>
              <a:gd name="connsiteY13" fmla="*/ 322729 h 3926541"/>
              <a:gd name="connsiteX14" fmla="*/ 1559859 w 4612435"/>
              <a:gd name="connsiteY14" fmla="*/ 309282 h 3926541"/>
              <a:gd name="connsiteX15" fmla="*/ 1559859 w 4612435"/>
              <a:gd name="connsiteY15" fmla="*/ 228600 h 3926541"/>
              <a:gd name="connsiteX16" fmla="*/ 1613647 w 4612435"/>
              <a:gd name="connsiteY16" fmla="*/ 107576 h 3926541"/>
              <a:gd name="connsiteX17" fmla="*/ 1667436 w 4612435"/>
              <a:gd name="connsiteY17" fmla="*/ 94129 h 3926541"/>
              <a:gd name="connsiteX18" fmla="*/ 1707777 w 4612435"/>
              <a:gd name="connsiteY18" fmla="*/ 67235 h 3926541"/>
              <a:gd name="connsiteX19" fmla="*/ 1721224 w 4612435"/>
              <a:gd name="connsiteY19" fmla="*/ 26894 h 3926541"/>
              <a:gd name="connsiteX20" fmla="*/ 1775012 w 4612435"/>
              <a:gd name="connsiteY20" fmla="*/ 13447 h 3926541"/>
              <a:gd name="connsiteX21" fmla="*/ 1815353 w 4612435"/>
              <a:gd name="connsiteY21" fmla="*/ 0 h 3926541"/>
              <a:gd name="connsiteX22" fmla="*/ 1882589 w 4612435"/>
              <a:gd name="connsiteY22" fmla="*/ 13447 h 3926541"/>
              <a:gd name="connsiteX23" fmla="*/ 1976718 w 4612435"/>
              <a:gd name="connsiteY23" fmla="*/ 53788 h 3926541"/>
              <a:gd name="connsiteX24" fmla="*/ 2380130 w 4612435"/>
              <a:gd name="connsiteY24" fmla="*/ 80682 h 3926541"/>
              <a:gd name="connsiteX25" fmla="*/ 2487706 w 4612435"/>
              <a:gd name="connsiteY25" fmla="*/ 147917 h 3926541"/>
              <a:gd name="connsiteX26" fmla="*/ 2501153 w 4612435"/>
              <a:gd name="connsiteY26" fmla="*/ 188258 h 3926541"/>
              <a:gd name="connsiteX27" fmla="*/ 2581836 w 4612435"/>
              <a:gd name="connsiteY27" fmla="*/ 215153 h 3926541"/>
              <a:gd name="connsiteX28" fmla="*/ 2635624 w 4612435"/>
              <a:gd name="connsiteY28" fmla="*/ 255494 h 3926541"/>
              <a:gd name="connsiteX29" fmla="*/ 2770094 w 4612435"/>
              <a:gd name="connsiteY29" fmla="*/ 242047 h 3926541"/>
              <a:gd name="connsiteX30" fmla="*/ 2823883 w 4612435"/>
              <a:gd name="connsiteY30" fmla="*/ 188258 h 3926541"/>
              <a:gd name="connsiteX31" fmla="*/ 2864224 w 4612435"/>
              <a:gd name="connsiteY31" fmla="*/ 161364 h 3926541"/>
              <a:gd name="connsiteX32" fmla="*/ 2944906 w 4612435"/>
              <a:gd name="connsiteY32" fmla="*/ 188258 h 3926541"/>
              <a:gd name="connsiteX33" fmla="*/ 3039036 w 4612435"/>
              <a:gd name="connsiteY33" fmla="*/ 242047 h 3926541"/>
              <a:gd name="connsiteX34" fmla="*/ 3052483 w 4612435"/>
              <a:gd name="connsiteY34" fmla="*/ 282388 h 3926541"/>
              <a:gd name="connsiteX35" fmla="*/ 3133165 w 4612435"/>
              <a:gd name="connsiteY35" fmla="*/ 336176 h 3926541"/>
              <a:gd name="connsiteX36" fmla="*/ 3173506 w 4612435"/>
              <a:gd name="connsiteY36" fmla="*/ 363070 h 3926541"/>
              <a:gd name="connsiteX37" fmla="*/ 3200400 w 4612435"/>
              <a:gd name="connsiteY37" fmla="*/ 403411 h 3926541"/>
              <a:gd name="connsiteX38" fmla="*/ 3294530 w 4612435"/>
              <a:gd name="connsiteY38" fmla="*/ 457200 h 3926541"/>
              <a:gd name="connsiteX39" fmla="*/ 3307977 w 4612435"/>
              <a:gd name="connsiteY39" fmla="*/ 497541 h 3926541"/>
              <a:gd name="connsiteX40" fmla="*/ 3361765 w 4612435"/>
              <a:gd name="connsiteY40" fmla="*/ 524435 h 3926541"/>
              <a:gd name="connsiteX41" fmla="*/ 3415553 w 4612435"/>
              <a:gd name="connsiteY41" fmla="*/ 618564 h 3926541"/>
              <a:gd name="connsiteX42" fmla="*/ 3657600 w 4612435"/>
              <a:gd name="connsiteY42" fmla="*/ 591670 h 3926541"/>
              <a:gd name="connsiteX43" fmla="*/ 3711389 w 4612435"/>
              <a:gd name="connsiteY43" fmla="*/ 564776 h 3926541"/>
              <a:gd name="connsiteX44" fmla="*/ 3751730 w 4612435"/>
              <a:gd name="connsiteY44" fmla="*/ 591670 h 3926541"/>
              <a:gd name="connsiteX45" fmla="*/ 3805518 w 4612435"/>
              <a:gd name="connsiteY45" fmla="*/ 672353 h 3926541"/>
              <a:gd name="connsiteX46" fmla="*/ 3845859 w 4612435"/>
              <a:gd name="connsiteY46" fmla="*/ 685800 h 3926541"/>
              <a:gd name="connsiteX47" fmla="*/ 3886200 w 4612435"/>
              <a:gd name="connsiteY47" fmla="*/ 726141 h 3926541"/>
              <a:gd name="connsiteX48" fmla="*/ 3926542 w 4612435"/>
              <a:gd name="connsiteY48" fmla="*/ 793376 h 3926541"/>
              <a:gd name="connsiteX49" fmla="*/ 3939989 w 4612435"/>
              <a:gd name="connsiteY49" fmla="*/ 833717 h 3926541"/>
              <a:gd name="connsiteX50" fmla="*/ 3993777 w 4612435"/>
              <a:gd name="connsiteY50" fmla="*/ 927847 h 3926541"/>
              <a:gd name="connsiteX51" fmla="*/ 4087906 w 4612435"/>
              <a:gd name="connsiteY51" fmla="*/ 1008529 h 3926541"/>
              <a:gd name="connsiteX52" fmla="*/ 4128247 w 4612435"/>
              <a:gd name="connsiteY52" fmla="*/ 1048870 h 3926541"/>
              <a:gd name="connsiteX53" fmla="*/ 4141694 w 4612435"/>
              <a:gd name="connsiteY53" fmla="*/ 1089211 h 3926541"/>
              <a:gd name="connsiteX54" fmla="*/ 4141694 w 4612435"/>
              <a:gd name="connsiteY54" fmla="*/ 1371600 h 3926541"/>
              <a:gd name="connsiteX55" fmla="*/ 4114800 w 4612435"/>
              <a:gd name="connsiteY55" fmla="*/ 1411941 h 3926541"/>
              <a:gd name="connsiteX56" fmla="*/ 4128247 w 4612435"/>
              <a:gd name="connsiteY56" fmla="*/ 1465729 h 3926541"/>
              <a:gd name="connsiteX57" fmla="*/ 4168589 w 4612435"/>
              <a:gd name="connsiteY57" fmla="*/ 1479176 h 3926541"/>
              <a:gd name="connsiteX58" fmla="*/ 4208930 w 4612435"/>
              <a:gd name="connsiteY58" fmla="*/ 1506070 h 3926541"/>
              <a:gd name="connsiteX59" fmla="*/ 4262718 w 4612435"/>
              <a:gd name="connsiteY59" fmla="*/ 1573306 h 3926541"/>
              <a:gd name="connsiteX60" fmla="*/ 4356847 w 4612435"/>
              <a:gd name="connsiteY60" fmla="*/ 1640541 h 3926541"/>
              <a:gd name="connsiteX61" fmla="*/ 4370294 w 4612435"/>
              <a:gd name="connsiteY61" fmla="*/ 1694329 h 3926541"/>
              <a:gd name="connsiteX62" fmla="*/ 4397189 w 4612435"/>
              <a:gd name="connsiteY62" fmla="*/ 1788458 h 3926541"/>
              <a:gd name="connsiteX63" fmla="*/ 4437530 w 4612435"/>
              <a:gd name="connsiteY63" fmla="*/ 1949823 h 3926541"/>
              <a:gd name="connsiteX64" fmla="*/ 4464424 w 4612435"/>
              <a:gd name="connsiteY64" fmla="*/ 2218764 h 3926541"/>
              <a:gd name="connsiteX65" fmla="*/ 4477871 w 4612435"/>
              <a:gd name="connsiteY65" fmla="*/ 2299447 h 3926541"/>
              <a:gd name="connsiteX66" fmla="*/ 4518212 w 4612435"/>
              <a:gd name="connsiteY66" fmla="*/ 2339788 h 3926541"/>
              <a:gd name="connsiteX67" fmla="*/ 4598894 w 4612435"/>
              <a:gd name="connsiteY67" fmla="*/ 2420470 h 3926541"/>
              <a:gd name="connsiteX68" fmla="*/ 4612342 w 4612435"/>
              <a:gd name="connsiteY68" fmla="*/ 2514600 h 3926541"/>
              <a:gd name="connsiteX69" fmla="*/ 4585447 w 4612435"/>
              <a:gd name="connsiteY69" fmla="*/ 2783541 h 3926541"/>
              <a:gd name="connsiteX70" fmla="*/ 4572000 w 4612435"/>
              <a:gd name="connsiteY70" fmla="*/ 2823882 h 3926541"/>
              <a:gd name="connsiteX71" fmla="*/ 4545106 w 4612435"/>
              <a:gd name="connsiteY71" fmla="*/ 2985247 h 3926541"/>
              <a:gd name="connsiteX72" fmla="*/ 4518212 w 4612435"/>
              <a:gd name="connsiteY72" fmla="*/ 3146611 h 3926541"/>
              <a:gd name="connsiteX73" fmla="*/ 4504765 w 4612435"/>
              <a:gd name="connsiteY73" fmla="*/ 3563470 h 3926541"/>
              <a:gd name="connsiteX74" fmla="*/ 4477871 w 4612435"/>
              <a:gd name="connsiteY74" fmla="*/ 3482788 h 3926541"/>
              <a:gd name="connsiteX75" fmla="*/ 4410636 w 4612435"/>
              <a:gd name="connsiteY75" fmla="*/ 3563470 h 3926541"/>
              <a:gd name="connsiteX76" fmla="*/ 4370294 w 4612435"/>
              <a:gd name="connsiteY76" fmla="*/ 3590364 h 3926541"/>
              <a:gd name="connsiteX77" fmla="*/ 4303059 w 4612435"/>
              <a:gd name="connsiteY77" fmla="*/ 3671047 h 3926541"/>
              <a:gd name="connsiteX78" fmla="*/ 4289612 w 4612435"/>
              <a:gd name="connsiteY78" fmla="*/ 3738282 h 3926541"/>
              <a:gd name="connsiteX79" fmla="*/ 4235824 w 4612435"/>
              <a:gd name="connsiteY79" fmla="*/ 3872753 h 3926541"/>
              <a:gd name="connsiteX80" fmla="*/ 4208930 w 4612435"/>
              <a:gd name="connsiteY80" fmla="*/ 3913094 h 3926541"/>
              <a:gd name="connsiteX81" fmla="*/ 4087906 w 4612435"/>
              <a:gd name="connsiteY81" fmla="*/ 3926541 h 3926541"/>
              <a:gd name="connsiteX82" fmla="*/ 3993777 w 4612435"/>
              <a:gd name="connsiteY82" fmla="*/ 3886200 h 3926541"/>
              <a:gd name="connsiteX83" fmla="*/ 3926542 w 4612435"/>
              <a:gd name="connsiteY83" fmla="*/ 3832411 h 3926541"/>
              <a:gd name="connsiteX84" fmla="*/ 3899647 w 4612435"/>
              <a:gd name="connsiteY84" fmla="*/ 3792070 h 3926541"/>
              <a:gd name="connsiteX85" fmla="*/ 3886200 w 4612435"/>
              <a:gd name="connsiteY85" fmla="*/ 3482788 h 3926541"/>
              <a:gd name="connsiteX86" fmla="*/ 3872753 w 4612435"/>
              <a:gd name="connsiteY86" fmla="*/ 3348317 h 3926541"/>
              <a:gd name="connsiteX87" fmla="*/ 3845859 w 4612435"/>
              <a:gd name="connsiteY87" fmla="*/ 3294529 h 3926541"/>
              <a:gd name="connsiteX88" fmla="*/ 3805518 w 4612435"/>
              <a:gd name="connsiteY88" fmla="*/ 3213847 h 3926541"/>
              <a:gd name="connsiteX89" fmla="*/ 3778624 w 4612435"/>
              <a:gd name="connsiteY89" fmla="*/ 3119717 h 3926541"/>
              <a:gd name="connsiteX90" fmla="*/ 3805518 w 4612435"/>
              <a:gd name="connsiteY90" fmla="*/ 2918011 h 3926541"/>
              <a:gd name="connsiteX91" fmla="*/ 3792071 w 4612435"/>
              <a:gd name="connsiteY91" fmla="*/ 2770094 h 3926541"/>
              <a:gd name="connsiteX92" fmla="*/ 3778624 w 4612435"/>
              <a:gd name="connsiteY92" fmla="*/ 2729753 h 3926541"/>
              <a:gd name="connsiteX93" fmla="*/ 3765177 w 4612435"/>
              <a:gd name="connsiteY93" fmla="*/ 2662517 h 3926541"/>
              <a:gd name="connsiteX94" fmla="*/ 3724836 w 4612435"/>
              <a:gd name="connsiteY94" fmla="*/ 2568388 h 3926541"/>
              <a:gd name="connsiteX95" fmla="*/ 3711389 w 4612435"/>
              <a:gd name="connsiteY95" fmla="*/ 2501153 h 3926541"/>
              <a:gd name="connsiteX96" fmla="*/ 3697942 w 4612435"/>
              <a:gd name="connsiteY96" fmla="*/ 2460811 h 3926541"/>
              <a:gd name="connsiteX97" fmla="*/ 3671047 w 4612435"/>
              <a:gd name="connsiteY97" fmla="*/ 2353235 h 3926541"/>
              <a:gd name="connsiteX98" fmla="*/ 3657600 w 4612435"/>
              <a:gd name="connsiteY98" fmla="*/ 2312894 h 3926541"/>
              <a:gd name="connsiteX99" fmla="*/ 3644153 w 4612435"/>
              <a:gd name="connsiteY99" fmla="*/ 2259106 h 3926541"/>
              <a:gd name="connsiteX100" fmla="*/ 3563471 w 4612435"/>
              <a:gd name="connsiteY100" fmla="*/ 2151529 h 3926541"/>
              <a:gd name="connsiteX101" fmla="*/ 3523130 w 4612435"/>
              <a:gd name="connsiteY101" fmla="*/ 2138082 h 3926541"/>
              <a:gd name="connsiteX102" fmla="*/ 3482789 w 4612435"/>
              <a:gd name="connsiteY102" fmla="*/ 2097741 h 3926541"/>
              <a:gd name="connsiteX103" fmla="*/ 3415553 w 4612435"/>
              <a:gd name="connsiteY103" fmla="*/ 2070847 h 3926541"/>
              <a:gd name="connsiteX104" fmla="*/ 3213847 w 4612435"/>
              <a:gd name="connsiteY104" fmla="*/ 2017058 h 3926541"/>
              <a:gd name="connsiteX105" fmla="*/ 3133165 w 4612435"/>
              <a:gd name="connsiteY105" fmla="*/ 1976717 h 3926541"/>
              <a:gd name="connsiteX106" fmla="*/ 3052483 w 4612435"/>
              <a:gd name="connsiteY106" fmla="*/ 1909482 h 3926541"/>
              <a:gd name="connsiteX107" fmla="*/ 3012142 w 4612435"/>
              <a:gd name="connsiteY107" fmla="*/ 1896035 h 3926541"/>
              <a:gd name="connsiteX108" fmla="*/ 2971800 w 4612435"/>
              <a:gd name="connsiteY108" fmla="*/ 1869141 h 3926541"/>
              <a:gd name="connsiteX109" fmla="*/ 2810436 w 4612435"/>
              <a:gd name="connsiteY109" fmla="*/ 1801906 h 3926541"/>
              <a:gd name="connsiteX110" fmla="*/ 2756647 w 4612435"/>
              <a:gd name="connsiteY110" fmla="*/ 1775011 h 3926541"/>
              <a:gd name="connsiteX111" fmla="*/ 2541494 w 4612435"/>
              <a:gd name="connsiteY111" fmla="*/ 1734670 h 3926541"/>
              <a:gd name="connsiteX112" fmla="*/ 2501153 w 4612435"/>
              <a:gd name="connsiteY112" fmla="*/ 1707776 h 3926541"/>
              <a:gd name="connsiteX113" fmla="*/ 2407024 w 4612435"/>
              <a:gd name="connsiteY113" fmla="*/ 1667435 h 3926541"/>
              <a:gd name="connsiteX114" fmla="*/ 2312894 w 4612435"/>
              <a:gd name="connsiteY114" fmla="*/ 1613647 h 3926541"/>
              <a:gd name="connsiteX115" fmla="*/ 2084294 w 4612435"/>
              <a:gd name="connsiteY115" fmla="*/ 1573306 h 3926541"/>
              <a:gd name="connsiteX116" fmla="*/ 1936377 w 4612435"/>
              <a:gd name="connsiteY116" fmla="*/ 1465729 h 3926541"/>
              <a:gd name="connsiteX117" fmla="*/ 1842247 w 4612435"/>
              <a:gd name="connsiteY117" fmla="*/ 1438835 h 3926541"/>
              <a:gd name="connsiteX118" fmla="*/ 1748118 w 4612435"/>
              <a:gd name="connsiteY118" fmla="*/ 1411941 h 3926541"/>
              <a:gd name="connsiteX119" fmla="*/ 1506071 w 4612435"/>
              <a:gd name="connsiteY119" fmla="*/ 1425388 h 3926541"/>
              <a:gd name="connsiteX120" fmla="*/ 1371600 w 4612435"/>
              <a:gd name="connsiteY120" fmla="*/ 1438835 h 3926541"/>
              <a:gd name="connsiteX121" fmla="*/ 1317812 w 4612435"/>
              <a:gd name="connsiteY121" fmla="*/ 1479176 h 3926541"/>
              <a:gd name="connsiteX122" fmla="*/ 1264024 w 4612435"/>
              <a:gd name="connsiteY122" fmla="*/ 1492623 h 3926541"/>
              <a:gd name="connsiteX123" fmla="*/ 1169894 w 4612435"/>
              <a:gd name="connsiteY123" fmla="*/ 1546411 h 3926541"/>
              <a:gd name="connsiteX124" fmla="*/ 887506 w 4612435"/>
              <a:gd name="connsiteY124" fmla="*/ 1506070 h 3926541"/>
              <a:gd name="connsiteX125" fmla="*/ 847165 w 4612435"/>
              <a:gd name="connsiteY125" fmla="*/ 1492623 h 3926541"/>
              <a:gd name="connsiteX126" fmla="*/ 820271 w 4612435"/>
              <a:gd name="connsiteY126" fmla="*/ 1425388 h 3926541"/>
              <a:gd name="connsiteX127" fmla="*/ 806824 w 4612435"/>
              <a:gd name="connsiteY127" fmla="*/ 1371600 h 3926541"/>
              <a:gd name="connsiteX128" fmla="*/ 753036 w 4612435"/>
              <a:gd name="connsiteY128" fmla="*/ 1331258 h 3926541"/>
              <a:gd name="connsiteX129" fmla="*/ 658906 w 4612435"/>
              <a:gd name="connsiteY129" fmla="*/ 1264023 h 3926541"/>
              <a:gd name="connsiteX130" fmla="*/ 632012 w 4612435"/>
              <a:gd name="connsiteY130" fmla="*/ 1210235 h 3926541"/>
              <a:gd name="connsiteX131" fmla="*/ 591671 w 4612435"/>
              <a:gd name="connsiteY131" fmla="*/ 1183341 h 3926541"/>
              <a:gd name="connsiteX132" fmla="*/ 470647 w 4612435"/>
              <a:gd name="connsiteY132" fmla="*/ 1129553 h 3926541"/>
              <a:gd name="connsiteX133" fmla="*/ 322730 w 4612435"/>
              <a:gd name="connsiteY133" fmla="*/ 1075764 h 3926541"/>
              <a:gd name="connsiteX134" fmla="*/ 215153 w 4612435"/>
              <a:gd name="connsiteY134" fmla="*/ 995082 h 3926541"/>
              <a:gd name="connsiteX135" fmla="*/ 174812 w 4612435"/>
              <a:gd name="connsiteY135" fmla="*/ 900953 h 3926541"/>
              <a:gd name="connsiteX136" fmla="*/ 121024 w 4612435"/>
              <a:gd name="connsiteY136" fmla="*/ 874058 h 3926541"/>
              <a:gd name="connsiteX137" fmla="*/ 80683 w 4612435"/>
              <a:gd name="connsiteY137" fmla="*/ 847164 h 3926541"/>
              <a:gd name="connsiteX138" fmla="*/ 0 w 4612435"/>
              <a:gd name="connsiteY138" fmla="*/ 833717 h 3926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4612435" h="3926541">
                <a:moveTo>
                  <a:pt x="188259" y="322729"/>
                </a:moveTo>
                <a:cubicBezTo>
                  <a:pt x="273653" y="351194"/>
                  <a:pt x="182919" y="332743"/>
                  <a:pt x="268942" y="309282"/>
                </a:cubicBezTo>
                <a:cubicBezTo>
                  <a:pt x="303806" y="299774"/>
                  <a:pt x="340659" y="300317"/>
                  <a:pt x="376518" y="295835"/>
                </a:cubicBezTo>
                <a:cubicBezTo>
                  <a:pt x="388081" y="278490"/>
                  <a:pt x="422437" y="221243"/>
                  <a:pt x="443753" y="215153"/>
                </a:cubicBezTo>
                <a:cubicBezTo>
                  <a:pt x="461523" y="210076"/>
                  <a:pt x="479612" y="224118"/>
                  <a:pt x="497542" y="228600"/>
                </a:cubicBezTo>
                <a:cubicBezTo>
                  <a:pt x="588708" y="365349"/>
                  <a:pt x="519079" y="311432"/>
                  <a:pt x="753036" y="295835"/>
                </a:cubicBezTo>
                <a:cubicBezTo>
                  <a:pt x="845512" y="234184"/>
                  <a:pt x="803054" y="252268"/>
                  <a:pt x="874059" y="228600"/>
                </a:cubicBezTo>
                <a:cubicBezTo>
                  <a:pt x="887506" y="237565"/>
                  <a:pt x="899068" y="250383"/>
                  <a:pt x="914400" y="255494"/>
                </a:cubicBezTo>
                <a:cubicBezTo>
                  <a:pt x="940266" y="264116"/>
                  <a:pt x="967905" y="266767"/>
                  <a:pt x="995083" y="268941"/>
                </a:cubicBezTo>
                <a:cubicBezTo>
                  <a:pt x="1080094" y="275742"/>
                  <a:pt x="1165412" y="277906"/>
                  <a:pt x="1250577" y="282388"/>
                </a:cubicBezTo>
                <a:cubicBezTo>
                  <a:pt x="1241612" y="295835"/>
                  <a:pt x="1218572" y="307397"/>
                  <a:pt x="1223683" y="322729"/>
                </a:cubicBezTo>
                <a:cubicBezTo>
                  <a:pt x="1240501" y="373183"/>
                  <a:pt x="1343427" y="372492"/>
                  <a:pt x="1371600" y="376517"/>
                </a:cubicBezTo>
                <a:cubicBezTo>
                  <a:pt x="1400336" y="386096"/>
                  <a:pt x="1436182" y="406065"/>
                  <a:pt x="1465730" y="376517"/>
                </a:cubicBezTo>
                <a:cubicBezTo>
                  <a:pt x="1478798" y="363449"/>
                  <a:pt x="1464138" y="333471"/>
                  <a:pt x="1479177" y="322729"/>
                </a:cubicBezTo>
                <a:cubicBezTo>
                  <a:pt x="1501363" y="306882"/>
                  <a:pt x="1532965" y="313764"/>
                  <a:pt x="1559859" y="309282"/>
                </a:cubicBezTo>
                <a:cubicBezTo>
                  <a:pt x="1621331" y="217074"/>
                  <a:pt x="1570104" y="320808"/>
                  <a:pt x="1559859" y="228600"/>
                </a:cubicBezTo>
                <a:cubicBezTo>
                  <a:pt x="1554287" y="178448"/>
                  <a:pt x="1569473" y="132818"/>
                  <a:pt x="1613647" y="107576"/>
                </a:cubicBezTo>
                <a:cubicBezTo>
                  <a:pt x="1629693" y="98407"/>
                  <a:pt x="1649506" y="98611"/>
                  <a:pt x="1667436" y="94129"/>
                </a:cubicBezTo>
                <a:cubicBezTo>
                  <a:pt x="1680883" y="85164"/>
                  <a:pt x="1697681" y="79855"/>
                  <a:pt x="1707777" y="67235"/>
                </a:cubicBezTo>
                <a:cubicBezTo>
                  <a:pt x="1716632" y="56167"/>
                  <a:pt x="1710156" y="35749"/>
                  <a:pt x="1721224" y="26894"/>
                </a:cubicBezTo>
                <a:cubicBezTo>
                  <a:pt x="1735655" y="15349"/>
                  <a:pt x="1757242" y="18524"/>
                  <a:pt x="1775012" y="13447"/>
                </a:cubicBezTo>
                <a:cubicBezTo>
                  <a:pt x="1788641" y="9553"/>
                  <a:pt x="1801906" y="4482"/>
                  <a:pt x="1815353" y="0"/>
                </a:cubicBezTo>
                <a:cubicBezTo>
                  <a:pt x="1837765" y="4482"/>
                  <a:pt x="1861188" y="5422"/>
                  <a:pt x="1882589" y="13447"/>
                </a:cubicBezTo>
                <a:cubicBezTo>
                  <a:pt x="1980276" y="50079"/>
                  <a:pt x="1859258" y="37008"/>
                  <a:pt x="1976718" y="53788"/>
                </a:cubicBezTo>
                <a:cubicBezTo>
                  <a:pt x="2097217" y="71002"/>
                  <a:pt x="2272000" y="75276"/>
                  <a:pt x="2380130" y="80682"/>
                </a:cubicBezTo>
                <a:cubicBezTo>
                  <a:pt x="2415989" y="103094"/>
                  <a:pt x="2474334" y="107801"/>
                  <a:pt x="2487706" y="147917"/>
                </a:cubicBezTo>
                <a:cubicBezTo>
                  <a:pt x="2492188" y="161364"/>
                  <a:pt x="2489619" y="180019"/>
                  <a:pt x="2501153" y="188258"/>
                </a:cubicBezTo>
                <a:cubicBezTo>
                  <a:pt x="2524222" y="204736"/>
                  <a:pt x="2581836" y="215153"/>
                  <a:pt x="2581836" y="215153"/>
                </a:cubicBezTo>
                <a:cubicBezTo>
                  <a:pt x="2599765" y="228600"/>
                  <a:pt x="2613438" y="252325"/>
                  <a:pt x="2635624" y="255494"/>
                </a:cubicBezTo>
                <a:cubicBezTo>
                  <a:pt x="2680218" y="261865"/>
                  <a:pt x="2727671" y="257198"/>
                  <a:pt x="2770094" y="242047"/>
                </a:cubicBezTo>
                <a:cubicBezTo>
                  <a:pt x="2793973" y="233519"/>
                  <a:pt x="2802785" y="202323"/>
                  <a:pt x="2823883" y="188258"/>
                </a:cubicBezTo>
                <a:lnTo>
                  <a:pt x="2864224" y="161364"/>
                </a:lnTo>
                <a:cubicBezTo>
                  <a:pt x="2891118" y="170329"/>
                  <a:pt x="2929181" y="164670"/>
                  <a:pt x="2944906" y="188258"/>
                </a:cubicBezTo>
                <a:cubicBezTo>
                  <a:pt x="2984478" y="247617"/>
                  <a:pt x="2955952" y="225431"/>
                  <a:pt x="3039036" y="242047"/>
                </a:cubicBezTo>
                <a:cubicBezTo>
                  <a:pt x="3043518" y="255494"/>
                  <a:pt x="3044620" y="270594"/>
                  <a:pt x="3052483" y="282388"/>
                </a:cubicBezTo>
                <a:cubicBezTo>
                  <a:pt x="3090720" y="339743"/>
                  <a:pt x="3083822" y="311505"/>
                  <a:pt x="3133165" y="336176"/>
                </a:cubicBezTo>
                <a:cubicBezTo>
                  <a:pt x="3147620" y="343404"/>
                  <a:pt x="3160059" y="354105"/>
                  <a:pt x="3173506" y="363070"/>
                </a:cubicBezTo>
                <a:cubicBezTo>
                  <a:pt x="3182471" y="376517"/>
                  <a:pt x="3188972" y="391983"/>
                  <a:pt x="3200400" y="403411"/>
                </a:cubicBezTo>
                <a:cubicBezTo>
                  <a:pt x="3241106" y="444117"/>
                  <a:pt x="3248373" y="441814"/>
                  <a:pt x="3294530" y="457200"/>
                </a:cubicBezTo>
                <a:cubicBezTo>
                  <a:pt x="3299012" y="470647"/>
                  <a:pt x="3297954" y="487518"/>
                  <a:pt x="3307977" y="497541"/>
                </a:cubicBezTo>
                <a:cubicBezTo>
                  <a:pt x="3322151" y="511715"/>
                  <a:pt x="3351141" y="507436"/>
                  <a:pt x="3361765" y="524435"/>
                </a:cubicBezTo>
                <a:cubicBezTo>
                  <a:pt x="3432347" y="637367"/>
                  <a:pt x="3320854" y="586998"/>
                  <a:pt x="3415553" y="618564"/>
                </a:cubicBezTo>
                <a:cubicBezTo>
                  <a:pt x="3496235" y="609599"/>
                  <a:pt x="3579094" y="612329"/>
                  <a:pt x="3657600" y="591670"/>
                </a:cubicBezTo>
                <a:cubicBezTo>
                  <a:pt x="3757795" y="565303"/>
                  <a:pt x="3575332" y="519425"/>
                  <a:pt x="3711389" y="564776"/>
                </a:cubicBezTo>
                <a:cubicBezTo>
                  <a:pt x="3724836" y="573741"/>
                  <a:pt x="3741088" y="579507"/>
                  <a:pt x="3751730" y="591670"/>
                </a:cubicBezTo>
                <a:cubicBezTo>
                  <a:pt x="3773015" y="615996"/>
                  <a:pt x="3774854" y="662132"/>
                  <a:pt x="3805518" y="672353"/>
                </a:cubicBezTo>
                <a:lnTo>
                  <a:pt x="3845859" y="685800"/>
                </a:lnTo>
                <a:cubicBezTo>
                  <a:pt x="3859306" y="699247"/>
                  <a:pt x="3875651" y="710318"/>
                  <a:pt x="3886200" y="726141"/>
                </a:cubicBezTo>
                <a:cubicBezTo>
                  <a:pt x="3956021" y="830872"/>
                  <a:pt x="3842787" y="709624"/>
                  <a:pt x="3926542" y="793376"/>
                </a:cubicBezTo>
                <a:cubicBezTo>
                  <a:pt x="3931024" y="806823"/>
                  <a:pt x="3934405" y="820689"/>
                  <a:pt x="3939989" y="833717"/>
                </a:cubicBezTo>
                <a:cubicBezTo>
                  <a:pt x="3951595" y="860797"/>
                  <a:pt x="3973916" y="904014"/>
                  <a:pt x="3993777" y="927847"/>
                </a:cubicBezTo>
                <a:cubicBezTo>
                  <a:pt x="4035486" y="977897"/>
                  <a:pt x="4035969" y="964012"/>
                  <a:pt x="4087906" y="1008529"/>
                </a:cubicBezTo>
                <a:cubicBezTo>
                  <a:pt x="4102345" y="1020905"/>
                  <a:pt x="4114800" y="1035423"/>
                  <a:pt x="4128247" y="1048870"/>
                </a:cubicBezTo>
                <a:cubicBezTo>
                  <a:pt x="4132729" y="1062317"/>
                  <a:pt x="4139539" y="1075201"/>
                  <a:pt x="4141694" y="1089211"/>
                </a:cubicBezTo>
                <a:cubicBezTo>
                  <a:pt x="4156783" y="1187289"/>
                  <a:pt x="4162831" y="1272961"/>
                  <a:pt x="4141694" y="1371600"/>
                </a:cubicBezTo>
                <a:cubicBezTo>
                  <a:pt x="4138308" y="1387403"/>
                  <a:pt x="4123765" y="1398494"/>
                  <a:pt x="4114800" y="1411941"/>
                </a:cubicBezTo>
                <a:cubicBezTo>
                  <a:pt x="4119282" y="1429870"/>
                  <a:pt x="4116702" y="1451298"/>
                  <a:pt x="4128247" y="1465729"/>
                </a:cubicBezTo>
                <a:cubicBezTo>
                  <a:pt x="4137102" y="1476797"/>
                  <a:pt x="4155911" y="1472837"/>
                  <a:pt x="4168589" y="1479176"/>
                </a:cubicBezTo>
                <a:cubicBezTo>
                  <a:pt x="4183044" y="1486403"/>
                  <a:pt x="4195483" y="1497105"/>
                  <a:pt x="4208930" y="1506070"/>
                </a:cubicBezTo>
                <a:cubicBezTo>
                  <a:pt x="4242729" y="1607468"/>
                  <a:pt x="4193205" y="1486414"/>
                  <a:pt x="4262718" y="1573306"/>
                </a:cubicBezTo>
                <a:cubicBezTo>
                  <a:pt x="4327914" y="1654803"/>
                  <a:pt x="4177149" y="1580642"/>
                  <a:pt x="4356847" y="1640541"/>
                </a:cubicBezTo>
                <a:cubicBezTo>
                  <a:pt x="4361329" y="1658470"/>
                  <a:pt x="4365217" y="1676559"/>
                  <a:pt x="4370294" y="1694329"/>
                </a:cubicBezTo>
                <a:cubicBezTo>
                  <a:pt x="4384698" y="1744742"/>
                  <a:pt x="4386678" y="1730646"/>
                  <a:pt x="4397189" y="1788458"/>
                </a:cubicBezTo>
                <a:cubicBezTo>
                  <a:pt x="4422480" y="1927560"/>
                  <a:pt x="4392444" y="1837109"/>
                  <a:pt x="4437530" y="1949823"/>
                </a:cubicBezTo>
                <a:cubicBezTo>
                  <a:pt x="4456635" y="2236397"/>
                  <a:pt x="4436358" y="2064402"/>
                  <a:pt x="4464424" y="2218764"/>
                </a:cubicBezTo>
                <a:cubicBezTo>
                  <a:pt x="4469301" y="2245590"/>
                  <a:pt x="4466798" y="2274532"/>
                  <a:pt x="4477871" y="2299447"/>
                </a:cubicBezTo>
                <a:cubicBezTo>
                  <a:pt x="4485594" y="2316825"/>
                  <a:pt x="4506802" y="2324574"/>
                  <a:pt x="4518212" y="2339788"/>
                </a:cubicBezTo>
                <a:cubicBezTo>
                  <a:pt x="4581724" y="2424470"/>
                  <a:pt x="4525147" y="2395888"/>
                  <a:pt x="4598894" y="2420470"/>
                </a:cubicBezTo>
                <a:cubicBezTo>
                  <a:pt x="4603377" y="2451847"/>
                  <a:pt x="4613515" y="2482926"/>
                  <a:pt x="4612342" y="2514600"/>
                </a:cubicBezTo>
                <a:cubicBezTo>
                  <a:pt x="4609007" y="2604632"/>
                  <a:pt x="4597100" y="2694204"/>
                  <a:pt x="4585447" y="2783541"/>
                </a:cubicBezTo>
                <a:cubicBezTo>
                  <a:pt x="4583614" y="2797596"/>
                  <a:pt x="4574780" y="2809983"/>
                  <a:pt x="4572000" y="2823882"/>
                </a:cubicBezTo>
                <a:cubicBezTo>
                  <a:pt x="4561306" y="2877353"/>
                  <a:pt x="4551870" y="2931138"/>
                  <a:pt x="4545106" y="2985247"/>
                </a:cubicBezTo>
                <a:cubicBezTo>
                  <a:pt x="4529367" y="3111161"/>
                  <a:pt x="4540424" y="3057764"/>
                  <a:pt x="4518212" y="3146611"/>
                </a:cubicBezTo>
                <a:cubicBezTo>
                  <a:pt x="4527486" y="3276449"/>
                  <a:pt x="4550765" y="3436968"/>
                  <a:pt x="4504765" y="3563470"/>
                </a:cubicBezTo>
                <a:cubicBezTo>
                  <a:pt x="4495077" y="3590112"/>
                  <a:pt x="4477871" y="3482788"/>
                  <a:pt x="4477871" y="3482788"/>
                </a:cubicBezTo>
                <a:cubicBezTo>
                  <a:pt x="4395156" y="3510360"/>
                  <a:pt x="4475959" y="3472020"/>
                  <a:pt x="4410636" y="3563470"/>
                </a:cubicBezTo>
                <a:cubicBezTo>
                  <a:pt x="4401242" y="3576621"/>
                  <a:pt x="4382710" y="3580018"/>
                  <a:pt x="4370294" y="3590364"/>
                </a:cubicBezTo>
                <a:cubicBezTo>
                  <a:pt x="4331469" y="3622718"/>
                  <a:pt x="4329502" y="3631383"/>
                  <a:pt x="4303059" y="3671047"/>
                </a:cubicBezTo>
                <a:cubicBezTo>
                  <a:pt x="4298577" y="3693459"/>
                  <a:pt x="4295626" y="3716232"/>
                  <a:pt x="4289612" y="3738282"/>
                </a:cubicBezTo>
                <a:cubicBezTo>
                  <a:pt x="4275238" y="3790985"/>
                  <a:pt x="4262060" y="3826840"/>
                  <a:pt x="4235824" y="3872753"/>
                </a:cubicBezTo>
                <a:cubicBezTo>
                  <a:pt x="4227806" y="3886785"/>
                  <a:pt x="4224118" y="3907571"/>
                  <a:pt x="4208930" y="3913094"/>
                </a:cubicBezTo>
                <a:cubicBezTo>
                  <a:pt x="4170784" y="3926965"/>
                  <a:pt x="4128247" y="3922059"/>
                  <a:pt x="4087906" y="3926541"/>
                </a:cubicBezTo>
                <a:cubicBezTo>
                  <a:pt x="3986628" y="3859022"/>
                  <a:pt x="4115344" y="3938300"/>
                  <a:pt x="3993777" y="3886200"/>
                </a:cubicBezTo>
                <a:cubicBezTo>
                  <a:pt x="3972503" y="3877082"/>
                  <a:pt x="3941631" y="3851272"/>
                  <a:pt x="3926542" y="3832411"/>
                </a:cubicBezTo>
                <a:cubicBezTo>
                  <a:pt x="3916446" y="3819791"/>
                  <a:pt x="3908612" y="3805517"/>
                  <a:pt x="3899647" y="3792070"/>
                </a:cubicBezTo>
                <a:cubicBezTo>
                  <a:pt x="3895165" y="3688976"/>
                  <a:pt x="3892443" y="3585790"/>
                  <a:pt x="3886200" y="3482788"/>
                </a:cubicBezTo>
                <a:cubicBezTo>
                  <a:pt x="3883475" y="3437823"/>
                  <a:pt x="3882192" y="3392364"/>
                  <a:pt x="3872753" y="3348317"/>
                </a:cubicBezTo>
                <a:cubicBezTo>
                  <a:pt x="3868553" y="3328716"/>
                  <a:pt x="3853755" y="3312954"/>
                  <a:pt x="3845859" y="3294529"/>
                </a:cubicBezTo>
                <a:cubicBezTo>
                  <a:pt x="3812455" y="3216587"/>
                  <a:pt x="3857202" y="3291373"/>
                  <a:pt x="3805518" y="3213847"/>
                </a:cubicBezTo>
                <a:cubicBezTo>
                  <a:pt x="3796553" y="3182470"/>
                  <a:pt x="3780434" y="3152299"/>
                  <a:pt x="3778624" y="3119717"/>
                </a:cubicBezTo>
                <a:cubicBezTo>
                  <a:pt x="3773813" y="3033120"/>
                  <a:pt x="3787504" y="2990070"/>
                  <a:pt x="3805518" y="2918011"/>
                </a:cubicBezTo>
                <a:cubicBezTo>
                  <a:pt x="3801036" y="2868705"/>
                  <a:pt x="3799073" y="2819105"/>
                  <a:pt x="3792071" y="2770094"/>
                </a:cubicBezTo>
                <a:cubicBezTo>
                  <a:pt x="3790066" y="2756062"/>
                  <a:pt x="3782062" y="2743504"/>
                  <a:pt x="3778624" y="2729753"/>
                </a:cubicBezTo>
                <a:cubicBezTo>
                  <a:pt x="3773081" y="2707580"/>
                  <a:pt x="3772405" y="2684200"/>
                  <a:pt x="3765177" y="2662517"/>
                </a:cubicBezTo>
                <a:cubicBezTo>
                  <a:pt x="3726692" y="2547060"/>
                  <a:pt x="3748336" y="2662388"/>
                  <a:pt x="3724836" y="2568388"/>
                </a:cubicBezTo>
                <a:cubicBezTo>
                  <a:pt x="3719293" y="2546215"/>
                  <a:pt x="3716932" y="2523326"/>
                  <a:pt x="3711389" y="2501153"/>
                </a:cubicBezTo>
                <a:cubicBezTo>
                  <a:pt x="3707951" y="2487402"/>
                  <a:pt x="3701672" y="2474486"/>
                  <a:pt x="3697942" y="2460811"/>
                </a:cubicBezTo>
                <a:cubicBezTo>
                  <a:pt x="3688216" y="2425151"/>
                  <a:pt x="3682736" y="2388301"/>
                  <a:pt x="3671047" y="2353235"/>
                </a:cubicBezTo>
                <a:cubicBezTo>
                  <a:pt x="3666565" y="2339788"/>
                  <a:pt x="3661494" y="2326523"/>
                  <a:pt x="3657600" y="2312894"/>
                </a:cubicBezTo>
                <a:cubicBezTo>
                  <a:pt x="3652523" y="2295124"/>
                  <a:pt x="3651659" y="2275994"/>
                  <a:pt x="3644153" y="2259106"/>
                </a:cubicBezTo>
                <a:cubicBezTo>
                  <a:pt x="3629514" y="2226169"/>
                  <a:pt x="3596473" y="2173531"/>
                  <a:pt x="3563471" y="2151529"/>
                </a:cubicBezTo>
                <a:cubicBezTo>
                  <a:pt x="3551677" y="2143666"/>
                  <a:pt x="3536577" y="2142564"/>
                  <a:pt x="3523130" y="2138082"/>
                </a:cubicBezTo>
                <a:cubicBezTo>
                  <a:pt x="3509683" y="2124635"/>
                  <a:pt x="3498915" y="2107820"/>
                  <a:pt x="3482789" y="2097741"/>
                </a:cubicBezTo>
                <a:cubicBezTo>
                  <a:pt x="3462320" y="2084948"/>
                  <a:pt x="3438285" y="2078966"/>
                  <a:pt x="3415553" y="2070847"/>
                </a:cubicBezTo>
                <a:cubicBezTo>
                  <a:pt x="3287025" y="2024944"/>
                  <a:pt x="3324702" y="2035535"/>
                  <a:pt x="3213847" y="2017058"/>
                </a:cubicBezTo>
                <a:cubicBezTo>
                  <a:pt x="3098235" y="1939984"/>
                  <a:pt x="3244511" y="2032390"/>
                  <a:pt x="3133165" y="1976717"/>
                </a:cubicBezTo>
                <a:cubicBezTo>
                  <a:pt x="3045175" y="1932722"/>
                  <a:pt x="3141701" y="1968961"/>
                  <a:pt x="3052483" y="1909482"/>
                </a:cubicBezTo>
                <a:cubicBezTo>
                  <a:pt x="3040689" y="1901619"/>
                  <a:pt x="3024820" y="1902374"/>
                  <a:pt x="3012142" y="1896035"/>
                </a:cubicBezTo>
                <a:cubicBezTo>
                  <a:pt x="2997687" y="1888807"/>
                  <a:pt x="2986445" y="1875975"/>
                  <a:pt x="2971800" y="1869141"/>
                </a:cubicBezTo>
                <a:cubicBezTo>
                  <a:pt x="2918996" y="1844499"/>
                  <a:pt x="2862554" y="1827966"/>
                  <a:pt x="2810436" y="1801906"/>
                </a:cubicBezTo>
                <a:cubicBezTo>
                  <a:pt x="2792506" y="1792941"/>
                  <a:pt x="2776095" y="1779873"/>
                  <a:pt x="2756647" y="1775011"/>
                </a:cubicBezTo>
                <a:cubicBezTo>
                  <a:pt x="2685858" y="1757314"/>
                  <a:pt x="2613212" y="1748117"/>
                  <a:pt x="2541494" y="1734670"/>
                </a:cubicBezTo>
                <a:cubicBezTo>
                  <a:pt x="2528047" y="1725705"/>
                  <a:pt x="2515608" y="1715004"/>
                  <a:pt x="2501153" y="1707776"/>
                </a:cubicBezTo>
                <a:cubicBezTo>
                  <a:pt x="2350292" y="1632345"/>
                  <a:pt x="2602895" y="1779361"/>
                  <a:pt x="2407024" y="1667435"/>
                </a:cubicBezTo>
                <a:cubicBezTo>
                  <a:pt x="2376940" y="1650244"/>
                  <a:pt x="2347727" y="1621940"/>
                  <a:pt x="2312894" y="1613647"/>
                </a:cubicBezTo>
                <a:cubicBezTo>
                  <a:pt x="2237621" y="1595725"/>
                  <a:pt x="2160494" y="1586753"/>
                  <a:pt x="2084294" y="1573306"/>
                </a:cubicBezTo>
                <a:cubicBezTo>
                  <a:pt x="2040477" y="1529488"/>
                  <a:pt x="2001323" y="1484285"/>
                  <a:pt x="1936377" y="1465729"/>
                </a:cubicBezTo>
                <a:lnTo>
                  <a:pt x="1842247" y="1438835"/>
                </a:lnTo>
                <a:cubicBezTo>
                  <a:pt x="1749383" y="1413509"/>
                  <a:pt x="1825415" y="1437707"/>
                  <a:pt x="1748118" y="1411941"/>
                </a:cubicBezTo>
                <a:lnTo>
                  <a:pt x="1506071" y="1425388"/>
                </a:lnTo>
                <a:cubicBezTo>
                  <a:pt x="1461138" y="1428597"/>
                  <a:pt x="1414914" y="1426460"/>
                  <a:pt x="1371600" y="1438835"/>
                </a:cubicBezTo>
                <a:cubicBezTo>
                  <a:pt x="1350051" y="1444992"/>
                  <a:pt x="1337858" y="1469153"/>
                  <a:pt x="1317812" y="1479176"/>
                </a:cubicBezTo>
                <a:cubicBezTo>
                  <a:pt x="1301282" y="1487441"/>
                  <a:pt x="1281953" y="1488141"/>
                  <a:pt x="1264024" y="1492623"/>
                </a:cubicBezTo>
                <a:cubicBezTo>
                  <a:pt x="1248268" y="1503127"/>
                  <a:pt x="1186956" y="1546411"/>
                  <a:pt x="1169894" y="1546411"/>
                </a:cubicBezTo>
                <a:cubicBezTo>
                  <a:pt x="1124150" y="1546411"/>
                  <a:pt x="961542" y="1518409"/>
                  <a:pt x="887506" y="1506070"/>
                </a:cubicBezTo>
                <a:cubicBezTo>
                  <a:pt x="874059" y="1501588"/>
                  <a:pt x="856239" y="1503512"/>
                  <a:pt x="847165" y="1492623"/>
                </a:cubicBezTo>
                <a:cubicBezTo>
                  <a:pt x="831712" y="1474080"/>
                  <a:pt x="827904" y="1448287"/>
                  <a:pt x="820271" y="1425388"/>
                </a:cubicBezTo>
                <a:cubicBezTo>
                  <a:pt x="814427" y="1407855"/>
                  <a:pt x="817566" y="1386639"/>
                  <a:pt x="806824" y="1371600"/>
                </a:cubicBezTo>
                <a:cubicBezTo>
                  <a:pt x="793797" y="1353363"/>
                  <a:pt x="771273" y="1344285"/>
                  <a:pt x="753036" y="1331258"/>
                </a:cubicBezTo>
                <a:cubicBezTo>
                  <a:pt x="615354" y="1232913"/>
                  <a:pt x="834748" y="1395904"/>
                  <a:pt x="658906" y="1264023"/>
                </a:cubicBezTo>
                <a:cubicBezTo>
                  <a:pt x="649941" y="1246094"/>
                  <a:pt x="644845" y="1225634"/>
                  <a:pt x="632012" y="1210235"/>
                </a:cubicBezTo>
                <a:cubicBezTo>
                  <a:pt x="621666" y="1197820"/>
                  <a:pt x="605799" y="1191190"/>
                  <a:pt x="591671" y="1183341"/>
                </a:cubicBezTo>
                <a:cubicBezTo>
                  <a:pt x="429571" y="1093285"/>
                  <a:pt x="571919" y="1172956"/>
                  <a:pt x="470647" y="1129553"/>
                </a:cubicBezTo>
                <a:cubicBezTo>
                  <a:pt x="346180" y="1076209"/>
                  <a:pt x="503678" y="1127464"/>
                  <a:pt x="322730" y="1075764"/>
                </a:cubicBezTo>
                <a:cubicBezTo>
                  <a:pt x="284100" y="1052586"/>
                  <a:pt x="241297" y="1034297"/>
                  <a:pt x="215153" y="995082"/>
                </a:cubicBezTo>
                <a:cubicBezTo>
                  <a:pt x="183007" y="946863"/>
                  <a:pt x="225525" y="951667"/>
                  <a:pt x="174812" y="900953"/>
                </a:cubicBezTo>
                <a:cubicBezTo>
                  <a:pt x="160638" y="886778"/>
                  <a:pt x="138429" y="884004"/>
                  <a:pt x="121024" y="874058"/>
                </a:cubicBezTo>
                <a:cubicBezTo>
                  <a:pt x="106992" y="866040"/>
                  <a:pt x="95138" y="854392"/>
                  <a:pt x="80683" y="847164"/>
                </a:cubicBezTo>
                <a:cubicBezTo>
                  <a:pt x="45284" y="829465"/>
                  <a:pt x="37725" y="833717"/>
                  <a:pt x="0" y="833717"/>
                </a:cubicBezTo>
              </a:path>
            </a:pathLst>
          </a:custGeom>
          <a:noFill/>
          <a:ln w="762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591671" y="2541494"/>
            <a:ext cx="1098539" cy="4168588"/>
          </a:xfrm>
          <a:custGeom>
            <a:avLst/>
            <a:gdLst>
              <a:gd name="connsiteX0" fmla="*/ 537882 w 1098539"/>
              <a:gd name="connsiteY0" fmla="*/ 0 h 4168588"/>
              <a:gd name="connsiteX1" fmla="*/ 497541 w 1098539"/>
              <a:gd name="connsiteY1" fmla="*/ 94130 h 4168588"/>
              <a:gd name="connsiteX2" fmla="*/ 470647 w 1098539"/>
              <a:gd name="connsiteY2" fmla="*/ 174812 h 4168588"/>
              <a:gd name="connsiteX3" fmla="*/ 457200 w 1098539"/>
              <a:gd name="connsiteY3" fmla="*/ 215153 h 4168588"/>
              <a:gd name="connsiteX4" fmla="*/ 443753 w 1098539"/>
              <a:gd name="connsiteY4" fmla="*/ 268941 h 4168588"/>
              <a:gd name="connsiteX5" fmla="*/ 416858 w 1098539"/>
              <a:gd name="connsiteY5" fmla="*/ 309282 h 4168588"/>
              <a:gd name="connsiteX6" fmla="*/ 389964 w 1098539"/>
              <a:gd name="connsiteY6" fmla="*/ 443753 h 4168588"/>
              <a:gd name="connsiteX7" fmla="*/ 268941 w 1098539"/>
              <a:gd name="connsiteY7" fmla="*/ 551330 h 4168588"/>
              <a:gd name="connsiteX8" fmla="*/ 242047 w 1098539"/>
              <a:gd name="connsiteY8" fmla="*/ 618565 h 4168588"/>
              <a:gd name="connsiteX9" fmla="*/ 255494 w 1098539"/>
              <a:gd name="connsiteY9" fmla="*/ 672353 h 4168588"/>
              <a:gd name="connsiteX10" fmla="*/ 336176 w 1098539"/>
              <a:gd name="connsiteY10" fmla="*/ 739588 h 4168588"/>
              <a:gd name="connsiteX11" fmla="*/ 376517 w 1098539"/>
              <a:gd name="connsiteY11" fmla="*/ 820271 h 4168588"/>
              <a:gd name="connsiteX12" fmla="*/ 403411 w 1098539"/>
              <a:gd name="connsiteY12" fmla="*/ 927847 h 4168588"/>
              <a:gd name="connsiteX13" fmla="*/ 484094 w 1098539"/>
              <a:gd name="connsiteY13" fmla="*/ 1008530 h 4168588"/>
              <a:gd name="connsiteX14" fmla="*/ 497541 w 1098539"/>
              <a:gd name="connsiteY14" fmla="*/ 1048871 h 4168588"/>
              <a:gd name="connsiteX15" fmla="*/ 524435 w 1098539"/>
              <a:gd name="connsiteY15" fmla="*/ 1089212 h 4168588"/>
              <a:gd name="connsiteX16" fmla="*/ 551329 w 1098539"/>
              <a:gd name="connsiteY16" fmla="*/ 1210235 h 4168588"/>
              <a:gd name="connsiteX17" fmla="*/ 632011 w 1098539"/>
              <a:gd name="connsiteY17" fmla="*/ 1277471 h 4168588"/>
              <a:gd name="connsiteX18" fmla="*/ 672353 w 1098539"/>
              <a:gd name="connsiteY18" fmla="*/ 1304365 h 4168588"/>
              <a:gd name="connsiteX19" fmla="*/ 726141 w 1098539"/>
              <a:gd name="connsiteY19" fmla="*/ 1344706 h 4168588"/>
              <a:gd name="connsiteX20" fmla="*/ 806823 w 1098539"/>
              <a:gd name="connsiteY20" fmla="*/ 1385047 h 4168588"/>
              <a:gd name="connsiteX21" fmla="*/ 847164 w 1098539"/>
              <a:gd name="connsiteY21" fmla="*/ 1411941 h 4168588"/>
              <a:gd name="connsiteX22" fmla="*/ 860611 w 1098539"/>
              <a:gd name="connsiteY22" fmla="*/ 1532965 h 4168588"/>
              <a:gd name="connsiteX23" fmla="*/ 887505 w 1098539"/>
              <a:gd name="connsiteY23" fmla="*/ 1573306 h 4168588"/>
              <a:gd name="connsiteX24" fmla="*/ 900953 w 1098539"/>
              <a:gd name="connsiteY24" fmla="*/ 1640541 h 4168588"/>
              <a:gd name="connsiteX25" fmla="*/ 927847 w 1098539"/>
              <a:gd name="connsiteY25" fmla="*/ 1721224 h 4168588"/>
              <a:gd name="connsiteX26" fmla="*/ 995082 w 1098539"/>
              <a:gd name="connsiteY26" fmla="*/ 1801906 h 4168588"/>
              <a:gd name="connsiteX27" fmla="*/ 1075764 w 1098539"/>
              <a:gd name="connsiteY27" fmla="*/ 1909482 h 4168588"/>
              <a:gd name="connsiteX28" fmla="*/ 1075764 w 1098539"/>
              <a:gd name="connsiteY28" fmla="*/ 2124635 h 4168588"/>
              <a:gd name="connsiteX29" fmla="*/ 995082 w 1098539"/>
              <a:gd name="connsiteY29" fmla="*/ 2138082 h 4168588"/>
              <a:gd name="connsiteX30" fmla="*/ 914400 w 1098539"/>
              <a:gd name="connsiteY30" fmla="*/ 2205318 h 4168588"/>
              <a:gd name="connsiteX31" fmla="*/ 874058 w 1098539"/>
              <a:gd name="connsiteY31" fmla="*/ 2218765 h 4168588"/>
              <a:gd name="connsiteX32" fmla="*/ 847164 w 1098539"/>
              <a:gd name="connsiteY32" fmla="*/ 2259106 h 4168588"/>
              <a:gd name="connsiteX33" fmla="*/ 793376 w 1098539"/>
              <a:gd name="connsiteY33" fmla="*/ 2272553 h 4168588"/>
              <a:gd name="connsiteX34" fmla="*/ 672353 w 1098539"/>
              <a:gd name="connsiteY34" fmla="*/ 2299447 h 4168588"/>
              <a:gd name="connsiteX35" fmla="*/ 591670 w 1098539"/>
              <a:gd name="connsiteY35" fmla="*/ 2326341 h 4168588"/>
              <a:gd name="connsiteX36" fmla="*/ 524435 w 1098539"/>
              <a:gd name="connsiteY36" fmla="*/ 2380130 h 4168588"/>
              <a:gd name="connsiteX37" fmla="*/ 484094 w 1098539"/>
              <a:gd name="connsiteY37" fmla="*/ 2407024 h 4168588"/>
              <a:gd name="connsiteX38" fmla="*/ 403411 w 1098539"/>
              <a:gd name="connsiteY38" fmla="*/ 2433918 h 4168588"/>
              <a:gd name="connsiteX39" fmla="*/ 363070 w 1098539"/>
              <a:gd name="connsiteY39" fmla="*/ 2447365 h 4168588"/>
              <a:gd name="connsiteX40" fmla="*/ 322729 w 1098539"/>
              <a:gd name="connsiteY40" fmla="*/ 2487706 h 4168588"/>
              <a:gd name="connsiteX41" fmla="*/ 80682 w 1098539"/>
              <a:gd name="connsiteY41" fmla="*/ 2528047 h 4168588"/>
              <a:gd name="connsiteX42" fmla="*/ 40341 w 1098539"/>
              <a:gd name="connsiteY42" fmla="*/ 2608730 h 4168588"/>
              <a:gd name="connsiteX43" fmla="*/ 26894 w 1098539"/>
              <a:gd name="connsiteY43" fmla="*/ 2649071 h 4168588"/>
              <a:gd name="connsiteX44" fmla="*/ 40341 w 1098539"/>
              <a:gd name="connsiteY44" fmla="*/ 2891118 h 4168588"/>
              <a:gd name="connsiteX45" fmla="*/ 67235 w 1098539"/>
              <a:gd name="connsiteY45" fmla="*/ 2971800 h 4168588"/>
              <a:gd name="connsiteX46" fmla="*/ 53788 w 1098539"/>
              <a:gd name="connsiteY46" fmla="*/ 3119718 h 4168588"/>
              <a:gd name="connsiteX47" fmla="*/ 26894 w 1098539"/>
              <a:gd name="connsiteY47" fmla="*/ 3160059 h 4168588"/>
              <a:gd name="connsiteX48" fmla="*/ 0 w 1098539"/>
              <a:gd name="connsiteY48" fmla="*/ 3240741 h 4168588"/>
              <a:gd name="connsiteX49" fmla="*/ 26894 w 1098539"/>
              <a:gd name="connsiteY49" fmla="*/ 3348318 h 4168588"/>
              <a:gd name="connsiteX50" fmla="*/ 121023 w 1098539"/>
              <a:gd name="connsiteY50" fmla="*/ 3509682 h 4168588"/>
              <a:gd name="connsiteX51" fmla="*/ 147917 w 1098539"/>
              <a:gd name="connsiteY51" fmla="*/ 3536577 h 4168588"/>
              <a:gd name="connsiteX52" fmla="*/ 161364 w 1098539"/>
              <a:gd name="connsiteY52" fmla="*/ 3617259 h 4168588"/>
              <a:gd name="connsiteX53" fmla="*/ 174811 w 1098539"/>
              <a:gd name="connsiteY53" fmla="*/ 3711388 h 4168588"/>
              <a:gd name="connsiteX54" fmla="*/ 282388 w 1098539"/>
              <a:gd name="connsiteY54" fmla="*/ 3805518 h 4168588"/>
              <a:gd name="connsiteX55" fmla="*/ 322729 w 1098539"/>
              <a:gd name="connsiteY55" fmla="*/ 3845859 h 4168588"/>
              <a:gd name="connsiteX56" fmla="*/ 403411 w 1098539"/>
              <a:gd name="connsiteY56" fmla="*/ 3899647 h 4168588"/>
              <a:gd name="connsiteX57" fmla="*/ 524435 w 1098539"/>
              <a:gd name="connsiteY57" fmla="*/ 3980330 h 4168588"/>
              <a:gd name="connsiteX58" fmla="*/ 564776 w 1098539"/>
              <a:gd name="connsiteY58" fmla="*/ 4007224 h 4168588"/>
              <a:gd name="connsiteX59" fmla="*/ 605117 w 1098539"/>
              <a:gd name="connsiteY59" fmla="*/ 4061012 h 4168588"/>
              <a:gd name="connsiteX60" fmla="*/ 632011 w 1098539"/>
              <a:gd name="connsiteY60" fmla="*/ 4101353 h 4168588"/>
              <a:gd name="connsiteX61" fmla="*/ 672353 w 1098539"/>
              <a:gd name="connsiteY61" fmla="*/ 4141694 h 4168588"/>
              <a:gd name="connsiteX62" fmla="*/ 712694 w 1098539"/>
              <a:gd name="connsiteY62" fmla="*/ 4168588 h 416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1098539" h="4168588">
                <a:moveTo>
                  <a:pt x="537882" y="0"/>
                </a:moveTo>
                <a:cubicBezTo>
                  <a:pt x="502311" y="142283"/>
                  <a:pt x="550606" y="-25266"/>
                  <a:pt x="497541" y="94130"/>
                </a:cubicBezTo>
                <a:cubicBezTo>
                  <a:pt x="486028" y="120035"/>
                  <a:pt x="479612" y="147918"/>
                  <a:pt x="470647" y="174812"/>
                </a:cubicBezTo>
                <a:cubicBezTo>
                  <a:pt x="466165" y="188259"/>
                  <a:pt x="460638" y="201402"/>
                  <a:pt x="457200" y="215153"/>
                </a:cubicBezTo>
                <a:cubicBezTo>
                  <a:pt x="452718" y="233082"/>
                  <a:pt x="451033" y="251954"/>
                  <a:pt x="443753" y="268941"/>
                </a:cubicBezTo>
                <a:cubicBezTo>
                  <a:pt x="437387" y="283796"/>
                  <a:pt x="425823" y="295835"/>
                  <a:pt x="416858" y="309282"/>
                </a:cubicBezTo>
                <a:cubicBezTo>
                  <a:pt x="407893" y="354106"/>
                  <a:pt x="422287" y="411430"/>
                  <a:pt x="389964" y="443753"/>
                </a:cubicBezTo>
                <a:cubicBezTo>
                  <a:pt x="297854" y="535863"/>
                  <a:pt x="340928" y="503337"/>
                  <a:pt x="268941" y="551330"/>
                </a:cubicBezTo>
                <a:cubicBezTo>
                  <a:pt x="259976" y="573742"/>
                  <a:pt x="244713" y="594575"/>
                  <a:pt x="242047" y="618565"/>
                </a:cubicBezTo>
                <a:cubicBezTo>
                  <a:pt x="240006" y="636933"/>
                  <a:pt x="246325" y="656307"/>
                  <a:pt x="255494" y="672353"/>
                </a:cubicBezTo>
                <a:cubicBezTo>
                  <a:pt x="271423" y="700228"/>
                  <a:pt x="310470" y="722451"/>
                  <a:pt x="336176" y="739588"/>
                </a:cubicBezTo>
                <a:cubicBezTo>
                  <a:pt x="362468" y="779028"/>
                  <a:pt x="365382" y="775733"/>
                  <a:pt x="376517" y="820271"/>
                </a:cubicBezTo>
                <a:cubicBezTo>
                  <a:pt x="377667" y="824872"/>
                  <a:pt x="392086" y="913287"/>
                  <a:pt x="403411" y="927847"/>
                </a:cubicBezTo>
                <a:cubicBezTo>
                  <a:pt x="426762" y="957869"/>
                  <a:pt x="484094" y="1008530"/>
                  <a:pt x="484094" y="1008530"/>
                </a:cubicBezTo>
                <a:cubicBezTo>
                  <a:pt x="488576" y="1021977"/>
                  <a:pt x="491202" y="1036193"/>
                  <a:pt x="497541" y="1048871"/>
                </a:cubicBezTo>
                <a:cubicBezTo>
                  <a:pt x="504769" y="1063326"/>
                  <a:pt x="518760" y="1074080"/>
                  <a:pt x="524435" y="1089212"/>
                </a:cubicBezTo>
                <a:cubicBezTo>
                  <a:pt x="530802" y="1106189"/>
                  <a:pt x="540995" y="1189566"/>
                  <a:pt x="551329" y="1210235"/>
                </a:cubicBezTo>
                <a:cubicBezTo>
                  <a:pt x="559824" y="1227224"/>
                  <a:pt x="628619" y="1275048"/>
                  <a:pt x="632011" y="1277471"/>
                </a:cubicBezTo>
                <a:cubicBezTo>
                  <a:pt x="645162" y="1286865"/>
                  <a:pt x="659202" y="1294971"/>
                  <a:pt x="672353" y="1304365"/>
                </a:cubicBezTo>
                <a:cubicBezTo>
                  <a:pt x="690590" y="1317391"/>
                  <a:pt x="706923" y="1333175"/>
                  <a:pt x="726141" y="1344706"/>
                </a:cubicBezTo>
                <a:cubicBezTo>
                  <a:pt x="751924" y="1360176"/>
                  <a:pt x="780538" y="1370444"/>
                  <a:pt x="806823" y="1385047"/>
                </a:cubicBezTo>
                <a:cubicBezTo>
                  <a:pt x="820951" y="1392896"/>
                  <a:pt x="833717" y="1402976"/>
                  <a:pt x="847164" y="1411941"/>
                </a:cubicBezTo>
                <a:cubicBezTo>
                  <a:pt x="851646" y="1452282"/>
                  <a:pt x="850767" y="1493587"/>
                  <a:pt x="860611" y="1532965"/>
                </a:cubicBezTo>
                <a:cubicBezTo>
                  <a:pt x="864531" y="1548644"/>
                  <a:pt x="881830" y="1558174"/>
                  <a:pt x="887505" y="1573306"/>
                </a:cubicBezTo>
                <a:cubicBezTo>
                  <a:pt x="895530" y="1594706"/>
                  <a:pt x="894939" y="1618491"/>
                  <a:pt x="900953" y="1640541"/>
                </a:cubicBezTo>
                <a:cubicBezTo>
                  <a:pt x="908412" y="1667891"/>
                  <a:pt x="907801" y="1701178"/>
                  <a:pt x="927847" y="1721224"/>
                </a:cubicBezTo>
                <a:cubicBezTo>
                  <a:pt x="1001645" y="1795022"/>
                  <a:pt x="938918" y="1727021"/>
                  <a:pt x="995082" y="1801906"/>
                </a:cubicBezTo>
                <a:cubicBezTo>
                  <a:pt x="1090908" y="1929674"/>
                  <a:pt x="1014963" y="1818281"/>
                  <a:pt x="1075764" y="1909482"/>
                </a:cubicBezTo>
                <a:cubicBezTo>
                  <a:pt x="1093418" y="1980100"/>
                  <a:pt x="1116690" y="2048630"/>
                  <a:pt x="1075764" y="2124635"/>
                </a:cubicBezTo>
                <a:cubicBezTo>
                  <a:pt x="1062838" y="2148641"/>
                  <a:pt x="1021976" y="2133600"/>
                  <a:pt x="995082" y="2138082"/>
                </a:cubicBezTo>
                <a:cubicBezTo>
                  <a:pt x="902584" y="2168917"/>
                  <a:pt x="1012096" y="2123906"/>
                  <a:pt x="914400" y="2205318"/>
                </a:cubicBezTo>
                <a:cubicBezTo>
                  <a:pt x="903511" y="2214392"/>
                  <a:pt x="887505" y="2214283"/>
                  <a:pt x="874058" y="2218765"/>
                </a:cubicBezTo>
                <a:cubicBezTo>
                  <a:pt x="865093" y="2232212"/>
                  <a:pt x="860611" y="2250141"/>
                  <a:pt x="847164" y="2259106"/>
                </a:cubicBezTo>
                <a:cubicBezTo>
                  <a:pt x="831787" y="2269357"/>
                  <a:pt x="811417" y="2268544"/>
                  <a:pt x="793376" y="2272553"/>
                </a:cubicBezTo>
                <a:cubicBezTo>
                  <a:pt x="744020" y="2283521"/>
                  <a:pt x="719203" y="2285392"/>
                  <a:pt x="672353" y="2299447"/>
                </a:cubicBezTo>
                <a:cubicBezTo>
                  <a:pt x="645199" y="2307593"/>
                  <a:pt x="591670" y="2326341"/>
                  <a:pt x="591670" y="2326341"/>
                </a:cubicBezTo>
                <a:cubicBezTo>
                  <a:pt x="546335" y="2394344"/>
                  <a:pt x="589386" y="2347654"/>
                  <a:pt x="524435" y="2380130"/>
                </a:cubicBezTo>
                <a:cubicBezTo>
                  <a:pt x="509980" y="2387358"/>
                  <a:pt x="498862" y="2400460"/>
                  <a:pt x="484094" y="2407024"/>
                </a:cubicBezTo>
                <a:cubicBezTo>
                  <a:pt x="458188" y="2418538"/>
                  <a:pt x="430305" y="2424953"/>
                  <a:pt x="403411" y="2433918"/>
                </a:cubicBezTo>
                <a:lnTo>
                  <a:pt x="363070" y="2447365"/>
                </a:lnTo>
                <a:cubicBezTo>
                  <a:pt x="349623" y="2460812"/>
                  <a:pt x="341293" y="2483581"/>
                  <a:pt x="322729" y="2487706"/>
                </a:cubicBezTo>
                <a:cubicBezTo>
                  <a:pt x="28657" y="2553055"/>
                  <a:pt x="195376" y="2451585"/>
                  <a:pt x="80682" y="2528047"/>
                </a:cubicBezTo>
                <a:cubicBezTo>
                  <a:pt x="46883" y="2629444"/>
                  <a:pt x="92476" y="2504460"/>
                  <a:pt x="40341" y="2608730"/>
                </a:cubicBezTo>
                <a:cubicBezTo>
                  <a:pt x="34002" y="2621408"/>
                  <a:pt x="31376" y="2635624"/>
                  <a:pt x="26894" y="2649071"/>
                </a:cubicBezTo>
                <a:cubicBezTo>
                  <a:pt x="31376" y="2729753"/>
                  <a:pt x="30318" y="2810935"/>
                  <a:pt x="40341" y="2891118"/>
                </a:cubicBezTo>
                <a:cubicBezTo>
                  <a:pt x="43857" y="2919248"/>
                  <a:pt x="67235" y="2971800"/>
                  <a:pt x="67235" y="2971800"/>
                </a:cubicBezTo>
                <a:cubicBezTo>
                  <a:pt x="62753" y="3021106"/>
                  <a:pt x="64162" y="3071308"/>
                  <a:pt x="53788" y="3119718"/>
                </a:cubicBezTo>
                <a:cubicBezTo>
                  <a:pt x="50402" y="3135521"/>
                  <a:pt x="33458" y="3145291"/>
                  <a:pt x="26894" y="3160059"/>
                </a:cubicBezTo>
                <a:cubicBezTo>
                  <a:pt x="15380" y="3185964"/>
                  <a:pt x="0" y="3240741"/>
                  <a:pt x="0" y="3240741"/>
                </a:cubicBezTo>
                <a:cubicBezTo>
                  <a:pt x="8965" y="3276600"/>
                  <a:pt x="13916" y="3313709"/>
                  <a:pt x="26894" y="3348318"/>
                </a:cubicBezTo>
                <a:cubicBezTo>
                  <a:pt x="51228" y="3413210"/>
                  <a:pt x="78695" y="3458888"/>
                  <a:pt x="121023" y="3509682"/>
                </a:cubicBezTo>
                <a:cubicBezTo>
                  <a:pt x="129139" y="3519422"/>
                  <a:pt x="138952" y="3527612"/>
                  <a:pt x="147917" y="3536577"/>
                </a:cubicBezTo>
                <a:cubicBezTo>
                  <a:pt x="152399" y="3563471"/>
                  <a:pt x="157218" y="3590311"/>
                  <a:pt x="161364" y="3617259"/>
                </a:cubicBezTo>
                <a:cubicBezTo>
                  <a:pt x="166183" y="3648585"/>
                  <a:pt x="160637" y="3683039"/>
                  <a:pt x="174811" y="3711388"/>
                </a:cubicBezTo>
                <a:cubicBezTo>
                  <a:pt x="204740" y="3771246"/>
                  <a:pt x="240524" y="3770632"/>
                  <a:pt x="282388" y="3805518"/>
                </a:cubicBezTo>
                <a:cubicBezTo>
                  <a:pt x="296997" y="3817692"/>
                  <a:pt x="307718" y="3834184"/>
                  <a:pt x="322729" y="3845859"/>
                </a:cubicBezTo>
                <a:cubicBezTo>
                  <a:pt x="348243" y="3865703"/>
                  <a:pt x="376517" y="3881718"/>
                  <a:pt x="403411" y="3899647"/>
                </a:cubicBezTo>
                <a:lnTo>
                  <a:pt x="524435" y="3980330"/>
                </a:lnTo>
                <a:cubicBezTo>
                  <a:pt x="537882" y="3989295"/>
                  <a:pt x="555079" y="3994295"/>
                  <a:pt x="564776" y="4007224"/>
                </a:cubicBezTo>
                <a:cubicBezTo>
                  <a:pt x="578223" y="4025153"/>
                  <a:pt x="592090" y="4042775"/>
                  <a:pt x="605117" y="4061012"/>
                </a:cubicBezTo>
                <a:cubicBezTo>
                  <a:pt x="614511" y="4074163"/>
                  <a:pt x="621665" y="4088938"/>
                  <a:pt x="632011" y="4101353"/>
                </a:cubicBezTo>
                <a:cubicBezTo>
                  <a:pt x="644186" y="4115962"/>
                  <a:pt x="657744" y="4129520"/>
                  <a:pt x="672353" y="4141694"/>
                </a:cubicBezTo>
                <a:cubicBezTo>
                  <a:pt x="684769" y="4152040"/>
                  <a:pt x="712694" y="4168588"/>
                  <a:pt x="712694" y="4168588"/>
                </a:cubicBezTo>
              </a:path>
            </a:pathLst>
          </a:custGeom>
          <a:noFill/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20529019">
            <a:off x="1332695" y="4403644"/>
            <a:ext cx="3937207" cy="954107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7030A0"/>
                </a:solidFill>
                <a:latin typeface="Bell MT" charset="0"/>
                <a:ea typeface="Bell MT" charset="0"/>
                <a:cs typeface="Bell MT" charset="0"/>
              </a:rPr>
              <a:t>Greater </a:t>
            </a:r>
            <a:r>
              <a:rPr lang="en-US" sz="2800" b="1" dirty="0" err="1" smtClean="0">
                <a:solidFill>
                  <a:srgbClr val="7030A0"/>
                </a:solidFill>
                <a:latin typeface="Bell MT" charset="0"/>
                <a:ea typeface="Bell MT" charset="0"/>
                <a:cs typeface="Bell MT" charset="0"/>
              </a:rPr>
              <a:t>Mahale</a:t>
            </a:r>
            <a:r>
              <a:rPr lang="en-US" sz="2800" b="1" dirty="0" smtClean="0">
                <a:solidFill>
                  <a:srgbClr val="7030A0"/>
                </a:solidFill>
                <a:latin typeface="Bell MT" charset="0"/>
                <a:ea typeface="Bell MT" charset="0"/>
                <a:cs typeface="Bell MT" charset="0"/>
              </a:rPr>
              <a:t> Ecosystem</a:t>
            </a:r>
            <a:endParaRPr lang="en-US" sz="2800" b="1" dirty="0">
              <a:solidFill>
                <a:srgbClr val="7030A0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5974280" y="2541494"/>
            <a:ext cx="3169720" cy="2123019"/>
          </a:xfrm>
          <a:prstGeom prst="rect">
            <a:avLst/>
          </a:prstGeom>
          <a:solidFill>
            <a:schemeClr val="bg2">
              <a:lumMod val="75000"/>
            </a:schemeClr>
          </a:solidFill>
          <a:effectLst/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b="1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GME </a:t>
            </a:r>
            <a:r>
              <a:rPr lang="en-US" sz="36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Survey </a:t>
            </a:r>
          </a:p>
          <a:p>
            <a:r>
              <a:rPr lang="en-US" sz="36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2011-2012; 2014-2015</a:t>
            </a:r>
            <a:br>
              <a:rPr lang="en-US" sz="36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</a:br>
            <a:r>
              <a:rPr lang="en-US" sz="36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~1800km</a:t>
            </a:r>
            <a:r>
              <a:rPr lang="en-US" sz="3600" b="1" baseline="30000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2</a:t>
            </a:r>
            <a:endParaRPr lang="en-US" sz="3600" b="1" baseline="30000" dirty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78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build="allAtOnce" animBg="1"/>
      <p:bldP spid="12" grpId="0" animBg="1"/>
      <p:bldP spid="16" grpId="0" animBg="1"/>
      <p:bldP spid="10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623" y="1277470"/>
            <a:ext cx="8686800" cy="5002306"/>
          </a:xfrm>
        </p:spPr>
        <p:txBody>
          <a:bodyPr>
            <a:noAutofit/>
          </a:bodyPr>
          <a:lstStyle/>
          <a:p>
            <a:pPr lvl="0">
              <a:buFont typeface="Wingdings" charset="2"/>
              <a:buChar char="Ø"/>
            </a:pPr>
            <a:r>
              <a:rPr lang="en-US" sz="30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Does the GME represent a single population of chimpanzees? (e.g. connectivity?)</a:t>
            </a:r>
          </a:p>
          <a:p>
            <a:pPr lvl="0">
              <a:buFont typeface="Wingdings" charset="2"/>
              <a:buChar char="Ø"/>
            </a:pPr>
            <a:r>
              <a:rPr lang="en-US" sz="30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Are </a:t>
            </a:r>
            <a:r>
              <a:rPr lang="en-US" sz="3000" b="1" dirty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the areas under threat </a:t>
            </a:r>
            <a:r>
              <a:rPr lang="en-US" sz="30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viable with </a:t>
            </a:r>
            <a:r>
              <a:rPr lang="en-US" sz="3000" b="1" dirty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the implementation of successful conservation strategies</a:t>
            </a:r>
            <a:r>
              <a:rPr lang="en-US" sz="30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?</a:t>
            </a:r>
          </a:p>
          <a:p>
            <a:pPr lvl="0">
              <a:buFont typeface="Wingdings" charset="2"/>
              <a:buChar char="Ø"/>
            </a:pPr>
            <a:r>
              <a:rPr lang="en-US" sz="30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How </a:t>
            </a:r>
            <a:r>
              <a:rPr lang="en-US" sz="3000" b="1" dirty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many chimpanzees inhabit these areas of interest</a:t>
            </a:r>
            <a:r>
              <a:rPr lang="en-US" sz="30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?</a:t>
            </a:r>
          </a:p>
          <a:p>
            <a:pPr lvl="0">
              <a:buFont typeface="Wingdings" charset="2"/>
              <a:buChar char="Ø"/>
            </a:pPr>
            <a:r>
              <a:rPr lang="en-US" sz="30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Then and now: is there change over time in forest &amp; chimpanzee abundance?</a:t>
            </a:r>
          </a:p>
          <a:p>
            <a:pPr marL="0" indent="0">
              <a:buNone/>
            </a:pPr>
            <a:endParaRPr lang="en-US" sz="3000" b="1" dirty="0">
              <a:solidFill>
                <a:schemeClr val="bg1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Objectives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964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 rot="1437081">
            <a:off x="3120157" y="3297263"/>
            <a:ext cx="928348" cy="612196"/>
          </a:xfrm>
          <a:prstGeom prst="ellipse">
            <a:avLst/>
          </a:prstGeom>
          <a:noFill/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 rot="1437081">
            <a:off x="2672880" y="3844886"/>
            <a:ext cx="725965" cy="453303"/>
          </a:xfrm>
          <a:prstGeom prst="ellipse">
            <a:avLst/>
          </a:prstGeom>
          <a:noFill/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3729715">
            <a:off x="3713425" y="4587235"/>
            <a:ext cx="595288" cy="382694"/>
          </a:xfrm>
          <a:prstGeom prst="ellipse">
            <a:avLst/>
          </a:prstGeom>
          <a:noFill/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rot="3729715">
            <a:off x="4504628" y="5600246"/>
            <a:ext cx="595288" cy="382694"/>
          </a:xfrm>
          <a:prstGeom prst="ellipse">
            <a:avLst/>
          </a:prstGeom>
          <a:noFill/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3729715">
            <a:off x="3161956" y="1804869"/>
            <a:ext cx="595288" cy="382694"/>
          </a:xfrm>
          <a:prstGeom prst="ellipse">
            <a:avLst/>
          </a:prstGeom>
          <a:noFill/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3729715">
            <a:off x="3928438" y="1452316"/>
            <a:ext cx="595288" cy="382694"/>
          </a:xfrm>
          <a:prstGeom prst="ellipse">
            <a:avLst/>
          </a:prstGeom>
          <a:noFill/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3729715">
            <a:off x="4654579" y="1255093"/>
            <a:ext cx="595288" cy="382694"/>
          </a:xfrm>
          <a:prstGeom prst="ellipse">
            <a:avLst/>
          </a:prstGeom>
          <a:noFill/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rot="3729715">
            <a:off x="2968489" y="5169095"/>
            <a:ext cx="595288" cy="382694"/>
          </a:xfrm>
          <a:prstGeom prst="ellipse">
            <a:avLst/>
          </a:prstGeom>
          <a:noFill/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802272" y="3603361"/>
            <a:ext cx="595288" cy="382694"/>
          </a:xfrm>
          <a:prstGeom prst="ellipse">
            <a:avLst/>
          </a:prstGeom>
          <a:noFill/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059575" y="3225084"/>
            <a:ext cx="297644" cy="281226"/>
          </a:xfrm>
          <a:prstGeom prst="ellipse">
            <a:avLst/>
          </a:prstGeom>
          <a:noFill/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NewLog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933" y="1099938"/>
            <a:ext cx="682897" cy="586908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H="1">
            <a:off x="5260418" y="1643663"/>
            <a:ext cx="921515" cy="25238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127869" y="857250"/>
            <a:ext cx="29583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0070C0"/>
                </a:solidFill>
                <a:latin typeface="Bell MT" charset="0"/>
                <a:ea typeface="Bell MT" charset="0"/>
                <a:cs typeface="Bell MT" charset="0"/>
              </a:rPr>
              <a:t>LAKE</a:t>
            </a:r>
          </a:p>
          <a:p>
            <a:r>
              <a:rPr lang="en-US" sz="2400" b="1" dirty="0" smtClean="0">
                <a:solidFill>
                  <a:srgbClr val="0070C0"/>
                </a:solidFill>
                <a:latin typeface="Bell MT" charset="0"/>
                <a:ea typeface="Bell MT" charset="0"/>
                <a:cs typeface="Bell MT" charset="0"/>
              </a:rPr>
              <a:t> TANGANYKA</a:t>
            </a:r>
            <a:endParaRPr lang="en-US" sz="2400" b="1" dirty="0">
              <a:solidFill>
                <a:srgbClr val="0070C0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2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34" y="3569452"/>
            <a:ext cx="3713368" cy="278502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53" y="963010"/>
            <a:ext cx="3748510" cy="281491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009" r="32993" b="-48"/>
          <a:stretch/>
        </p:blipFill>
        <p:spPr>
          <a:xfrm>
            <a:off x="2509200" y="3777929"/>
            <a:ext cx="6548400" cy="2829600"/>
          </a:xfrm>
          <a:prstGeom prst="rect">
            <a:avLst/>
          </a:prstGeom>
        </p:spPr>
      </p:pic>
      <p:pic>
        <p:nvPicPr>
          <p:cNvPr id="20" name="Picture 19" descr="100_1161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5833" y="963010"/>
            <a:ext cx="3928290" cy="2946218"/>
          </a:xfrm>
          <a:prstGeom prst="rect">
            <a:avLst/>
          </a:prstGeom>
        </p:spPr>
      </p:pic>
      <p:pic>
        <p:nvPicPr>
          <p:cNvPr id="21" name="Picture 20" descr="Screen Shot 2014-07-15 at 15.46.35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52" y="4733054"/>
            <a:ext cx="1376883" cy="2036097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Threats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18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73318" y="1538941"/>
          <a:ext cx="8970682" cy="5319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4763981" y="1960179"/>
            <a:ext cx="504919" cy="45898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61403" y="2536978"/>
            <a:ext cx="504919" cy="45898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rgbClr val="4F81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61403" y="3117174"/>
            <a:ext cx="504919" cy="458985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6779" y="1944880"/>
            <a:ext cx="34465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Garamond"/>
                <a:cs typeface="Garamond"/>
              </a:rPr>
              <a:t>High density (priority) GME</a:t>
            </a:r>
            <a:endParaRPr lang="en-US" sz="2200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8290" y="2536978"/>
            <a:ext cx="34465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Garamond"/>
                <a:cs typeface="Garamond"/>
              </a:rPr>
              <a:t>Low density GME</a:t>
            </a:r>
            <a:endParaRPr lang="en-US" sz="2200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53585" y="3130813"/>
            <a:ext cx="34465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Garamond"/>
                <a:cs typeface="Garamond"/>
              </a:rPr>
              <a:t>Issa Valley study site (UPP)</a:t>
            </a:r>
            <a:endParaRPr lang="en-US" sz="2200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GME chimpanzee densities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6071" y="1535847"/>
            <a:ext cx="2807453" cy="210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99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22236"/>
              </p:ext>
            </p:extLst>
          </p:nvPr>
        </p:nvGraphicFramePr>
        <p:xfrm>
          <a:off x="290417" y="1208089"/>
          <a:ext cx="8563166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4847"/>
                <a:gridCol w="3181096"/>
                <a:gridCol w="1424305"/>
                <a:gridCol w="1752918"/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en-US" sz="24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Area</a:t>
                      </a:r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 anchor="b">
                    <a:solidFill>
                      <a:srgbClr val="99323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Suitable habitat (km</a:t>
                      </a:r>
                      <a:r>
                        <a:rPr lang="en-US" sz="2400" baseline="30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2</a:t>
                      </a:r>
                      <a:r>
                        <a:rPr lang="en-US" sz="24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)</a:t>
                      </a:r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 anchor="b">
                    <a:solidFill>
                      <a:srgbClr val="99323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Population</a:t>
                      </a:r>
                      <a:r>
                        <a:rPr lang="en-US" sz="2400" baseline="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 census</a:t>
                      </a:r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 anchor="b">
                    <a:solidFill>
                      <a:srgbClr val="99323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b">
                    <a:solidFill>
                      <a:srgbClr val="993232"/>
                    </a:solidFill>
                  </a:tcPr>
                </a:tc>
              </a:tr>
              <a:tr h="31762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9323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932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Bell MT" charset="0"/>
                          <a:ea typeface="Bell MT" charset="0"/>
                          <a:cs typeface="Bell MT" charset="0"/>
                        </a:rPr>
                        <a:t>NEST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>
                    <a:solidFill>
                      <a:srgbClr val="9932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Bell MT" charset="0"/>
                          <a:ea typeface="Bell MT" charset="0"/>
                          <a:cs typeface="Bell MT" charset="0"/>
                        </a:rPr>
                        <a:t>GENETIC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>
                    <a:solidFill>
                      <a:srgbClr val="99323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Bell MT" charset="0"/>
                          <a:ea typeface="Bell MT" charset="0"/>
                          <a:cs typeface="Bell MT" charset="0"/>
                        </a:rPr>
                        <a:t>Masito</a:t>
                      </a:r>
                      <a:r>
                        <a:rPr lang="en-US" sz="24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-Ugalla</a:t>
                      </a:r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2,699</a:t>
                      </a:r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412</a:t>
                      </a:r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729</a:t>
                      </a:r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Southern GME</a:t>
                      </a:r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1,059</a:t>
                      </a:r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742</a:t>
                      </a:r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837</a:t>
                      </a:r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FFFF"/>
                          </a:solidFill>
                          <a:latin typeface="Bell MT" charset="0"/>
                          <a:ea typeface="Bell MT" charset="0"/>
                          <a:cs typeface="Bell MT" charset="0"/>
                        </a:rPr>
                        <a:t>Total</a:t>
                      </a:r>
                      <a:endParaRPr lang="en-US" sz="2400" b="1" dirty="0">
                        <a:solidFill>
                          <a:srgbClr val="FFFFFF"/>
                        </a:solidFill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>
                    <a:solidFill>
                      <a:srgbClr val="9932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FFFF"/>
                          </a:solidFill>
                          <a:latin typeface="Bell MT" charset="0"/>
                          <a:ea typeface="Bell MT" charset="0"/>
                          <a:cs typeface="Bell MT" charset="0"/>
                        </a:rPr>
                        <a:t>3,758</a:t>
                      </a:r>
                      <a:endParaRPr lang="en-US" sz="2400" b="1" dirty="0">
                        <a:solidFill>
                          <a:srgbClr val="FFFFFF"/>
                        </a:solidFill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>
                    <a:solidFill>
                      <a:srgbClr val="9932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FFFF"/>
                          </a:solidFill>
                          <a:latin typeface="Bell MT" charset="0"/>
                          <a:ea typeface="Bell MT" charset="0"/>
                          <a:cs typeface="Bell MT" charset="0"/>
                        </a:rPr>
                        <a:t>1155</a:t>
                      </a:r>
                      <a:endParaRPr lang="en-US" sz="2400" b="1" dirty="0">
                        <a:solidFill>
                          <a:srgbClr val="FFFFFF"/>
                        </a:solidFill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>
                    <a:solidFill>
                      <a:srgbClr val="9932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FFFFFF"/>
                          </a:solidFill>
                          <a:latin typeface="Bell MT" charset="0"/>
                          <a:ea typeface="Bell MT" charset="0"/>
                          <a:cs typeface="Bell MT" charset="0"/>
                        </a:rPr>
                        <a:t>1565</a:t>
                      </a:r>
                      <a:endParaRPr lang="en-US" sz="2400" b="1" dirty="0">
                        <a:solidFill>
                          <a:srgbClr val="FFFFFF"/>
                        </a:solidFill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>
                    <a:solidFill>
                      <a:srgbClr val="993232"/>
                    </a:solidFill>
                  </a:tcPr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Population size: Methods compared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pic>
        <p:nvPicPr>
          <p:cNvPr id="8" name="Picture 7" descr="McGrewGombeChimpNe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12" y="4688917"/>
            <a:ext cx="2826683" cy="1889395"/>
          </a:xfrm>
          <a:prstGeom prst="rect">
            <a:avLst/>
          </a:prstGeom>
        </p:spPr>
      </p:pic>
      <p:pic>
        <p:nvPicPr>
          <p:cNvPr id="11" name="Picture 10" descr="Screen Shot 2014-08-03 at 12.22.21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358"/>
          <a:stretch/>
        </p:blipFill>
        <p:spPr>
          <a:xfrm>
            <a:off x="4652683" y="4689843"/>
            <a:ext cx="3617258" cy="188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69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729"/>
    </mc:Choice>
    <mc:Fallback xmlns="">
      <p:transition xmlns:p14="http://schemas.microsoft.com/office/powerpoint/2010/main" spd="slow" advTm="317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M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74" y="3016"/>
            <a:ext cx="7785847" cy="6858000"/>
          </a:xfrm>
          <a:prstGeom prst="rect">
            <a:avLst/>
          </a:prstGeom>
        </p:spPr>
      </p:pic>
      <p:sp>
        <p:nvSpPr>
          <p:cNvPr id="14" name="Left-Right Arrow 13"/>
          <p:cNvSpPr/>
          <p:nvPr/>
        </p:nvSpPr>
        <p:spPr>
          <a:xfrm rot="17939342">
            <a:off x="5469584" y="2689280"/>
            <a:ext cx="1907654" cy="638975"/>
          </a:xfrm>
          <a:prstGeom prst="left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076644" y="2366714"/>
            <a:ext cx="69774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 smtClean="0">
                <a:solidFill>
                  <a:srgbClr val="000000"/>
                </a:solidFill>
                <a:latin typeface="Athelas Bold"/>
                <a:cs typeface="Athelas Bold"/>
              </a:rPr>
              <a:t>?</a:t>
            </a:r>
            <a:endParaRPr lang="en-US" sz="10000" b="1" dirty="0">
              <a:solidFill>
                <a:srgbClr val="000000"/>
              </a:solidFill>
              <a:latin typeface="Athelas Bold"/>
              <a:cs typeface="Athelas Bold"/>
            </a:endParaRPr>
          </a:p>
        </p:txBody>
      </p:sp>
      <p:sp>
        <p:nvSpPr>
          <p:cNvPr id="16" name="Left-Right Arrow 15"/>
          <p:cNvSpPr/>
          <p:nvPr/>
        </p:nvSpPr>
        <p:spPr>
          <a:xfrm rot="19749537">
            <a:off x="3935192" y="1038313"/>
            <a:ext cx="1411327" cy="626945"/>
          </a:xfrm>
          <a:prstGeom prst="leftRightArrow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-Right Arrow 22"/>
          <p:cNvSpPr/>
          <p:nvPr/>
        </p:nvSpPr>
        <p:spPr>
          <a:xfrm rot="19498210">
            <a:off x="2058097" y="1449354"/>
            <a:ext cx="1503576" cy="586102"/>
          </a:xfrm>
          <a:prstGeom prst="leftRightArrow">
            <a:avLst/>
          </a:prstGeom>
          <a:solidFill>
            <a:srgbClr val="FFFF0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-Right Arrow 18"/>
          <p:cNvSpPr/>
          <p:nvPr/>
        </p:nvSpPr>
        <p:spPr>
          <a:xfrm rot="893267">
            <a:off x="5366242" y="1227970"/>
            <a:ext cx="1717806" cy="575619"/>
          </a:xfrm>
          <a:prstGeom prst="leftRightArrow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1616944" y="607987"/>
            <a:ext cx="5512217" cy="3912766"/>
          </a:xfrm>
          <a:prstGeom prst="line">
            <a:avLst/>
          </a:prstGeom>
          <a:ln w="508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Left-Right Arrow 25"/>
          <p:cNvSpPr/>
          <p:nvPr/>
        </p:nvSpPr>
        <p:spPr>
          <a:xfrm rot="13844322">
            <a:off x="2444143" y="2299864"/>
            <a:ext cx="1503576" cy="586102"/>
          </a:xfrm>
          <a:prstGeom prst="leftRightArrow">
            <a:avLst/>
          </a:prstGeom>
          <a:solidFill>
            <a:srgbClr val="FFFF0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532448" y="1248597"/>
            <a:ext cx="69774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 smtClean="0">
                <a:solidFill>
                  <a:srgbClr val="000000"/>
                </a:solidFill>
                <a:latin typeface="Athelas Bold"/>
                <a:cs typeface="Athelas Bold"/>
              </a:rPr>
              <a:t>?</a:t>
            </a:r>
            <a:endParaRPr lang="en-US" sz="10000" b="1" dirty="0">
              <a:solidFill>
                <a:srgbClr val="000000"/>
              </a:solidFill>
              <a:latin typeface="Athelas Bold"/>
              <a:cs typeface="Athelas Bold"/>
            </a:endParaRPr>
          </a:p>
        </p:txBody>
      </p:sp>
      <p:sp>
        <p:nvSpPr>
          <p:cNvPr id="24" name="Left-Right Arrow 23"/>
          <p:cNvSpPr/>
          <p:nvPr/>
        </p:nvSpPr>
        <p:spPr>
          <a:xfrm rot="15321645">
            <a:off x="3295916" y="173111"/>
            <a:ext cx="633024" cy="199170"/>
          </a:xfrm>
          <a:prstGeom prst="leftRightArrow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Left-Right Arrow 31"/>
          <p:cNvSpPr/>
          <p:nvPr/>
        </p:nvSpPr>
        <p:spPr>
          <a:xfrm rot="1883719">
            <a:off x="2566201" y="5498963"/>
            <a:ext cx="1742286" cy="626945"/>
          </a:xfrm>
          <a:prstGeom prst="leftRightArrow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Quad Arrow 33"/>
          <p:cNvSpPr/>
          <p:nvPr/>
        </p:nvSpPr>
        <p:spPr>
          <a:xfrm rot="18932570">
            <a:off x="3756601" y="2586169"/>
            <a:ext cx="1253541" cy="3594664"/>
          </a:xfrm>
          <a:prstGeom prst="quadArrow">
            <a:avLst/>
          </a:prstGeom>
          <a:solidFill>
            <a:srgbClr val="008000"/>
          </a:solidFill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Left-Right Arrow 34"/>
          <p:cNvSpPr/>
          <p:nvPr/>
        </p:nvSpPr>
        <p:spPr>
          <a:xfrm rot="19070064">
            <a:off x="1951911" y="3993399"/>
            <a:ext cx="1644105" cy="626945"/>
          </a:xfrm>
          <a:prstGeom prst="leftRightArrow">
            <a:avLst/>
          </a:prstGeom>
          <a:solidFill>
            <a:srgbClr val="008000"/>
          </a:solidFill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2094253">
            <a:off x="2752396" y="3183976"/>
            <a:ext cx="51328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err="1" smtClean="0">
                <a:solidFill>
                  <a:srgbClr val="FF0000"/>
                </a:solidFill>
                <a:latin typeface="Athelas Bold"/>
                <a:cs typeface="Athelas Bold"/>
              </a:rPr>
              <a:t>SIVcpz</a:t>
            </a:r>
            <a:r>
              <a:rPr lang="en-US" sz="5000" dirty="0" smtClean="0">
                <a:solidFill>
                  <a:srgbClr val="FF0000"/>
                </a:solidFill>
                <a:latin typeface="Athelas Bold"/>
                <a:cs typeface="Athelas Bold"/>
              </a:rPr>
              <a:t> boundary?</a:t>
            </a:r>
            <a:endParaRPr lang="en-US" sz="5000" dirty="0">
              <a:solidFill>
                <a:srgbClr val="FF0000"/>
              </a:solidFill>
              <a:latin typeface="Athelas Bold"/>
              <a:cs typeface="Athelas Bold"/>
            </a:endParaRPr>
          </a:p>
        </p:txBody>
      </p:sp>
      <p:sp>
        <p:nvSpPr>
          <p:cNvPr id="18" name="Oval 17"/>
          <p:cNvSpPr/>
          <p:nvPr/>
        </p:nvSpPr>
        <p:spPr>
          <a:xfrm rot="19785620">
            <a:off x="3007784" y="3726434"/>
            <a:ext cx="302380" cy="1632528"/>
          </a:xfrm>
          <a:prstGeom prst="ellipse">
            <a:avLst/>
          </a:prstGeom>
          <a:solidFill>
            <a:srgbClr val="FF0000"/>
          </a:solidFill>
          <a:ln w="508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 rot="19785620">
            <a:off x="5137623" y="5575757"/>
            <a:ext cx="930480" cy="1113812"/>
          </a:xfrm>
          <a:prstGeom prst="ellipse">
            <a:avLst/>
          </a:prstGeom>
          <a:solidFill>
            <a:srgbClr val="FF0000"/>
          </a:solidFill>
          <a:ln w="508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61365" y="945046"/>
            <a:ext cx="1552995" cy="36933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Bell MT" charset="0"/>
                <a:ea typeface="Bell MT" charset="0"/>
                <a:cs typeface="Bell MT" charset="0"/>
              </a:rPr>
              <a:t>Connectivity</a:t>
            </a:r>
            <a:endParaRPr lang="en-US" b="1" dirty="0"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8167" y="1393286"/>
            <a:ext cx="1786057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Surveys needed</a:t>
            </a:r>
            <a:endParaRPr lang="en-US" b="1" dirty="0">
              <a:solidFill>
                <a:schemeClr val="bg1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8166" y="1832244"/>
            <a:ext cx="205937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smtClean="0">
                <a:latin typeface="Bell MT" charset="0"/>
                <a:ea typeface="Bell MT" charset="0"/>
                <a:cs typeface="Bell MT" charset="0"/>
              </a:rPr>
              <a:t>Critical watershed</a:t>
            </a:r>
            <a:endParaRPr lang="en-US" b="1" dirty="0"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4491318" y="3630706"/>
            <a:ext cx="1775011" cy="1331259"/>
          </a:xfrm>
          <a:custGeom>
            <a:avLst/>
            <a:gdLst>
              <a:gd name="connsiteX0" fmla="*/ 295835 w 1775011"/>
              <a:gd name="connsiteY0" fmla="*/ 0 h 1331259"/>
              <a:gd name="connsiteX1" fmla="*/ 363070 w 1775011"/>
              <a:gd name="connsiteY1" fmla="*/ 40341 h 1331259"/>
              <a:gd name="connsiteX2" fmla="*/ 443753 w 1775011"/>
              <a:gd name="connsiteY2" fmla="*/ 67235 h 1331259"/>
              <a:gd name="connsiteX3" fmla="*/ 484094 w 1775011"/>
              <a:gd name="connsiteY3" fmla="*/ 94129 h 1331259"/>
              <a:gd name="connsiteX4" fmla="*/ 578223 w 1775011"/>
              <a:gd name="connsiteY4" fmla="*/ 121023 h 1331259"/>
              <a:gd name="connsiteX5" fmla="*/ 618564 w 1775011"/>
              <a:gd name="connsiteY5" fmla="*/ 147918 h 1331259"/>
              <a:gd name="connsiteX6" fmla="*/ 739588 w 1775011"/>
              <a:gd name="connsiteY6" fmla="*/ 188259 h 1331259"/>
              <a:gd name="connsiteX7" fmla="*/ 806823 w 1775011"/>
              <a:gd name="connsiteY7" fmla="*/ 255494 h 1331259"/>
              <a:gd name="connsiteX8" fmla="*/ 833717 w 1775011"/>
              <a:gd name="connsiteY8" fmla="*/ 295835 h 1331259"/>
              <a:gd name="connsiteX9" fmla="*/ 874058 w 1775011"/>
              <a:gd name="connsiteY9" fmla="*/ 309282 h 1331259"/>
              <a:gd name="connsiteX10" fmla="*/ 914400 w 1775011"/>
              <a:gd name="connsiteY10" fmla="*/ 336176 h 1331259"/>
              <a:gd name="connsiteX11" fmla="*/ 1035423 w 1775011"/>
              <a:gd name="connsiteY11" fmla="*/ 376518 h 1331259"/>
              <a:gd name="connsiteX12" fmla="*/ 1075764 w 1775011"/>
              <a:gd name="connsiteY12" fmla="*/ 389965 h 1331259"/>
              <a:gd name="connsiteX13" fmla="*/ 1116106 w 1775011"/>
              <a:gd name="connsiteY13" fmla="*/ 403412 h 1331259"/>
              <a:gd name="connsiteX14" fmla="*/ 1156447 w 1775011"/>
              <a:gd name="connsiteY14" fmla="*/ 430306 h 1331259"/>
              <a:gd name="connsiteX15" fmla="*/ 1371600 w 1775011"/>
              <a:gd name="connsiteY15" fmla="*/ 457200 h 1331259"/>
              <a:gd name="connsiteX16" fmla="*/ 1411941 w 1775011"/>
              <a:gd name="connsiteY16" fmla="*/ 470647 h 1331259"/>
              <a:gd name="connsiteX17" fmla="*/ 1479176 w 1775011"/>
              <a:gd name="connsiteY17" fmla="*/ 484094 h 1331259"/>
              <a:gd name="connsiteX18" fmla="*/ 1586753 w 1775011"/>
              <a:gd name="connsiteY18" fmla="*/ 578223 h 1331259"/>
              <a:gd name="connsiteX19" fmla="*/ 1640541 w 1775011"/>
              <a:gd name="connsiteY19" fmla="*/ 645459 h 1331259"/>
              <a:gd name="connsiteX20" fmla="*/ 1653988 w 1775011"/>
              <a:gd name="connsiteY20" fmla="*/ 685800 h 1331259"/>
              <a:gd name="connsiteX21" fmla="*/ 1667435 w 1775011"/>
              <a:gd name="connsiteY21" fmla="*/ 739588 h 1331259"/>
              <a:gd name="connsiteX22" fmla="*/ 1721223 w 1775011"/>
              <a:gd name="connsiteY22" fmla="*/ 820270 h 1331259"/>
              <a:gd name="connsiteX23" fmla="*/ 1734670 w 1775011"/>
              <a:gd name="connsiteY23" fmla="*/ 860612 h 1331259"/>
              <a:gd name="connsiteX24" fmla="*/ 1761564 w 1775011"/>
              <a:gd name="connsiteY24" fmla="*/ 900953 h 1331259"/>
              <a:gd name="connsiteX25" fmla="*/ 1775011 w 1775011"/>
              <a:gd name="connsiteY25" fmla="*/ 954741 h 1331259"/>
              <a:gd name="connsiteX26" fmla="*/ 1761564 w 1775011"/>
              <a:gd name="connsiteY26" fmla="*/ 1102659 h 1331259"/>
              <a:gd name="connsiteX27" fmla="*/ 1694329 w 1775011"/>
              <a:gd name="connsiteY27" fmla="*/ 1183341 h 1331259"/>
              <a:gd name="connsiteX28" fmla="*/ 1532964 w 1775011"/>
              <a:gd name="connsiteY28" fmla="*/ 1264023 h 1331259"/>
              <a:gd name="connsiteX29" fmla="*/ 1411941 w 1775011"/>
              <a:gd name="connsiteY29" fmla="*/ 1290918 h 1331259"/>
              <a:gd name="connsiteX30" fmla="*/ 1331258 w 1775011"/>
              <a:gd name="connsiteY30" fmla="*/ 1317812 h 1331259"/>
              <a:gd name="connsiteX31" fmla="*/ 1290917 w 1775011"/>
              <a:gd name="connsiteY31" fmla="*/ 1331259 h 1331259"/>
              <a:gd name="connsiteX32" fmla="*/ 1021976 w 1775011"/>
              <a:gd name="connsiteY32" fmla="*/ 1317812 h 1331259"/>
              <a:gd name="connsiteX33" fmla="*/ 981635 w 1775011"/>
              <a:gd name="connsiteY33" fmla="*/ 1304365 h 1331259"/>
              <a:gd name="connsiteX34" fmla="*/ 900953 w 1775011"/>
              <a:gd name="connsiteY34" fmla="*/ 1196788 h 1331259"/>
              <a:gd name="connsiteX35" fmla="*/ 874058 w 1775011"/>
              <a:gd name="connsiteY35" fmla="*/ 1156447 h 1331259"/>
              <a:gd name="connsiteX36" fmla="*/ 820270 w 1775011"/>
              <a:gd name="connsiteY36" fmla="*/ 1089212 h 1331259"/>
              <a:gd name="connsiteX37" fmla="*/ 753035 w 1775011"/>
              <a:gd name="connsiteY37" fmla="*/ 1035423 h 1331259"/>
              <a:gd name="connsiteX38" fmla="*/ 726141 w 1775011"/>
              <a:gd name="connsiteY38" fmla="*/ 995082 h 1331259"/>
              <a:gd name="connsiteX39" fmla="*/ 685800 w 1775011"/>
              <a:gd name="connsiteY39" fmla="*/ 981635 h 1331259"/>
              <a:gd name="connsiteX40" fmla="*/ 645458 w 1775011"/>
              <a:gd name="connsiteY40" fmla="*/ 914400 h 1331259"/>
              <a:gd name="connsiteX41" fmla="*/ 564776 w 1775011"/>
              <a:gd name="connsiteY41" fmla="*/ 887506 h 1331259"/>
              <a:gd name="connsiteX42" fmla="*/ 524435 w 1775011"/>
              <a:gd name="connsiteY42" fmla="*/ 874059 h 1331259"/>
              <a:gd name="connsiteX43" fmla="*/ 484094 w 1775011"/>
              <a:gd name="connsiteY43" fmla="*/ 860612 h 1331259"/>
              <a:gd name="connsiteX44" fmla="*/ 322729 w 1775011"/>
              <a:gd name="connsiteY44" fmla="*/ 833718 h 1331259"/>
              <a:gd name="connsiteX45" fmla="*/ 228600 w 1775011"/>
              <a:gd name="connsiteY45" fmla="*/ 793376 h 1331259"/>
              <a:gd name="connsiteX46" fmla="*/ 215153 w 1775011"/>
              <a:gd name="connsiteY46" fmla="*/ 753035 h 1331259"/>
              <a:gd name="connsiteX47" fmla="*/ 188258 w 1775011"/>
              <a:gd name="connsiteY47" fmla="*/ 712694 h 1331259"/>
              <a:gd name="connsiteX48" fmla="*/ 174811 w 1775011"/>
              <a:gd name="connsiteY48" fmla="*/ 672353 h 1331259"/>
              <a:gd name="connsiteX49" fmla="*/ 134470 w 1775011"/>
              <a:gd name="connsiteY49" fmla="*/ 645459 h 1331259"/>
              <a:gd name="connsiteX50" fmla="*/ 53788 w 1775011"/>
              <a:gd name="connsiteY50" fmla="*/ 618565 h 1331259"/>
              <a:gd name="connsiteX51" fmla="*/ 0 w 1775011"/>
              <a:gd name="connsiteY51" fmla="*/ 591670 h 133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775011" h="1331259">
                <a:moveTo>
                  <a:pt x="295835" y="0"/>
                </a:moveTo>
                <a:cubicBezTo>
                  <a:pt x="318247" y="13447"/>
                  <a:pt x="339276" y="29526"/>
                  <a:pt x="363070" y="40341"/>
                </a:cubicBezTo>
                <a:cubicBezTo>
                  <a:pt x="388878" y="52072"/>
                  <a:pt x="443753" y="67235"/>
                  <a:pt x="443753" y="67235"/>
                </a:cubicBezTo>
                <a:cubicBezTo>
                  <a:pt x="457200" y="76200"/>
                  <a:pt x="469639" y="86901"/>
                  <a:pt x="484094" y="94129"/>
                </a:cubicBezTo>
                <a:cubicBezTo>
                  <a:pt x="503385" y="103775"/>
                  <a:pt x="560989" y="116715"/>
                  <a:pt x="578223" y="121023"/>
                </a:cubicBezTo>
                <a:cubicBezTo>
                  <a:pt x="591670" y="129988"/>
                  <a:pt x="603232" y="142807"/>
                  <a:pt x="618564" y="147918"/>
                </a:cubicBezTo>
                <a:cubicBezTo>
                  <a:pt x="763504" y="196232"/>
                  <a:pt x="647922" y="127149"/>
                  <a:pt x="739588" y="188259"/>
                </a:cubicBezTo>
                <a:cubicBezTo>
                  <a:pt x="811305" y="295835"/>
                  <a:pt x="717176" y="165847"/>
                  <a:pt x="806823" y="255494"/>
                </a:cubicBezTo>
                <a:cubicBezTo>
                  <a:pt x="818251" y="266922"/>
                  <a:pt x="821097" y="285739"/>
                  <a:pt x="833717" y="295835"/>
                </a:cubicBezTo>
                <a:cubicBezTo>
                  <a:pt x="844785" y="304690"/>
                  <a:pt x="861380" y="302943"/>
                  <a:pt x="874058" y="309282"/>
                </a:cubicBezTo>
                <a:cubicBezTo>
                  <a:pt x="888513" y="316510"/>
                  <a:pt x="899482" y="329960"/>
                  <a:pt x="914400" y="336176"/>
                </a:cubicBezTo>
                <a:cubicBezTo>
                  <a:pt x="953652" y="352531"/>
                  <a:pt x="995082" y="363071"/>
                  <a:pt x="1035423" y="376518"/>
                </a:cubicBezTo>
                <a:lnTo>
                  <a:pt x="1075764" y="389965"/>
                </a:lnTo>
                <a:lnTo>
                  <a:pt x="1116106" y="403412"/>
                </a:lnTo>
                <a:cubicBezTo>
                  <a:pt x="1129553" y="412377"/>
                  <a:pt x="1141592" y="423940"/>
                  <a:pt x="1156447" y="430306"/>
                </a:cubicBezTo>
                <a:cubicBezTo>
                  <a:pt x="1207692" y="452268"/>
                  <a:pt x="1352172" y="455581"/>
                  <a:pt x="1371600" y="457200"/>
                </a:cubicBezTo>
                <a:cubicBezTo>
                  <a:pt x="1385047" y="461682"/>
                  <a:pt x="1398190" y="467209"/>
                  <a:pt x="1411941" y="470647"/>
                </a:cubicBezTo>
                <a:cubicBezTo>
                  <a:pt x="1434114" y="476190"/>
                  <a:pt x="1457776" y="476069"/>
                  <a:pt x="1479176" y="484094"/>
                </a:cubicBezTo>
                <a:cubicBezTo>
                  <a:pt x="1514755" y="497436"/>
                  <a:pt x="1569148" y="560618"/>
                  <a:pt x="1586753" y="578223"/>
                </a:cubicBezTo>
                <a:cubicBezTo>
                  <a:pt x="1611766" y="603236"/>
                  <a:pt x="1623580" y="611536"/>
                  <a:pt x="1640541" y="645459"/>
                </a:cubicBezTo>
                <a:cubicBezTo>
                  <a:pt x="1646880" y="658137"/>
                  <a:pt x="1650094" y="672171"/>
                  <a:pt x="1653988" y="685800"/>
                </a:cubicBezTo>
                <a:cubicBezTo>
                  <a:pt x="1659065" y="703570"/>
                  <a:pt x="1659170" y="723058"/>
                  <a:pt x="1667435" y="739588"/>
                </a:cubicBezTo>
                <a:cubicBezTo>
                  <a:pt x="1681890" y="768498"/>
                  <a:pt x="1721223" y="820270"/>
                  <a:pt x="1721223" y="820270"/>
                </a:cubicBezTo>
                <a:cubicBezTo>
                  <a:pt x="1725705" y="833717"/>
                  <a:pt x="1728331" y="847934"/>
                  <a:pt x="1734670" y="860612"/>
                </a:cubicBezTo>
                <a:cubicBezTo>
                  <a:pt x="1741897" y="875067"/>
                  <a:pt x="1755198" y="886098"/>
                  <a:pt x="1761564" y="900953"/>
                </a:cubicBezTo>
                <a:cubicBezTo>
                  <a:pt x="1768844" y="917940"/>
                  <a:pt x="1770529" y="936812"/>
                  <a:pt x="1775011" y="954741"/>
                </a:cubicBezTo>
                <a:cubicBezTo>
                  <a:pt x="1770529" y="1004047"/>
                  <a:pt x="1771938" y="1054249"/>
                  <a:pt x="1761564" y="1102659"/>
                </a:cubicBezTo>
                <a:cubicBezTo>
                  <a:pt x="1757124" y="1123377"/>
                  <a:pt x="1707263" y="1173281"/>
                  <a:pt x="1694329" y="1183341"/>
                </a:cubicBezTo>
                <a:cubicBezTo>
                  <a:pt x="1639407" y="1226058"/>
                  <a:pt x="1601029" y="1250410"/>
                  <a:pt x="1532964" y="1264023"/>
                </a:cubicBezTo>
                <a:cubicBezTo>
                  <a:pt x="1494562" y="1271703"/>
                  <a:pt x="1449934" y="1279520"/>
                  <a:pt x="1411941" y="1290918"/>
                </a:cubicBezTo>
                <a:cubicBezTo>
                  <a:pt x="1384788" y="1299064"/>
                  <a:pt x="1358152" y="1308847"/>
                  <a:pt x="1331258" y="1317812"/>
                </a:cubicBezTo>
                <a:lnTo>
                  <a:pt x="1290917" y="1331259"/>
                </a:lnTo>
                <a:cubicBezTo>
                  <a:pt x="1201270" y="1326777"/>
                  <a:pt x="1111398" y="1325588"/>
                  <a:pt x="1021976" y="1317812"/>
                </a:cubicBezTo>
                <a:cubicBezTo>
                  <a:pt x="1007855" y="1316584"/>
                  <a:pt x="993789" y="1311658"/>
                  <a:pt x="981635" y="1304365"/>
                </a:cubicBezTo>
                <a:cubicBezTo>
                  <a:pt x="953998" y="1287782"/>
                  <a:pt x="905399" y="1203457"/>
                  <a:pt x="900953" y="1196788"/>
                </a:cubicBezTo>
                <a:lnTo>
                  <a:pt x="874058" y="1156447"/>
                </a:lnTo>
                <a:cubicBezTo>
                  <a:pt x="847879" y="1077910"/>
                  <a:pt x="881094" y="1150037"/>
                  <a:pt x="820270" y="1089212"/>
                </a:cubicBezTo>
                <a:cubicBezTo>
                  <a:pt x="759446" y="1028387"/>
                  <a:pt x="831571" y="1061602"/>
                  <a:pt x="753035" y="1035423"/>
                </a:cubicBezTo>
                <a:cubicBezTo>
                  <a:pt x="744070" y="1021976"/>
                  <a:pt x="738761" y="1005178"/>
                  <a:pt x="726141" y="995082"/>
                </a:cubicBezTo>
                <a:cubicBezTo>
                  <a:pt x="715073" y="986227"/>
                  <a:pt x="695823" y="991658"/>
                  <a:pt x="685800" y="981635"/>
                </a:cubicBezTo>
                <a:cubicBezTo>
                  <a:pt x="639791" y="935626"/>
                  <a:pt x="707915" y="945628"/>
                  <a:pt x="645458" y="914400"/>
                </a:cubicBezTo>
                <a:cubicBezTo>
                  <a:pt x="620102" y="901722"/>
                  <a:pt x="591670" y="896471"/>
                  <a:pt x="564776" y="887506"/>
                </a:cubicBezTo>
                <a:lnTo>
                  <a:pt x="524435" y="874059"/>
                </a:lnTo>
                <a:cubicBezTo>
                  <a:pt x="510988" y="869577"/>
                  <a:pt x="498076" y="862942"/>
                  <a:pt x="484094" y="860612"/>
                </a:cubicBezTo>
                <a:lnTo>
                  <a:pt x="322729" y="833718"/>
                </a:lnTo>
                <a:cubicBezTo>
                  <a:pt x="298622" y="825682"/>
                  <a:pt x="245215" y="809991"/>
                  <a:pt x="228600" y="793376"/>
                </a:cubicBezTo>
                <a:cubicBezTo>
                  <a:pt x="218577" y="783353"/>
                  <a:pt x="221492" y="765713"/>
                  <a:pt x="215153" y="753035"/>
                </a:cubicBezTo>
                <a:cubicBezTo>
                  <a:pt x="207925" y="738580"/>
                  <a:pt x="197223" y="726141"/>
                  <a:pt x="188258" y="712694"/>
                </a:cubicBezTo>
                <a:cubicBezTo>
                  <a:pt x="183776" y="699247"/>
                  <a:pt x="183666" y="683421"/>
                  <a:pt x="174811" y="672353"/>
                </a:cubicBezTo>
                <a:cubicBezTo>
                  <a:pt x="164715" y="659733"/>
                  <a:pt x="149238" y="652023"/>
                  <a:pt x="134470" y="645459"/>
                </a:cubicBezTo>
                <a:cubicBezTo>
                  <a:pt x="108565" y="633945"/>
                  <a:pt x="80682" y="627530"/>
                  <a:pt x="53788" y="618565"/>
                </a:cubicBezTo>
                <a:cubicBezTo>
                  <a:pt x="7433" y="603113"/>
                  <a:pt x="23469" y="615141"/>
                  <a:pt x="0" y="591670"/>
                </a:cubicBezTo>
              </a:path>
            </a:pathLst>
          </a:cu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68166" y="2281720"/>
            <a:ext cx="1984383" cy="369332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Bell MT" charset="0"/>
                <a:ea typeface="Bell MT" charset="0"/>
                <a:cs typeface="Bell MT" charset="0"/>
              </a:rPr>
              <a:t>Urgent attention</a:t>
            </a:r>
            <a:endParaRPr lang="en-US" b="1" dirty="0"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2979497" y="291619"/>
            <a:ext cx="4855882" cy="2420470"/>
          </a:xfrm>
          <a:custGeom>
            <a:avLst/>
            <a:gdLst>
              <a:gd name="connsiteX0" fmla="*/ 2734235 w 4855882"/>
              <a:gd name="connsiteY0" fmla="*/ 1583765 h 2420470"/>
              <a:gd name="connsiteX1" fmla="*/ 2734235 w 4855882"/>
              <a:gd name="connsiteY1" fmla="*/ 1583765 h 2420470"/>
              <a:gd name="connsiteX2" fmla="*/ 2584823 w 4855882"/>
              <a:gd name="connsiteY2" fmla="*/ 1568823 h 2420470"/>
              <a:gd name="connsiteX3" fmla="*/ 2480235 w 4855882"/>
              <a:gd name="connsiteY3" fmla="*/ 1509059 h 2420470"/>
              <a:gd name="connsiteX4" fmla="*/ 2450353 w 4855882"/>
              <a:gd name="connsiteY4" fmla="*/ 1479176 h 2420470"/>
              <a:gd name="connsiteX5" fmla="*/ 2405529 w 4855882"/>
              <a:gd name="connsiteY5" fmla="*/ 1464235 h 2420470"/>
              <a:gd name="connsiteX6" fmla="*/ 2271059 w 4855882"/>
              <a:gd name="connsiteY6" fmla="*/ 1434353 h 2420470"/>
              <a:gd name="connsiteX7" fmla="*/ 2181412 w 4855882"/>
              <a:gd name="connsiteY7" fmla="*/ 1389529 h 2420470"/>
              <a:gd name="connsiteX8" fmla="*/ 2091765 w 4855882"/>
              <a:gd name="connsiteY8" fmla="*/ 1344706 h 2420470"/>
              <a:gd name="connsiteX9" fmla="*/ 1807882 w 4855882"/>
              <a:gd name="connsiteY9" fmla="*/ 1359647 h 2420470"/>
              <a:gd name="connsiteX10" fmla="*/ 1643529 w 4855882"/>
              <a:gd name="connsiteY10" fmla="*/ 1449294 h 2420470"/>
              <a:gd name="connsiteX11" fmla="*/ 1538941 w 4855882"/>
              <a:gd name="connsiteY11" fmla="*/ 1464235 h 2420470"/>
              <a:gd name="connsiteX12" fmla="*/ 1494117 w 4855882"/>
              <a:gd name="connsiteY12" fmla="*/ 1494117 h 2420470"/>
              <a:gd name="connsiteX13" fmla="*/ 1344706 w 4855882"/>
              <a:gd name="connsiteY13" fmla="*/ 1538941 h 2420470"/>
              <a:gd name="connsiteX14" fmla="*/ 911412 w 4855882"/>
              <a:gd name="connsiteY14" fmla="*/ 1479176 h 2420470"/>
              <a:gd name="connsiteX15" fmla="*/ 806823 w 4855882"/>
              <a:gd name="connsiteY15" fmla="*/ 1419412 h 2420470"/>
              <a:gd name="connsiteX16" fmla="*/ 732117 w 4855882"/>
              <a:gd name="connsiteY16" fmla="*/ 1344706 h 2420470"/>
              <a:gd name="connsiteX17" fmla="*/ 702235 w 4855882"/>
              <a:gd name="connsiteY17" fmla="*/ 1314823 h 2420470"/>
              <a:gd name="connsiteX18" fmla="*/ 672353 w 4855882"/>
              <a:gd name="connsiteY18" fmla="*/ 1255059 h 2420470"/>
              <a:gd name="connsiteX19" fmla="*/ 627529 w 4855882"/>
              <a:gd name="connsiteY19" fmla="*/ 1240117 h 2420470"/>
              <a:gd name="connsiteX20" fmla="*/ 582706 w 4855882"/>
              <a:gd name="connsiteY20" fmla="*/ 1210235 h 2420470"/>
              <a:gd name="connsiteX21" fmla="*/ 478117 w 4855882"/>
              <a:gd name="connsiteY21" fmla="*/ 1180353 h 2420470"/>
              <a:gd name="connsiteX22" fmla="*/ 433294 w 4855882"/>
              <a:gd name="connsiteY22" fmla="*/ 1165412 h 2420470"/>
              <a:gd name="connsiteX23" fmla="*/ 328706 w 4855882"/>
              <a:gd name="connsiteY23" fmla="*/ 1135529 h 2420470"/>
              <a:gd name="connsiteX24" fmla="*/ 209176 w 4855882"/>
              <a:gd name="connsiteY24" fmla="*/ 1001059 h 2420470"/>
              <a:gd name="connsiteX25" fmla="*/ 134470 w 4855882"/>
              <a:gd name="connsiteY25" fmla="*/ 971176 h 2420470"/>
              <a:gd name="connsiteX26" fmla="*/ 0 w 4855882"/>
              <a:gd name="connsiteY26" fmla="*/ 866588 h 2420470"/>
              <a:gd name="connsiteX27" fmla="*/ 29882 w 4855882"/>
              <a:gd name="connsiteY27" fmla="*/ 732117 h 2420470"/>
              <a:gd name="connsiteX28" fmla="*/ 59765 w 4855882"/>
              <a:gd name="connsiteY28" fmla="*/ 687294 h 2420470"/>
              <a:gd name="connsiteX29" fmla="*/ 149412 w 4855882"/>
              <a:gd name="connsiteY29" fmla="*/ 537882 h 2420470"/>
              <a:gd name="connsiteX30" fmla="*/ 164353 w 4855882"/>
              <a:gd name="connsiteY30" fmla="*/ 493059 h 2420470"/>
              <a:gd name="connsiteX31" fmla="*/ 224117 w 4855882"/>
              <a:gd name="connsiteY31" fmla="*/ 418353 h 2420470"/>
              <a:gd name="connsiteX32" fmla="*/ 254000 w 4855882"/>
              <a:gd name="connsiteY32" fmla="*/ 328706 h 2420470"/>
              <a:gd name="connsiteX33" fmla="*/ 283882 w 4855882"/>
              <a:gd name="connsiteY33" fmla="*/ 298823 h 2420470"/>
              <a:gd name="connsiteX34" fmla="*/ 343647 w 4855882"/>
              <a:gd name="connsiteY34" fmla="*/ 209176 h 2420470"/>
              <a:gd name="connsiteX35" fmla="*/ 448235 w 4855882"/>
              <a:gd name="connsiteY35" fmla="*/ 164353 h 2420470"/>
              <a:gd name="connsiteX36" fmla="*/ 493059 w 4855882"/>
              <a:gd name="connsiteY36" fmla="*/ 149412 h 2420470"/>
              <a:gd name="connsiteX37" fmla="*/ 642470 w 4855882"/>
              <a:gd name="connsiteY37" fmla="*/ 134470 h 2420470"/>
              <a:gd name="connsiteX38" fmla="*/ 1120588 w 4855882"/>
              <a:gd name="connsiteY38" fmla="*/ 104588 h 2420470"/>
              <a:gd name="connsiteX39" fmla="*/ 1210235 w 4855882"/>
              <a:gd name="connsiteY39" fmla="*/ 89647 h 2420470"/>
              <a:gd name="connsiteX40" fmla="*/ 1344706 w 4855882"/>
              <a:gd name="connsiteY40" fmla="*/ 44823 h 2420470"/>
              <a:gd name="connsiteX41" fmla="*/ 1404470 w 4855882"/>
              <a:gd name="connsiteY41" fmla="*/ 59765 h 2420470"/>
              <a:gd name="connsiteX42" fmla="*/ 1479176 w 4855882"/>
              <a:gd name="connsiteY42" fmla="*/ 104588 h 2420470"/>
              <a:gd name="connsiteX43" fmla="*/ 1688353 w 4855882"/>
              <a:gd name="connsiteY43" fmla="*/ 134470 h 2420470"/>
              <a:gd name="connsiteX44" fmla="*/ 1733176 w 4855882"/>
              <a:gd name="connsiteY44" fmla="*/ 149412 h 2420470"/>
              <a:gd name="connsiteX45" fmla="*/ 1972235 w 4855882"/>
              <a:gd name="connsiteY45" fmla="*/ 134470 h 2420470"/>
              <a:gd name="connsiteX46" fmla="*/ 2017059 w 4855882"/>
              <a:gd name="connsiteY46" fmla="*/ 119529 h 2420470"/>
              <a:gd name="connsiteX47" fmla="*/ 2121647 w 4855882"/>
              <a:gd name="connsiteY47" fmla="*/ 89647 h 2420470"/>
              <a:gd name="connsiteX48" fmla="*/ 2166470 w 4855882"/>
              <a:gd name="connsiteY48" fmla="*/ 59765 h 2420470"/>
              <a:gd name="connsiteX49" fmla="*/ 2286000 w 4855882"/>
              <a:gd name="connsiteY49" fmla="*/ 14941 h 2420470"/>
              <a:gd name="connsiteX50" fmla="*/ 2345765 w 4855882"/>
              <a:gd name="connsiteY50" fmla="*/ 0 h 2420470"/>
              <a:gd name="connsiteX51" fmla="*/ 2495176 w 4855882"/>
              <a:gd name="connsiteY51" fmla="*/ 29882 h 2420470"/>
              <a:gd name="connsiteX52" fmla="*/ 2525059 w 4855882"/>
              <a:gd name="connsiteY52" fmla="*/ 59765 h 2420470"/>
              <a:gd name="connsiteX53" fmla="*/ 2614706 w 4855882"/>
              <a:gd name="connsiteY53" fmla="*/ 89647 h 2420470"/>
              <a:gd name="connsiteX54" fmla="*/ 2749176 w 4855882"/>
              <a:gd name="connsiteY54" fmla="*/ 179294 h 2420470"/>
              <a:gd name="connsiteX55" fmla="*/ 2853765 w 4855882"/>
              <a:gd name="connsiteY55" fmla="*/ 224117 h 2420470"/>
              <a:gd name="connsiteX56" fmla="*/ 2913529 w 4855882"/>
              <a:gd name="connsiteY56" fmla="*/ 268941 h 2420470"/>
              <a:gd name="connsiteX57" fmla="*/ 2988235 w 4855882"/>
              <a:gd name="connsiteY57" fmla="*/ 283882 h 2420470"/>
              <a:gd name="connsiteX58" fmla="*/ 3137647 w 4855882"/>
              <a:gd name="connsiteY58" fmla="*/ 328706 h 2420470"/>
              <a:gd name="connsiteX59" fmla="*/ 3272117 w 4855882"/>
              <a:gd name="connsiteY59" fmla="*/ 388470 h 2420470"/>
              <a:gd name="connsiteX60" fmla="*/ 3376706 w 4855882"/>
              <a:gd name="connsiteY60" fmla="*/ 433294 h 2420470"/>
              <a:gd name="connsiteX61" fmla="*/ 3391647 w 4855882"/>
              <a:gd name="connsiteY61" fmla="*/ 478117 h 2420470"/>
              <a:gd name="connsiteX62" fmla="*/ 3466353 w 4855882"/>
              <a:gd name="connsiteY62" fmla="*/ 537882 h 2420470"/>
              <a:gd name="connsiteX63" fmla="*/ 3496235 w 4855882"/>
              <a:gd name="connsiteY63" fmla="*/ 567765 h 2420470"/>
              <a:gd name="connsiteX64" fmla="*/ 3585882 w 4855882"/>
              <a:gd name="connsiteY64" fmla="*/ 582706 h 2420470"/>
              <a:gd name="connsiteX65" fmla="*/ 3690470 w 4855882"/>
              <a:gd name="connsiteY65" fmla="*/ 627529 h 2420470"/>
              <a:gd name="connsiteX66" fmla="*/ 3810000 w 4855882"/>
              <a:gd name="connsiteY66" fmla="*/ 657412 h 2420470"/>
              <a:gd name="connsiteX67" fmla="*/ 3899647 w 4855882"/>
              <a:gd name="connsiteY67" fmla="*/ 717176 h 2420470"/>
              <a:gd name="connsiteX68" fmla="*/ 3974353 w 4855882"/>
              <a:gd name="connsiteY68" fmla="*/ 747059 h 2420470"/>
              <a:gd name="connsiteX69" fmla="*/ 4064000 w 4855882"/>
              <a:gd name="connsiteY69" fmla="*/ 806823 h 2420470"/>
              <a:gd name="connsiteX70" fmla="*/ 4123765 w 4855882"/>
              <a:gd name="connsiteY70" fmla="*/ 926353 h 2420470"/>
              <a:gd name="connsiteX71" fmla="*/ 4138706 w 4855882"/>
              <a:gd name="connsiteY71" fmla="*/ 971176 h 2420470"/>
              <a:gd name="connsiteX72" fmla="*/ 4243294 w 4855882"/>
              <a:gd name="connsiteY72" fmla="*/ 1075765 h 2420470"/>
              <a:gd name="connsiteX73" fmla="*/ 4318000 w 4855882"/>
              <a:gd name="connsiteY73" fmla="*/ 1180353 h 2420470"/>
              <a:gd name="connsiteX74" fmla="*/ 4347882 w 4855882"/>
              <a:gd name="connsiteY74" fmla="*/ 1240117 h 2420470"/>
              <a:gd name="connsiteX75" fmla="*/ 4362823 w 4855882"/>
              <a:gd name="connsiteY75" fmla="*/ 1314823 h 2420470"/>
              <a:gd name="connsiteX76" fmla="*/ 4407647 w 4855882"/>
              <a:gd name="connsiteY76" fmla="*/ 1359647 h 2420470"/>
              <a:gd name="connsiteX77" fmla="*/ 4467412 w 4855882"/>
              <a:gd name="connsiteY77" fmla="*/ 1434353 h 2420470"/>
              <a:gd name="connsiteX78" fmla="*/ 4497294 w 4855882"/>
              <a:gd name="connsiteY78" fmla="*/ 1479176 h 2420470"/>
              <a:gd name="connsiteX79" fmla="*/ 4572000 w 4855882"/>
              <a:gd name="connsiteY79" fmla="*/ 1538941 h 2420470"/>
              <a:gd name="connsiteX80" fmla="*/ 4661647 w 4855882"/>
              <a:gd name="connsiteY80" fmla="*/ 1658470 h 2420470"/>
              <a:gd name="connsiteX81" fmla="*/ 4691529 w 4855882"/>
              <a:gd name="connsiteY81" fmla="*/ 1718235 h 2420470"/>
              <a:gd name="connsiteX82" fmla="*/ 4766235 w 4855882"/>
              <a:gd name="connsiteY82" fmla="*/ 1807882 h 2420470"/>
              <a:gd name="connsiteX83" fmla="*/ 4796117 w 4855882"/>
              <a:gd name="connsiteY83" fmla="*/ 1837765 h 2420470"/>
              <a:gd name="connsiteX84" fmla="*/ 4840941 w 4855882"/>
              <a:gd name="connsiteY84" fmla="*/ 1927412 h 2420470"/>
              <a:gd name="connsiteX85" fmla="*/ 4855882 w 4855882"/>
              <a:gd name="connsiteY85" fmla="*/ 2076823 h 2420470"/>
              <a:gd name="connsiteX86" fmla="*/ 4840941 w 4855882"/>
              <a:gd name="connsiteY86" fmla="*/ 2286000 h 2420470"/>
              <a:gd name="connsiteX87" fmla="*/ 4826000 w 4855882"/>
              <a:gd name="connsiteY87" fmla="*/ 2330823 h 2420470"/>
              <a:gd name="connsiteX88" fmla="*/ 4796117 w 4855882"/>
              <a:gd name="connsiteY88" fmla="*/ 2360706 h 2420470"/>
              <a:gd name="connsiteX89" fmla="*/ 4631765 w 4855882"/>
              <a:gd name="connsiteY89" fmla="*/ 2405529 h 2420470"/>
              <a:gd name="connsiteX90" fmla="*/ 4572000 w 4855882"/>
              <a:gd name="connsiteY90" fmla="*/ 2420470 h 2420470"/>
              <a:gd name="connsiteX91" fmla="*/ 4168588 w 4855882"/>
              <a:gd name="connsiteY91" fmla="*/ 2405529 h 2420470"/>
              <a:gd name="connsiteX92" fmla="*/ 4123765 w 4855882"/>
              <a:gd name="connsiteY92" fmla="*/ 2390588 h 2420470"/>
              <a:gd name="connsiteX93" fmla="*/ 3974353 w 4855882"/>
              <a:gd name="connsiteY93" fmla="*/ 2375647 h 2420470"/>
              <a:gd name="connsiteX94" fmla="*/ 3914588 w 4855882"/>
              <a:gd name="connsiteY94" fmla="*/ 2330823 h 2420470"/>
              <a:gd name="connsiteX95" fmla="*/ 3765176 w 4855882"/>
              <a:gd name="connsiteY95" fmla="*/ 2256117 h 2420470"/>
              <a:gd name="connsiteX96" fmla="*/ 3630706 w 4855882"/>
              <a:gd name="connsiteY96" fmla="*/ 2151529 h 2420470"/>
              <a:gd name="connsiteX97" fmla="*/ 3585882 w 4855882"/>
              <a:gd name="connsiteY97" fmla="*/ 2136588 h 2420470"/>
              <a:gd name="connsiteX98" fmla="*/ 3541059 w 4855882"/>
              <a:gd name="connsiteY98" fmla="*/ 2106706 h 2420470"/>
              <a:gd name="connsiteX99" fmla="*/ 3481294 w 4855882"/>
              <a:gd name="connsiteY99" fmla="*/ 2046941 h 2420470"/>
              <a:gd name="connsiteX100" fmla="*/ 3436470 w 4855882"/>
              <a:gd name="connsiteY100" fmla="*/ 2032000 h 2420470"/>
              <a:gd name="connsiteX101" fmla="*/ 3406588 w 4855882"/>
              <a:gd name="connsiteY101" fmla="*/ 2002117 h 2420470"/>
              <a:gd name="connsiteX102" fmla="*/ 3391647 w 4855882"/>
              <a:gd name="connsiteY102" fmla="*/ 1957294 h 2420470"/>
              <a:gd name="connsiteX103" fmla="*/ 3331882 w 4855882"/>
              <a:gd name="connsiteY103" fmla="*/ 1912470 h 2420470"/>
              <a:gd name="connsiteX104" fmla="*/ 3302000 w 4855882"/>
              <a:gd name="connsiteY104" fmla="*/ 1867647 h 2420470"/>
              <a:gd name="connsiteX105" fmla="*/ 3152588 w 4855882"/>
              <a:gd name="connsiteY105" fmla="*/ 1807882 h 2420470"/>
              <a:gd name="connsiteX106" fmla="*/ 3033059 w 4855882"/>
              <a:gd name="connsiteY106" fmla="*/ 1748117 h 2420470"/>
              <a:gd name="connsiteX107" fmla="*/ 2958353 w 4855882"/>
              <a:gd name="connsiteY107" fmla="*/ 1673412 h 2420470"/>
              <a:gd name="connsiteX108" fmla="*/ 2928470 w 4855882"/>
              <a:gd name="connsiteY108" fmla="*/ 1628588 h 2420470"/>
              <a:gd name="connsiteX109" fmla="*/ 2868706 w 4855882"/>
              <a:gd name="connsiteY109" fmla="*/ 1613647 h 2420470"/>
              <a:gd name="connsiteX110" fmla="*/ 2794000 w 4855882"/>
              <a:gd name="connsiteY110" fmla="*/ 1598706 h 2420470"/>
              <a:gd name="connsiteX111" fmla="*/ 2734235 w 4855882"/>
              <a:gd name="connsiteY111" fmla="*/ 1583765 h 2420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855882" h="2420470">
                <a:moveTo>
                  <a:pt x="2734235" y="1583765"/>
                </a:moveTo>
                <a:lnTo>
                  <a:pt x="2734235" y="1583765"/>
                </a:lnTo>
                <a:cubicBezTo>
                  <a:pt x="2684431" y="1578784"/>
                  <a:pt x="2633764" y="1579311"/>
                  <a:pt x="2584823" y="1568823"/>
                </a:cubicBezTo>
                <a:cubicBezTo>
                  <a:pt x="2563876" y="1564334"/>
                  <a:pt x="2499346" y="1524348"/>
                  <a:pt x="2480235" y="1509059"/>
                </a:cubicBezTo>
                <a:cubicBezTo>
                  <a:pt x="2469235" y="1500259"/>
                  <a:pt x="2462432" y="1486424"/>
                  <a:pt x="2450353" y="1479176"/>
                </a:cubicBezTo>
                <a:cubicBezTo>
                  <a:pt x="2436848" y="1471073"/>
                  <a:pt x="2420808" y="1468055"/>
                  <a:pt x="2405529" y="1464235"/>
                </a:cubicBezTo>
                <a:cubicBezTo>
                  <a:pt x="2360983" y="1453099"/>
                  <a:pt x="2315882" y="1444314"/>
                  <a:pt x="2271059" y="1434353"/>
                </a:cubicBezTo>
                <a:cubicBezTo>
                  <a:pt x="2142607" y="1348717"/>
                  <a:pt x="2305123" y="1451384"/>
                  <a:pt x="2181412" y="1389529"/>
                </a:cubicBezTo>
                <a:cubicBezTo>
                  <a:pt x="2065557" y="1331602"/>
                  <a:pt x="2204428" y="1382260"/>
                  <a:pt x="2091765" y="1344706"/>
                </a:cubicBezTo>
                <a:cubicBezTo>
                  <a:pt x="1997137" y="1349686"/>
                  <a:pt x="1902251" y="1351068"/>
                  <a:pt x="1807882" y="1359647"/>
                </a:cubicBezTo>
                <a:cubicBezTo>
                  <a:pt x="1722263" y="1367430"/>
                  <a:pt x="1765143" y="1431921"/>
                  <a:pt x="1643529" y="1449294"/>
                </a:cubicBezTo>
                <a:lnTo>
                  <a:pt x="1538941" y="1464235"/>
                </a:lnTo>
                <a:cubicBezTo>
                  <a:pt x="1524000" y="1474196"/>
                  <a:pt x="1510526" y="1486824"/>
                  <a:pt x="1494117" y="1494117"/>
                </a:cubicBezTo>
                <a:cubicBezTo>
                  <a:pt x="1447344" y="1514905"/>
                  <a:pt x="1394379" y="1526523"/>
                  <a:pt x="1344706" y="1538941"/>
                </a:cubicBezTo>
                <a:cubicBezTo>
                  <a:pt x="1124151" y="1519763"/>
                  <a:pt x="1067822" y="1541740"/>
                  <a:pt x="911412" y="1479176"/>
                </a:cubicBezTo>
                <a:cubicBezTo>
                  <a:pt x="886016" y="1469018"/>
                  <a:pt x="829521" y="1439272"/>
                  <a:pt x="806823" y="1419412"/>
                </a:cubicBezTo>
                <a:cubicBezTo>
                  <a:pt x="780320" y="1396222"/>
                  <a:pt x="757019" y="1369608"/>
                  <a:pt x="732117" y="1344706"/>
                </a:cubicBezTo>
                <a:cubicBezTo>
                  <a:pt x="722156" y="1334745"/>
                  <a:pt x="708535" y="1327423"/>
                  <a:pt x="702235" y="1314823"/>
                </a:cubicBezTo>
                <a:cubicBezTo>
                  <a:pt x="692274" y="1294902"/>
                  <a:pt x="688102" y="1270808"/>
                  <a:pt x="672353" y="1255059"/>
                </a:cubicBezTo>
                <a:cubicBezTo>
                  <a:pt x="661216" y="1243922"/>
                  <a:pt x="641616" y="1247161"/>
                  <a:pt x="627529" y="1240117"/>
                </a:cubicBezTo>
                <a:cubicBezTo>
                  <a:pt x="611468" y="1232086"/>
                  <a:pt x="599379" y="1216904"/>
                  <a:pt x="582706" y="1210235"/>
                </a:cubicBezTo>
                <a:cubicBezTo>
                  <a:pt x="549041" y="1196769"/>
                  <a:pt x="512846" y="1190772"/>
                  <a:pt x="478117" y="1180353"/>
                </a:cubicBezTo>
                <a:cubicBezTo>
                  <a:pt x="463032" y="1175828"/>
                  <a:pt x="448437" y="1169739"/>
                  <a:pt x="433294" y="1165412"/>
                </a:cubicBezTo>
                <a:cubicBezTo>
                  <a:pt x="301968" y="1127889"/>
                  <a:pt x="436176" y="1171352"/>
                  <a:pt x="328706" y="1135529"/>
                </a:cubicBezTo>
                <a:cubicBezTo>
                  <a:pt x="299103" y="1091125"/>
                  <a:pt x="255694" y="1019667"/>
                  <a:pt x="209176" y="1001059"/>
                </a:cubicBezTo>
                <a:lnTo>
                  <a:pt x="134470" y="971176"/>
                </a:lnTo>
                <a:cubicBezTo>
                  <a:pt x="44016" y="880720"/>
                  <a:pt x="91264" y="912219"/>
                  <a:pt x="0" y="866588"/>
                </a:cubicBezTo>
                <a:cubicBezTo>
                  <a:pt x="2659" y="853294"/>
                  <a:pt x="21970" y="750579"/>
                  <a:pt x="29882" y="732117"/>
                </a:cubicBezTo>
                <a:cubicBezTo>
                  <a:pt x="36956" y="715612"/>
                  <a:pt x="50856" y="702885"/>
                  <a:pt x="59765" y="687294"/>
                </a:cubicBezTo>
                <a:cubicBezTo>
                  <a:pt x="151660" y="526478"/>
                  <a:pt x="3196" y="757204"/>
                  <a:pt x="149412" y="537882"/>
                </a:cubicBezTo>
                <a:cubicBezTo>
                  <a:pt x="154392" y="522941"/>
                  <a:pt x="156250" y="506564"/>
                  <a:pt x="164353" y="493059"/>
                </a:cubicBezTo>
                <a:cubicBezTo>
                  <a:pt x="217575" y="404355"/>
                  <a:pt x="172855" y="533692"/>
                  <a:pt x="224117" y="418353"/>
                </a:cubicBezTo>
                <a:cubicBezTo>
                  <a:pt x="236910" y="389569"/>
                  <a:pt x="231727" y="350979"/>
                  <a:pt x="254000" y="328706"/>
                </a:cubicBezTo>
                <a:cubicBezTo>
                  <a:pt x="263961" y="318745"/>
                  <a:pt x="276068" y="310544"/>
                  <a:pt x="283882" y="298823"/>
                </a:cubicBezTo>
                <a:cubicBezTo>
                  <a:pt x="305264" y="266751"/>
                  <a:pt x="307377" y="229326"/>
                  <a:pt x="343647" y="209176"/>
                </a:cubicBezTo>
                <a:cubicBezTo>
                  <a:pt x="376803" y="190756"/>
                  <a:pt x="413018" y="178439"/>
                  <a:pt x="448235" y="164353"/>
                </a:cubicBezTo>
                <a:cubicBezTo>
                  <a:pt x="462858" y="158504"/>
                  <a:pt x="477493" y="151807"/>
                  <a:pt x="493059" y="149412"/>
                </a:cubicBezTo>
                <a:cubicBezTo>
                  <a:pt x="542529" y="141801"/>
                  <a:pt x="592522" y="137693"/>
                  <a:pt x="642470" y="134470"/>
                </a:cubicBezTo>
                <a:cubicBezTo>
                  <a:pt x="871137" y="119717"/>
                  <a:pt x="925534" y="127535"/>
                  <a:pt x="1120588" y="104588"/>
                </a:cubicBezTo>
                <a:cubicBezTo>
                  <a:pt x="1150675" y="101048"/>
                  <a:pt x="1180353" y="94627"/>
                  <a:pt x="1210235" y="89647"/>
                </a:cubicBezTo>
                <a:cubicBezTo>
                  <a:pt x="1233977" y="80150"/>
                  <a:pt x="1312540" y="44823"/>
                  <a:pt x="1344706" y="44823"/>
                </a:cubicBezTo>
                <a:cubicBezTo>
                  <a:pt x="1365241" y="44823"/>
                  <a:pt x="1384549" y="54784"/>
                  <a:pt x="1404470" y="59765"/>
                </a:cubicBezTo>
                <a:cubicBezTo>
                  <a:pt x="1435576" y="90870"/>
                  <a:pt x="1432073" y="96276"/>
                  <a:pt x="1479176" y="104588"/>
                </a:cubicBezTo>
                <a:cubicBezTo>
                  <a:pt x="1548538" y="116828"/>
                  <a:pt x="1688353" y="134470"/>
                  <a:pt x="1688353" y="134470"/>
                </a:cubicBezTo>
                <a:cubicBezTo>
                  <a:pt x="1703294" y="139451"/>
                  <a:pt x="1717427" y="149412"/>
                  <a:pt x="1733176" y="149412"/>
                </a:cubicBezTo>
                <a:cubicBezTo>
                  <a:pt x="1813018" y="149412"/>
                  <a:pt x="1892832" y="142828"/>
                  <a:pt x="1972235" y="134470"/>
                </a:cubicBezTo>
                <a:cubicBezTo>
                  <a:pt x="1987898" y="132821"/>
                  <a:pt x="2001915" y="123856"/>
                  <a:pt x="2017059" y="119529"/>
                </a:cubicBezTo>
                <a:cubicBezTo>
                  <a:pt x="2148386" y="82007"/>
                  <a:pt x="2014174" y="125471"/>
                  <a:pt x="2121647" y="89647"/>
                </a:cubicBezTo>
                <a:cubicBezTo>
                  <a:pt x="2136588" y="79686"/>
                  <a:pt x="2150409" y="67796"/>
                  <a:pt x="2166470" y="59765"/>
                </a:cubicBezTo>
                <a:cubicBezTo>
                  <a:pt x="2187526" y="49237"/>
                  <a:pt x="2255823" y="23563"/>
                  <a:pt x="2286000" y="14941"/>
                </a:cubicBezTo>
                <a:cubicBezTo>
                  <a:pt x="2305745" y="9300"/>
                  <a:pt x="2325843" y="4980"/>
                  <a:pt x="2345765" y="0"/>
                </a:cubicBezTo>
                <a:cubicBezTo>
                  <a:pt x="2395569" y="9961"/>
                  <a:pt x="2446992" y="13821"/>
                  <a:pt x="2495176" y="29882"/>
                </a:cubicBezTo>
                <a:cubicBezTo>
                  <a:pt x="2508540" y="34337"/>
                  <a:pt x="2512459" y="53465"/>
                  <a:pt x="2525059" y="59765"/>
                </a:cubicBezTo>
                <a:cubicBezTo>
                  <a:pt x="2553232" y="73852"/>
                  <a:pt x="2584824" y="79686"/>
                  <a:pt x="2614706" y="89647"/>
                </a:cubicBezTo>
                <a:cubicBezTo>
                  <a:pt x="2691733" y="166674"/>
                  <a:pt x="2627063" y="111454"/>
                  <a:pt x="2749176" y="179294"/>
                </a:cubicBezTo>
                <a:cubicBezTo>
                  <a:pt x="2833596" y="226194"/>
                  <a:pt x="2750838" y="198386"/>
                  <a:pt x="2853765" y="224117"/>
                </a:cubicBezTo>
                <a:cubicBezTo>
                  <a:pt x="2873686" y="239058"/>
                  <a:pt x="2890773" y="258827"/>
                  <a:pt x="2913529" y="268941"/>
                </a:cubicBezTo>
                <a:cubicBezTo>
                  <a:pt x="2936735" y="279255"/>
                  <a:pt x="2963697" y="277339"/>
                  <a:pt x="2988235" y="283882"/>
                </a:cubicBezTo>
                <a:cubicBezTo>
                  <a:pt x="3038476" y="297280"/>
                  <a:pt x="3088856" y="310730"/>
                  <a:pt x="3137647" y="328706"/>
                </a:cubicBezTo>
                <a:cubicBezTo>
                  <a:pt x="3183674" y="345663"/>
                  <a:pt x="3226839" y="369604"/>
                  <a:pt x="3272117" y="388470"/>
                </a:cubicBezTo>
                <a:cubicBezTo>
                  <a:pt x="3404021" y="443430"/>
                  <a:pt x="3209588" y="349736"/>
                  <a:pt x="3376706" y="433294"/>
                </a:cubicBezTo>
                <a:cubicBezTo>
                  <a:pt x="3381686" y="448235"/>
                  <a:pt x="3383544" y="464612"/>
                  <a:pt x="3391647" y="478117"/>
                </a:cubicBezTo>
                <a:cubicBezTo>
                  <a:pt x="3408299" y="505871"/>
                  <a:pt x="3442859" y="519086"/>
                  <a:pt x="3466353" y="537882"/>
                </a:cubicBezTo>
                <a:cubicBezTo>
                  <a:pt x="3477353" y="546682"/>
                  <a:pt x="3483045" y="562819"/>
                  <a:pt x="3496235" y="567765"/>
                </a:cubicBezTo>
                <a:cubicBezTo>
                  <a:pt x="3524601" y="578402"/>
                  <a:pt x="3556309" y="576134"/>
                  <a:pt x="3585882" y="582706"/>
                </a:cubicBezTo>
                <a:cubicBezTo>
                  <a:pt x="3664215" y="600113"/>
                  <a:pt x="3599113" y="597076"/>
                  <a:pt x="3690470" y="627529"/>
                </a:cubicBezTo>
                <a:cubicBezTo>
                  <a:pt x="3729432" y="640516"/>
                  <a:pt x="3770157" y="647451"/>
                  <a:pt x="3810000" y="657412"/>
                </a:cubicBezTo>
                <a:cubicBezTo>
                  <a:pt x="3839882" y="677333"/>
                  <a:pt x="3868118" y="699979"/>
                  <a:pt x="3899647" y="717176"/>
                </a:cubicBezTo>
                <a:cubicBezTo>
                  <a:pt x="3923192" y="730019"/>
                  <a:pt x="3951609" y="732844"/>
                  <a:pt x="3974353" y="747059"/>
                </a:cubicBezTo>
                <a:cubicBezTo>
                  <a:pt x="4102257" y="827000"/>
                  <a:pt x="3945505" y="767326"/>
                  <a:pt x="4064000" y="806823"/>
                </a:cubicBezTo>
                <a:cubicBezTo>
                  <a:pt x="4083922" y="846666"/>
                  <a:pt x="4109678" y="884093"/>
                  <a:pt x="4123765" y="926353"/>
                </a:cubicBezTo>
                <a:cubicBezTo>
                  <a:pt x="4128745" y="941294"/>
                  <a:pt x="4128868" y="958878"/>
                  <a:pt x="4138706" y="971176"/>
                </a:cubicBezTo>
                <a:cubicBezTo>
                  <a:pt x="4169506" y="1009676"/>
                  <a:pt x="4213712" y="1036322"/>
                  <a:pt x="4243294" y="1075765"/>
                </a:cubicBezTo>
                <a:cubicBezTo>
                  <a:pt x="4262533" y="1101417"/>
                  <a:pt x="4300523" y="1149768"/>
                  <a:pt x="4318000" y="1180353"/>
                </a:cubicBezTo>
                <a:cubicBezTo>
                  <a:pt x="4329050" y="1199691"/>
                  <a:pt x="4337921" y="1220196"/>
                  <a:pt x="4347882" y="1240117"/>
                </a:cubicBezTo>
                <a:cubicBezTo>
                  <a:pt x="4352862" y="1265019"/>
                  <a:pt x="4351466" y="1292109"/>
                  <a:pt x="4362823" y="1314823"/>
                </a:cubicBezTo>
                <a:cubicBezTo>
                  <a:pt x="4372273" y="1333722"/>
                  <a:pt x="4393733" y="1343745"/>
                  <a:pt x="4407647" y="1359647"/>
                </a:cubicBezTo>
                <a:cubicBezTo>
                  <a:pt x="4428647" y="1383647"/>
                  <a:pt x="4448278" y="1408841"/>
                  <a:pt x="4467412" y="1434353"/>
                </a:cubicBezTo>
                <a:cubicBezTo>
                  <a:pt x="4478186" y="1448718"/>
                  <a:pt x="4484597" y="1466479"/>
                  <a:pt x="4497294" y="1479176"/>
                </a:cubicBezTo>
                <a:cubicBezTo>
                  <a:pt x="4519844" y="1501726"/>
                  <a:pt x="4547098" y="1519019"/>
                  <a:pt x="4572000" y="1538941"/>
                </a:cubicBezTo>
                <a:cubicBezTo>
                  <a:pt x="4640016" y="1742992"/>
                  <a:pt x="4551724" y="1548547"/>
                  <a:pt x="4661647" y="1658470"/>
                </a:cubicBezTo>
                <a:cubicBezTo>
                  <a:pt x="4677396" y="1674219"/>
                  <a:pt x="4678756" y="1699988"/>
                  <a:pt x="4691529" y="1718235"/>
                </a:cubicBezTo>
                <a:cubicBezTo>
                  <a:pt x="4713836" y="1750102"/>
                  <a:pt x="4740621" y="1778608"/>
                  <a:pt x="4766235" y="1807882"/>
                </a:cubicBezTo>
                <a:cubicBezTo>
                  <a:pt x="4775511" y="1818483"/>
                  <a:pt x="4788651" y="1825819"/>
                  <a:pt x="4796117" y="1837765"/>
                </a:cubicBezTo>
                <a:cubicBezTo>
                  <a:pt x="4813824" y="1866096"/>
                  <a:pt x="4826000" y="1897530"/>
                  <a:pt x="4840941" y="1927412"/>
                </a:cubicBezTo>
                <a:cubicBezTo>
                  <a:pt x="4845921" y="1977216"/>
                  <a:pt x="4855882" y="2026771"/>
                  <a:pt x="4855882" y="2076823"/>
                </a:cubicBezTo>
                <a:cubicBezTo>
                  <a:pt x="4855882" y="2146726"/>
                  <a:pt x="4849108" y="2216575"/>
                  <a:pt x="4840941" y="2286000"/>
                </a:cubicBezTo>
                <a:cubicBezTo>
                  <a:pt x="4839101" y="2301641"/>
                  <a:pt x="4834103" y="2317318"/>
                  <a:pt x="4826000" y="2330823"/>
                </a:cubicBezTo>
                <a:cubicBezTo>
                  <a:pt x="4818752" y="2342902"/>
                  <a:pt x="4808717" y="2354406"/>
                  <a:pt x="4796117" y="2360706"/>
                </a:cubicBezTo>
                <a:cubicBezTo>
                  <a:pt x="4740146" y="2388692"/>
                  <a:pt x="4690784" y="2392414"/>
                  <a:pt x="4631765" y="2405529"/>
                </a:cubicBezTo>
                <a:cubicBezTo>
                  <a:pt x="4611719" y="2409984"/>
                  <a:pt x="4591922" y="2415490"/>
                  <a:pt x="4572000" y="2420470"/>
                </a:cubicBezTo>
                <a:cubicBezTo>
                  <a:pt x="4437529" y="2415490"/>
                  <a:pt x="4302853" y="2414480"/>
                  <a:pt x="4168588" y="2405529"/>
                </a:cubicBezTo>
                <a:cubicBezTo>
                  <a:pt x="4152874" y="2404481"/>
                  <a:pt x="4139331" y="2392983"/>
                  <a:pt x="4123765" y="2390588"/>
                </a:cubicBezTo>
                <a:cubicBezTo>
                  <a:pt x="4074295" y="2382977"/>
                  <a:pt x="4024157" y="2380627"/>
                  <a:pt x="3974353" y="2375647"/>
                </a:cubicBezTo>
                <a:cubicBezTo>
                  <a:pt x="3954431" y="2360706"/>
                  <a:pt x="3936209" y="2343178"/>
                  <a:pt x="3914588" y="2330823"/>
                </a:cubicBezTo>
                <a:cubicBezTo>
                  <a:pt x="3866242" y="2303197"/>
                  <a:pt x="3804550" y="2295490"/>
                  <a:pt x="3765176" y="2256117"/>
                </a:cubicBezTo>
                <a:cubicBezTo>
                  <a:pt x="3692761" y="2183703"/>
                  <a:pt x="3710558" y="2185752"/>
                  <a:pt x="3630706" y="2151529"/>
                </a:cubicBezTo>
                <a:cubicBezTo>
                  <a:pt x="3616230" y="2145325"/>
                  <a:pt x="3600823" y="2141568"/>
                  <a:pt x="3585882" y="2136588"/>
                </a:cubicBezTo>
                <a:cubicBezTo>
                  <a:pt x="3570941" y="2126627"/>
                  <a:pt x="3554693" y="2118392"/>
                  <a:pt x="3541059" y="2106706"/>
                </a:cubicBezTo>
                <a:cubicBezTo>
                  <a:pt x="3519668" y="2088371"/>
                  <a:pt x="3504220" y="2063316"/>
                  <a:pt x="3481294" y="2046941"/>
                </a:cubicBezTo>
                <a:cubicBezTo>
                  <a:pt x="3468478" y="2037787"/>
                  <a:pt x="3451411" y="2036980"/>
                  <a:pt x="3436470" y="2032000"/>
                </a:cubicBezTo>
                <a:cubicBezTo>
                  <a:pt x="3426509" y="2022039"/>
                  <a:pt x="3413835" y="2014196"/>
                  <a:pt x="3406588" y="2002117"/>
                </a:cubicBezTo>
                <a:cubicBezTo>
                  <a:pt x="3398485" y="1988612"/>
                  <a:pt x="3401729" y="1969393"/>
                  <a:pt x="3391647" y="1957294"/>
                </a:cubicBezTo>
                <a:cubicBezTo>
                  <a:pt x="3375705" y="1938164"/>
                  <a:pt x="3349490" y="1930078"/>
                  <a:pt x="3331882" y="1912470"/>
                </a:cubicBezTo>
                <a:cubicBezTo>
                  <a:pt x="3319185" y="1899773"/>
                  <a:pt x="3317511" y="1876695"/>
                  <a:pt x="3302000" y="1867647"/>
                </a:cubicBezTo>
                <a:cubicBezTo>
                  <a:pt x="3255666" y="1840619"/>
                  <a:pt x="3200566" y="1831871"/>
                  <a:pt x="3152588" y="1807882"/>
                </a:cubicBezTo>
                <a:cubicBezTo>
                  <a:pt x="3000200" y="1731688"/>
                  <a:pt x="3179813" y="1784808"/>
                  <a:pt x="3033059" y="1748117"/>
                </a:cubicBezTo>
                <a:cubicBezTo>
                  <a:pt x="3008157" y="1723215"/>
                  <a:pt x="2977888" y="1702714"/>
                  <a:pt x="2958353" y="1673412"/>
                </a:cubicBezTo>
                <a:cubicBezTo>
                  <a:pt x="2948392" y="1658471"/>
                  <a:pt x="2943411" y="1638549"/>
                  <a:pt x="2928470" y="1628588"/>
                </a:cubicBezTo>
                <a:cubicBezTo>
                  <a:pt x="2911384" y="1617197"/>
                  <a:pt x="2888751" y="1618102"/>
                  <a:pt x="2868706" y="1613647"/>
                </a:cubicBezTo>
                <a:cubicBezTo>
                  <a:pt x="2843916" y="1608138"/>
                  <a:pt x="2818500" y="1605388"/>
                  <a:pt x="2794000" y="1598706"/>
                </a:cubicBezTo>
                <a:cubicBezTo>
                  <a:pt x="2763611" y="1590418"/>
                  <a:pt x="2744196" y="1586255"/>
                  <a:pt x="2734235" y="1583765"/>
                </a:cubicBezTo>
                <a:close/>
              </a:path>
            </a:pathLst>
          </a:custGeom>
          <a:noFill/>
          <a:ln w="152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2462519" y="3180230"/>
            <a:ext cx="3995503" cy="3563470"/>
          </a:xfrm>
          <a:custGeom>
            <a:avLst/>
            <a:gdLst>
              <a:gd name="connsiteX0" fmla="*/ 430306 w 3455683"/>
              <a:gd name="connsiteY0" fmla="*/ 1936376 h 3563470"/>
              <a:gd name="connsiteX1" fmla="*/ 645459 w 3455683"/>
              <a:gd name="connsiteY1" fmla="*/ 1963270 h 3563470"/>
              <a:gd name="connsiteX2" fmla="*/ 726141 w 3455683"/>
              <a:gd name="connsiteY2" fmla="*/ 2017058 h 3563470"/>
              <a:gd name="connsiteX3" fmla="*/ 806824 w 3455683"/>
              <a:gd name="connsiteY3" fmla="*/ 2057400 h 3563470"/>
              <a:gd name="connsiteX4" fmla="*/ 1183341 w 3455683"/>
              <a:gd name="connsiteY4" fmla="*/ 2070847 h 3563470"/>
              <a:gd name="connsiteX5" fmla="*/ 1223682 w 3455683"/>
              <a:gd name="connsiteY5" fmla="*/ 2097741 h 3563470"/>
              <a:gd name="connsiteX6" fmla="*/ 1250577 w 3455683"/>
              <a:gd name="connsiteY6" fmla="*/ 2124635 h 3563470"/>
              <a:gd name="connsiteX7" fmla="*/ 1290918 w 3455683"/>
              <a:gd name="connsiteY7" fmla="*/ 2138082 h 3563470"/>
              <a:gd name="connsiteX8" fmla="*/ 1331259 w 3455683"/>
              <a:gd name="connsiteY8" fmla="*/ 2164976 h 3563470"/>
              <a:gd name="connsiteX9" fmla="*/ 1438835 w 3455683"/>
              <a:gd name="connsiteY9" fmla="*/ 2259105 h 3563470"/>
              <a:gd name="connsiteX10" fmla="*/ 1465730 w 3455683"/>
              <a:gd name="connsiteY10" fmla="*/ 2286000 h 3563470"/>
              <a:gd name="connsiteX11" fmla="*/ 1492624 w 3455683"/>
              <a:gd name="connsiteY11" fmla="*/ 2326341 h 3563470"/>
              <a:gd name="connsiteX12" fmla="*/ 1532965 w 3455683"/>
              <a:gd name="connsiteY12" fmla="*/ 2353235 h 3563470"/>
              <a:gd name="connsiteX13" fmla="*/ 1559859 w 3455683"/>
              <a:gd name="connsiteY13" fmla="*/ 2393576 h 3563470"/>
              <a:gd name="connsiteX14" fmla="*/ 1573306 w 3455683"/>
              <a:gd name="connsiteY14" fmla="*/ 2433917 h 3563470"/>
              <a:gd name="connsiteX15" fmla="*/ 1613647 w 3455683"/>
              <a:gd name="connsiteY15" fmla="*/ 2447364 h 3563470"/>
              <a:gd name="connsiteX16" fmla="*/ 1694330 w 3455683"/>
              <a:gd name="connsiteY16" fmla="*/ 2541494 h 3563470"/>
              <a:gd name="connsiteX17" fmla="*/ 1734671 w 3455683"/>
              <a:gd name="connsiteY17" fmla="*/ 2554941 h 3563470"/>
              <a:gd name="connsiteX18" fmla="*/ 1815353 w 3455683"/>
              <a:gd name="connsiteY18" fmla="*/ 2622176 h 3563470"/>
              <a:gd name="connsiteX19" fmla="*/ 1909482 w 3455683"/>
              <a:gd name="connsiteY19" fmla="*/ 2649070 h 3563470"/>
              <a:gd name="connsiteX20" fmla="*/ 1949824 w 3455683"/>
              <a:gd name="connsiteY20" fmla="*/ 2662517 h 3563470"/>
              <a:gd name="connsiteX21" fmla="*/ 2030506 w 3455683"/>
              <a:gd name="connsiteY21" fmla="*/ 2675964 h 3563470"/>
              <a:gd name="connsiteX22" fmla="*/ 2111188 w 3455683"/>
              <a:gd name="connsiteY22" fmla="*/ 2702858 h 3563470"/>
              <a:gd name="connsiteX23" fmla="*/ 2151530 w 3455683"/>
              <a:gd name="connsiteY23" fmla="*/ 2716305 h 3563470"/>
              <a:gd name="connsiteX24" fmla="*/ 2191871 w 3455683"/>
              <a:gd name="connsiteY24" fmla="*/ 2729752 h 3563470"/>
              <a:gd name="connsiteX25" fmla="*/ 2232212 w 3455683"/>
              <a:gd name="connsiteY25" fmla="*/ 2743200 h 3563470"/>
              <a:gd name="connsiteX26" fmla="*/ 2259106 w 3455683"/>
              <a:gd name="connsiteY26" fmla="*/ 2823882 h 3563470"/>
              <a:gd name="connsiteX27" fmla="*/ 2286000 w 3455683"/>
              <a:gd name="connsiteY27" fmla="*/ 2985247 h 3563470"/>
              <a:gd name="connsiteX28" fmla="*/ 2312894 w 3455683"/>
              <a:gd name="connsiteY28" fmla="*/ 3065929 h 3563470"/>
              <a:gd name="connsiteX29" fmla="*/ 2339788 w 3455683"/>
              <a:gd name="connsiteY29" fmla="*/ 3240741 h 3563470"/>
              <a:gd name="connsiteX30" fmla="*/ 2366682 w 3455683"/>
              <a:gd name="connsiteY30" fmla="*/ 3321423 h 3563470"/>
              <a:gd name="connsiteX31" fmla="*/ 2393577 w 3455683"/>
              <a:gd name="connsiteY31" fmla="*/ 3348317 h 3563470"/>
              <a:gd name="connsiteX32" fmla="*/ 2407024 w 3455683"/>
              <a:gd name="connsiteY32" fmla="*/ 3388658 h 3563470"/>
              <a:gd name="connsiteX33" fmla="*/ 2501153 w 3455683"/>
              <a:gd name="connsiteY33" fmla="*/ 3509682 h 3563470"/>
              <a:gd name="connsiteX34" fmla="*/ 2595282 w 3455683"/>
              <a:gd name="connsiteY34" fmla="*/ 3563470 h 3563470"/>
              <a:gd name="connsiteX35" fmla="*/ 2958353 w 3455683"/>
              <a:gd name="connsiteY35" fmla="*/ 3550023 h 3563470"/>
              <a:gd name="connsiteX36" fmla="*/ 2998694 w 3455683"/>
              <a:gd name="connsiteY36" fmla="*/ 3536576 h 3563470"/>
              <a:gd name="connsiteX37" fmla="*/ 3039035 w 3455683"/>
              <a:gd name="connsiteY37" fmla="*/ 3509682 h 3563470"/>
              <a:gd name="connsiteX38" fmla="*/ 3065930 w 3455683"/>
              <a:gd name="connsiteY38" fmla="*/ 3429000 h 3563470"/>
              <a:gd name="connsiteX39" fmla="*/ 3106271 w 3455683"/>
              <a:gd name="connsiteY39" fmla="*/ 3348317 h 3563470"/>
              <a:gd name="connsiteX40" fmla="*/ 3186953 w 3455683"/>
              <a:gd name="connsiteY40" fmla="*/ 3281082 h 3563470"/>
              <a:gd name="connsiteX41" fmla="*/ 3240741 w 3455683"/>
              <a:gd name="connsiteY41" fmla="*/ 3200400 h 3563470"/>
              <a:gd name="connsiteX42" fmla="*/ 3294530 w 3455683"/>
              <a:gd name="connsiteY42" fmla="*/ 3146611 h 3563470"/>
              <a:gd name="connsiteX43" fmla="*/ 3348318 w 3455683"/>
              <a:gd name="connsiteY43" fmla="*/ 3065929 h 3563470"/>
              <a:gd name="connsiteX44" fmla="*/ 3429000 w 3455683"/>
              <a:gd name="connsiteY44" fmla="*/ 3012141 h 3563470"/>
              <a:gd name="connsiteX45" fmla="*/ 3429000 w 3455683"/>
              <a:gd name="connsiteY45" fmla="*/ 2649070 h 3563470"/>
              <a:gd name="connsiteX46" fmla="*/ 3415553 w 3455683"/>
              <a:gd name="connsiteY46" fmla="*/ 2608729 h 3563470"/>
              <a:gd name="connsiteX47" fmla="*/ 3375212 w 3455683"/>
              <a:gd name="connsiteY47" fmla="*/ 2554941 h 3563470"/>
              <a:gd name="connsiteX48" fmla="*/ 3348318 w 3455683"/>
              <a:gd name="connsiteY48" fmla="*/ 2501152 h 3563470"/>
              <a:gd name="connsiteX49" fmla="*/ 3254188 w 3455683"/>
              <a:gd name="connsiteY49" fmla="*/ 2474258 h 3563470"/>
              <a:gd name="connsiteX50" fmla="*/ 3173506 w 3455683"/>
              <a:gd name="connsiteY50" fmla="*/ 2447364 h 3563470"/>
              <a:gd name="connsiteX51" fmla="*/ 3079377 w 3455683"/>
              <a:gd name="connsiteY51" fmla="*/ 2353235 h 3563470"/>
              <a:gd name="connsiteX52" fmla="*/ 2998694 w 3455683"/>
              <a:gd name="connsiteY52" fmla="*/ 2339788 h 3563470"/>
              <a:gd name="connsiteX53" fmla="*/ 2971800 w 3455683"/>
              <a:gd name="connsiteY53" fmla="*/ 2299447 h 3563470"/>
              <a:gd name="connsiteX54" fmla="*/ 2904565 w 3455683"/>
              <a:gd name="connsiteY54" fmla="*/ 2259105 h 3563470"/>
              <a:gd name="connsiteX55" fmla="*/ 2837330 w 3455683"/>
              <a:gd name="connsiteY55" fmla="*/ 2191870 h 3563470"/>
              <a:gd name="connsiteX56" fmla="*/ 2810435 w 3455683"/>
              <a:gd name="connsiteY56" fmla="*/ 2164976 h 3563470"/>
              <a:gd name="connsiteX57" fmla="*/ 2783541 w 3455683"/>
              <a:gd name="connsiteY57" fmla="*/ 2124635 h 3563470"/>
              <a:gd name="connsiteX58" fmla="*/ 2729753 w 3455683"/>
              <a:gd name="connsiteY58" fmla="*/ 2097741 h 3563470"/>
              <a:gd name="connsiteX59" fmla="*/ 2662518 w 3455683"/>
              <a:gd name="connsiteY59" fmla="*/ 2043952 h 3563470"/>
              <a:gd name="connsiteX60" fmla="*/ 2595282 w 3455683"/>
              <a:gd name="connsiteY60" fmla="*/ 1990164 h 3563470"/>
              <a:gd name="connsiteX61" fmla="*/ 2474259 w 3455683"/>
              <a:gd name="connsiteY61" fmla="*/ 1922929 h 3563470"/>
              <a:gd name="connsiteX62" fmla="*/ 2366682 w 3455683"/>
              <a:gd name="connsiteY62" fmla="*/ 1896035 h 3563470"/>
              <a:gd name="connsiteX63" fmla="*/ 2272553 w 3455683"/>
              <a:gd name="connsiteY63" fmla="*/ 1855694 h 3563470"/>
              <a:gd name="connsiteX64" fmla="*/ 2218765 w 3455683"/>
              <a:gd name="connsiteY64" fmla="*/ 1842247 h 3563470"/>
              <a:gd name="connsiteX65" fmla="*/ 2191871 w 3455683"/>
              <a:gd name="connsiteY65" fmla="*/ 1815352 h 3563470"/>
              <a:gd name="connsiteX66" fmla="*/ 2043953 w 3455683"/>
              <a:gd name="connsiteY66" fmla="*/ 1775011 h 3563470"/>
              <a:gd name="connsiteX67" fmla="*/ 1963271 w 3455683"/>
              <a:gd name="connsiteY67" fmla="*/ 1748117 h 3563470"/>
              <a:gd name="connsiteX68" fmla="*/ 1909482 w 3455683"/>
              <a:gd name="connsiteY68" fmla="*/ 1734670 h 3563470"/>
              <a:gd name="connsiteX69" fmla="*/ 1869141 w 3455683"/>
              <a:gd name="connsiteY69" fmla="*/ 1721223 h 3563470"/>
              <a:gd name="connsiteX70" fmla="*/ 1801906 w 3455683"/>
              <a:gd name="connsiteY70" fmla="*/ 1707776 h 3563470"/>
              <a:gd name="connsiteX71" fmla="*/ 1707777 w 3455683"/>
              <a:gd name="connsiteY71" fmla="*/ 1680882 h 3563470"/>
              <a:gd name="connsiteX72" fmla="*/ 1653988 w 3455683"/>
              <a:gd name="connsiteY72" fmla="*/ 1653988 h 3563470"/>
              <a:gd name="connsiteX73" fmla="*/ 1573306 w 3455683"/>
              <a:gd name="connsiteY73" fmla="*/ 1627094 h 3563470"/>
              <a:gd name="connsiteX74" fmla="*/ 1506071 w 3455683"/>
              <a:gd name="connsiteY74" fmla="*/ 1573305 h 3563470"/>
              <a:gd name="connsiteX75" fmla="*/ 1465730 w 3455683"/>
              <a:gd name="connsiteY75" fmla="*/ 1546411 h 3563470"/>
              <a:gd name="connsiteX76" fmla="*/ 1398494 w 3455683"/>
              <a:gd name="connsiteY76" fmla="*/ 1479176 h 3563470"/>
              <a:gd name="connsiteX77" fmla="*/ 1371600 w 3455683"/>
              <a:gd name="connsiteY77" fmla="*/ 1398494 h 3563470"/>
              <a:gd name="connsiteX78" fmla="*/ 1411941 w 3455683"/>
              <a:gd name="connsiteY78" fmla="*/ 1290917 h 3563470"/>
              <a:gd name="connsiteX79" fmla="*/ 1452282 w 3455683"/>
              <a:gd name="connsiteY79" fmla="*/ 1169894 h 3563470"/>
              <a:gd name="connsiteX80" fmla="*/ 1479177 w 3455683"/>
              <a:gd name="connsiteY80" fmla="*/ 1089211 h 3563470"/>
              <a:gd name="connsiteX81" fmla="*/ 1492624 w 3455683"/>
              <a:gd name="connsiteY81" fmla="*/ 1048870 h 3563470"/>
              <a:gd name="connsiteX82" fmla="*/ 1519518 w 3455683"/>
              <a:gd name="connsiteY82" fmla="*/ 941294 h 3563470"/>
              <a:gd name="connsiteX83" fmla="*/ 1573306 w 3455683"/>
              <a:gd name="connsiteY83" fmla="*/ 860611 h 3563470"/>
              <a:gd name="connsiteX84" fmla="*/ 1613647 w 3455683"/>
              <a:gd name="connsiteY84" fmla="*/ 847164 h 3563470"/>
              <a:gd name="connsiteX85" fmla="*/ 1653988 w 3455683"/>
              <a:gd name="connsiteY85" fmla="*/ 766482 h 3563470"/>
              <a:gd name="connsiteX86" fmla="*/ 1667435 w 3455683"/>
              <a:gd name="connsiteY86" fmla="*/ 806823 h 3563470"/>
              <a:gd name="connsiteX87" fmla="*/ 1653988 w 3455683"/>
              <a:gd name="connsiteY87" fmla="*/ 847164 h 3563470"/>
              <a:gd name="connsiteX88" fmla="*/ 1627094 w 3455683"/>
              <a:gd name="connsiteY88" fmla="*/ 806823 h 3563470"/>
              <a:gd name="connsiteX89" fmla="*/ 1667435 w 3455683"/>
              <a:gd name="connsiteY89" fmla="*/ 726141 h 3563470"/>
              <a:gd name="connsiteX90" fmla="*/ 1748118 w 3455683"/>
              <a:gd name="connsiteY90" fmla="*/ 699247 h 3563470"/>
              <a:gd name="connsiteX91" fmla="*/ 1761565 w 3455683"/>
              <a:gd name="connsiteY91" fmla="*/ 632011 h 3563470"/>
              <a:gd name="connsiteX92" fmla="*/ 1775012 w 3455683"/>
              <a:gd name="connsiteY92" fmla="*/ 591670 h 3563470"/>
              <a:gd name="connsiteX93" fmla="*/ 1855694 w 3455683"/>
              <a:gd name="connsiteY93" fmla="*/ 537882 h 3563470"/>
              <a:gd name="connsiteX94" fmla="*/ 1922930 w 3455683"/>
              <a:gd name="connsiteY94" fmla="*/ 484094 h 3563470"/>
              <a:gd name="connsiteX95" fmla="*/ 1896035 w 3455683"/>
              <a:gd name="connsiteY95" fmla="*/ 309282 h 3563470"/>
              <a:gd name="connsiteX96" fmla="*/ 1815353 w 3455683"/>
              <a:gd name="connsiteY96" fmla="*/ 282388 h 3563470"/>
              <a:gd name="connsiteX97" fmla="*/ 1734671 w 3455683"/>
              <a:gd name="connsiteY97" fmla="*/ 228600 h 3563470"/>
              <a:gd name="connsiteX98" fmla="*/ 1680882 w 3455683"/>
              <a:gd name="connsiteY98" fmla="*/ 215152 h 3563470"/>
              <a:gd name="connsiteX99" fmla="*/ 1600200 w 3455683"/>
              <a:gd name="connsiteY99" fmla="*/ 188258 h 3563470"/>
              <a:gd name="connsiteX100" fmla="*/ 1411941 w 3455683"/>
              <a:gd name="connsiteY100" fmla="*/ 161364 h 3563470"/>
              <a:gd name="connsiteX101" fmla="*/ 1143000 w 3455683"/>
              <a:gd name="connsiteY101" fmla="*/ 174811 h 3563470"/>
              <a:gd name="connsiteX102" fmla="*/ 1156447 w 3455683"/>
              <a:gd name="connsiteY102" fmla="*/ 215152 h 3563470"/>
              <a:gd name="connsiteX103" fmla="*/ 1169894 w 3455683"/>
              <a:gd name="connsiteY103" fmla="*/ 161364 h 3563470"/>
              <a:gd name="connsiteX104" fmla="*/ 1089212 w 3455683"/>
              <a:gd name="connsiteY104" fmla="*/ 107576 h 3563470"/>
              <a:gd name="connsiteX105" fmla="*/ 1035424 w 3455683"/>
              <a:gd name="connsiteY105" fmla="*/ 94129 h 3563470"/>
              <a:gd name="connsiteX106" fmla="*/ 954741 w 3455683"/>
              <a:gd name="connsiteY106" fmla="*/ 67235 h 3563470"/>
              <a:gd name="connsiteX107" fmla="*/ 806824 w 3455683"/>
              <a:gd name="connsiteY107" fmla="*/ 26894 h 3563470"/>
              <a:gd name="connsiteX108" fmla="*/ 753035 w 3455683"/>
              <a:gd name="connsiteY108" fmla="*/ 0 h 3563470"/>
              <a:gd name="connsiteX109" fmla="*/ 107577 w 3455683"/>
              <a:gd name="connsiteY109" fmla="*/ 13447 h 3563470"/>
              <a:gd name="connsiteX110" fmla="*/ 80682 w 3455683"/>
              <a:gd name="connsiteY110" fmla="*/ 40341 h 3563470"/>
              <a:gd name="connsiteX111" fmla="*/ 94130 w 3455683"/>
              <a:gd name="connsiteY111" fmla="*/ 134470 h 3563470"/>
              <a:gd name="connsiteX112" fmla="*/ 134471 w 3455683"/>
              <a:gd name="connsiteY112" fmla="*/ 215152 h 3563470"/>
              <a:gd name="connsiteX113" fmla="*/ 147918 w 3455683"/>
              <a:gd name="connsiteY113" fmla="*/ 255494 h 3563470"/>
              <a:gd name="connsiteX114" fmla="*/ 26894 w 3455683"/>
              <a:gd name="connsiteY114" fmla="*/ 403411 h 3563470"/>
              <a:gd name="connsiteX115" fmla="*/ 0 w 3455683"/>
              <a:gd name="connsiteY115" fmla="*/ 484094 h 3563470"/>
              <a:gd name="connsiteX116" fmla="*/ 13447 w 3455683"/>
              <a:gd name="connsiteY116" fmla="*/ 605117 h 3563470"/>
              <a:gd name="connsiteX117" fmla="*/ 40341 w 3455683"/>
              <a:gd name="connsiteY117" fmla="*/ 685800 h 3563470"/>
              <a:gd name="connsiteX118" fmla="*/ 53788 w 3455683"/>
              <a:gd name="connsiteY118" fmla="*/ 726141 h 3563470"/>
              <a:gd name="connsiteX119" fmla="*/ 94130 w 3455683"/>
              <a:gd name="connsiteY119" fmla="*/ 833717 h 3563470"/>
              <a:gd name="connsiteX120" fmla="*/ 121024 w 3455683"/>
              <a:gd name="connsiteY120" fmla="*/ 1021976 h 3563470"/>
              <a:gd name="connsiteX121" fmla="*/ 134471 w 3455683"/>
              <a:gd name="connsiteY121" fmla="*/ 1062317 h 3563470"/>
              <a:gd name="connsiteX122" fmla="*/ 174812 w 3455683"/>
              <a:gd name="connsiteY122" fmla="*/ 1089211 h 3563470"/>
              <a:gd name="connsiteX123" fmla="*/ 201706 w 3455683"/>
              <a:gd name="connsiteY123" fmla="*/ 1169894 h 3563470"/>
              <a:gd name="connsiteX124" fmla="*/ 228600 w 3455683"/>
              <a:gd name="connsiteY124" fmla="*/ 1358152 h 3563470"/>
              <a:gd name="connsiteX125" fmla="*/ 295835 w 3455683"/>
              <a:gd name="connsiteY125" fmla="*/ 1479176 h 3563470"/>
              <a:gd name="connsiteX126" fmla="*/ 336177 w 3455683"/>
              <a:gd name="connsiteY126" fmla="*/ 1492623 h 3563470"/>
              <a:gd name="connsiteX127" fmla="*/ 376518 w 3455683"/>
              <a:gd name="connsiteY127" fmla="*/ 1519517 h 3563470"/>
              <a:gd name="connsiteX128" fmla="*/ 443753 w 3455683"/>
              <a:gd name="connsiteY128" fmla="*/ 1640541 h 3563470"/>
              <a:gd name="connsiteX129" fmla="*/ 430306 w 3455683"/>
              <a:gd name="connsiteY129" fmla="*/ 1936376 h 3563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3455683" h="3563470">
                <a:moveTo>
                  <a:pt x="430306" y="1936376"/>
                </a:moveTo>
                <a:cubicBezTo>
                  <a:pt x="463924" y="1990164"/>
                  <a:pt x="594146" y="1934763"/>
                  <a:pt x="645459" y="1963270"/>
                </a:cubicBezTo>
                <a:cubicBezTo>
                  <a:pt x="673714" y="1978967"/>
                  <a:pt x="699247" y="1999129"/>
                  <a:pt x="726141" y="2017058"/>
                </a:cubicBezTo>
                <a:cubicBezTo>
                  <a:pt x="749937" y="2032922"/>
                  <a:pt x="776006" y="2055412"/>
                  <a:pt x="806824" y="2057400"/>
                </a:cubicBezTo>
                <a:cubicBezTo>
                  <a:pt x="932149" y="2065486"/>
                  <a:pt x="1057835" y="2066365"/>
                  <a:pt x="1183341" y="2070847"/>
                </a:cubicBezTo>
                <a:cubicBezTo>
                  <a:pt x="1196788" y="2079812"/>
                  <a:pt x="1211062" y="2087645"/>
                  <a:pt x="1223682" y="2097741"/>
                </a:cubicBezTo>
                <a:cubicBezTo>
                  <a:pt x="1233582" y="2105661"/>
                  <a:pt x="1239705" y="2118112"/>
                  <a:pt x="1250577" y="2124635"/>
                </a:cubicBezTo>
                <a:cubicBezTo>
                  <a:pt x="1262731" y="2131928"/>
                  <a:pt x="1278240" y="2131743"/>
                  <a:pt x="1290918" y="2138082"/>
                </a:cubicBezTo>
                <a:cubicBezTo>
                  <a:pt x="1305373" y="2145310"/>
                  <a:pt x="1317812" y="2156011"/>
                  <a:pt x="1331259" y="2164976"/>
                </a:cubicBezTo>
                <a:cubicBezTo>
                  <a:pt x="1407459" y="2279276"/>
                  <a:pt x="1281953" y="2102223"/>
                  <a:pt x="1438835" y="2259105"/>
                </a:cubicBezTo>
                <a:cubicBezTo>
                  <a:pt x="1447800" y="2268070"/>
                  <a:pt x="1457810" y="2276100"/>
                  <a:pt x="1465730" y="2286000"/>
                </a:cubicBezTo>
                <a:cubicBezTo>
                  <a:pt x="1475826" y="2298620"/>
                  <a:pt x="1481196" y="2314913"/>
                  <a:pt x="1492624" y="2326341"/>
                </a:cubicBezTo>
                <a:cubicBezTo>
                  <a:pt x="1504052" y="2337769"/>
                  <a:pt x="1519518" y="2344270"/>
                  <a:pt x="1532965" y="2353235"/>
                </a:cubicBezTo>
                <a:cubicBezTo>
                  <a:pt x="1541930" y="2366682"/>
                  <a:pt x="1552631" y="2379121"/>
                  <a:pt x="1559859" y="2393576"/>
                </a:cubicBezTo>
                <a:cubicBezTo>
                  <a:pt x="1566198" y="2406254"/>
                  <a:pt x="1563283" y="2423894"/>
                  <a:pt x="1573306" y="2433917"/>
                </a:cubicBezTo>
                <a:cubicBezTo>
                  <a:pt x="1583329" y="2443940"/>
                  <a:pt x="1600200" y="2442882"/>
                  <a:pt x="1613647" y="2447364"/>
                </a:cubicBezTo>
                <a:cubicBezTo>
                  <a:pt x="1630854" y="2473174"/>
                  <a:pt x="1666380" y="2532177"/>
                  <a:pt x="1694330" y="2541494"/>
                </a:cubicBezTo>
                <a:lnTo>
                  <a:pt x="1734671" y="2554941"/>
                </a:lnTo>
                <a:cubicBezTo>
                  <a:pt x="1764410" y="2584680"/>
                  <a:pt x="1777910" y="2603455"/>
                  <a:pt x="1815353" y="2622176"/>
                </a:cubicBezTo>
                <a:cubicBezTo>
                  <a:pt x="1836847" y="2632923"/>
                  <a:pt x="1889376" y="2643326"/>
                  <a:pt x="1909482" y="2649070"/>
                </a:cubicBezTo>
                <a:cubicBezTo>
                  <a:pt x="1923111" y="2652964"/>
                  <a:pt x="1935987" y="2659442"/>
                  <a:pt x="1949824" y="2662517"/>
                </a:cubicBezTo>
                <a:cubicBezTo>
                  <a:pt x="1976440" y="2668432"/>
                  <a:pt x="2004055" y="2669351"/>
                  <a:pt x="2030506" y="2675964"/>
                </a:cubicBezTo>
                <a:cubicBezTo>
                  <a:pt x="2058008" y="2682840"/>
                  <a:pt x="2084294" y="2693893"/>
                  <a:pt x="2111188" y="2702858"/>
                </a:cubicBezTo>
                <a:lnTo>
                  <a:pt x="2151530" y="2716305"/>
                </a:lnTo>
                <a:lnTo>
                  <a:pt x="2191871" y="2729752"/>
                </a:lnTo>
                <a:lnTo>
                  <a:pt x="2232212" y="2743200"/>
                </a:lnTo>
                <a:cubicBezTo>
                  <a:pt x="2241177" y="2770094"/>
                  <a:pt x="2254446" y="2795919"/>
                  <a:pt x="2259106" y="2823882"/>
                </a:cubicBezTo>
                <a:cubicBezTo>
                  <a:pt x="2268071" y="2877670"/>
                  <a:pt x="2268756" y="2933515"/>
                  <a:pt x="2286000" y="2985247"/>
                </a:cubicBezTo>
                <a:lnTo>
                  <a:pt x="2312894" y="3065929"/>
                </a:lnTo>
                <a:cubicBezTo>
                  <a:pt x="2322364" y="3151155"/>
                  <a:pt x="2319237" y="3172238"/>
                  <a:pt x="2339788" y="3240741"/>
                </a:cubicBezTo>
                <a:cubicBezTo>
                  <a:pt x="2347934" y="3267894"/>
                  <a:pt x="2346636" y="3301378"/>
                  <a:pt x="2366682" y="3321423"/>
                </a:cubicBezTo>
                <a:lnTo>
                  <a:pt x="2393577" y="3348317"/>
                </a:lnTo>
                <a:cubicBezTo>
                  <a:pt x="2398059" y="3361764"/>
                  <a:pt x="2400140" y="3376267"/>
                  <a:pt x="2407024" y="3388658"/>
                </a:cubicBezTo>
                <a:cubicBezTo>
                  <a:pt x="2432875" y="3435190"/>
                  <a:pt x="2460599" y="3475887"/>
                  <a:pt x="2501153" y="3509682"/>
                </a:cubicBezTo>
                <a:cubicBezTo>
                  <a:pt x="2529663" y="3533440"/>
                  <a:pt x="2562401" y="3547030"/>
                  <a:pt x="2595282" y="3563470"/>
                </a:cubicBezTo>
                <a:cubicBezTo>
                  <a:pt x="2716306" y="3558988"/>
                  <a:pt x="2837515" y="3558079"/>
                  <a:pt x="2958353" y="3550023"/>
                </a:cubicBezTo>
                <a:cubicBezTo>
                  <a:pt x="2972496" y="3549080"/>
                  <a:pt x="2986016" y="3542915"/>
                  <a:pt x="2998694" y="3536576"/>
                </a:cubicBezTo>
                <a:cubicBezTo>
                  <a:pt x="3013149" y="3529348"/>
                  <a:pt x="3025588" y="3518647"/>
                  <a:pt x="3039035" y="3509682"/>
                </a:cubicBezTo>
                <a:lnTo>
                  <a:pt x="3065930" y="3429000"/>
                </a:lnTo>
                <a:cubicBezTo>
                  <a:pt x="3076867" y="3396188"/>
                  <a:pt x="3080202" y="3374386"/>
                  <a:pt x="3106271" y="3348317"/>
                </a:cubicBezTo>
                <a:cubicBezTo>
                  <a:pt x="3183965" y="3270623"/>
                  <a:pt x="3109850" y="3380214"/>
                  <a:pt x="3186953" y="3281082"/>
                </a:cubicBezTo>
                <a:cubicBezTo>
                  <a:pt x="3206797" y="3255568"/>
                  <a:pt x="3217885" y="3223256"/>
                  <a:pt x="3240741" y="3200400"/>
                </a:cubicBezTo>
                <a:cubicBezTo>
                  <a:pt x="3258671" y="3182470"/>
                  <a:pt x="3280465" y="3167709"/>
                  <a:pt x="3294530" y="3146611"/>
                </a:cubicBezTo>
                <a:cubicBezTo>
                  <a:pt x="3312459" y="3119717"/>
                  <a:pt x="3321424" y="3083858"/>
                  <a:pt x="3348318" y="3065929"/>
                </a:cubicBezTo>
                <a:lnTo>
                  <a:pt x="3429000" y="3012141"/>
                </a:lnTo>
                <a:cubicBezTo>
                  <a:pt x="3475319" y="2873183"/>
                  <a:pt x="3451970" y="2959164"/>
                  <a:pt x="3429000" y="2649070"/>
                </a:cubicBezTo>
                <a:cubicBezTo>
                  <a:pt x="3427953" y="2634934"/>
                  <a:pt x="3422585" y="2621036"/>
                  <a:pt x="3415553" y="2608729"/>
                </a:cubicBezTo>
                <a:cubicBezTo>
                  <a:pt x="3404434" y="2589270"/>
                  <a:pt x="3387090" y="2573946"/>
                  <a:pt x="3375212" y="2554941"/>
                </a:cubicBezTo>
                <a:cubicBezTo>
                  <a:pt x="3364588" y="2537942"/>
                  <a:pt x="3362492" y="2515327"/>
                  <a:pt x="3348318" y="2501152"/>
                </a:cubicBezTo>
                <a:cubicBezTo>
                  <a:pt x="3341862" y="2494696"/>
                  <a:pt x="3254686" y="2474407"/>
                  <a:pt x="3254188" y="2474258"/>
                </a:cubicBezTo>
                <a:cubicBezTo>
                  <a:pt x="3227035" y="2466112"/>
                  <a:pt x="3173506" y="2447364"/>
                  <a:pt x="3173506" y="2447364"/>
                </a:cubicBezTo>
                <a:cubicBezTo>
                  <a:pt x="3125935" y="2376008"/>
                  <a:pt x="3144207" y="2367642"/>
                  <a:pt x="3079377" y="2353235"/>
                </a:cubicBezTo>
                <a:cubicBezTo>
                  <a:pt x="3052761" y="2347320"/>
                  <a:pt x="3025588" y="2344270"/>
                  <a:pt x="2998694" y="2339788"/>
                </a:cubicBezTo>
                <a:cubicBezTo>
                  <a:pt x="2989729" y="2326341"/>
                  <a:pt x="2984420" y="2309543"/>
                  <a:pt x="2971800" y="2299447"/>
                </a:cubicBezTo>
                <a:cubicBezTo>
                  <a:pt x="2888052" y="2232449"/>
                  <a:pt x="2969548" y="2340335"/>
                  <a:pt x="2904565" y="2259105"/>
                </a:cubicBezTo>
                <a:cubicBezTo>
                  <a:pt x="2832853" y="2169464"/>
                  <a:pt x="2926971" y="2263582"/>
                  <a:pt x="2837330" y="2191870"/>
                </a:cubicBezTo>
                <a:cubicBezTo>
                  <a:pt x="2827430" y="2183950"/>
                  <a:pt x="2818355" y="2174876"/>
                  <a:pt x="2810435" y="2164976"/>
                </a:cubicBezTo>
                <a:cubicBezTo>
                  <a:pt x="2800339" y="2152356"/>
                  <a:pt x="2795956" y="2134981"/>
                  <a:pt x="2783541" y="2124635"/>
                </a:cubicBezTo>
                <a:cubicBezTo>
                  <a:pt x="2768142" y="2111802"/>
                  <a:pt x="2747682" y="2106706"/>
                  <a:pt x="2729753" y="2097741"/>
                </a:cubicBezTo>
                <a:cubicBezTo>
                  <a:pt x="2652679" y="1982130"/>
                  <a:pt x="2755306" y="2118184"/>
                  <a:pt x="2662518" y="2043952"/>
                </a:cubicBezTo>
                <a:cubicBezTo>
                  <a:pt x="2575630" y="1974440"/>
                  <a:pt x="2696679" y="2023962"/>
                  <a:pt x="2595282" y="1990164"/>
                </a:cubicBezTo>
                <a:cubicBezTo>
                  <a:pt x="2527717" y="1945121"/>
                  <a:pt x="2534340" y="1939315"/>
                  <a:pt x="2474259" y="1922929"/>
                </a:cubicBezTo>
                <a:cubicBezTo>
                  <a:pt x="2438599" y="1913204"/>
                  <a:pt x="2402342" y="1905760"/>
                  <a:pt x="2366682" y="1896035"/>
                </a:cubicBezTo>
                <a:cubicBezTo>
                  <a:pt x="2285058" y="1873774"/>
                  <a:pt x="2370508" y="1892427"/>
                  <a:pt x="2272553" y="1855694"/>
                </a:cubicBezTo>
                <a:cubicBezTo>
                  <a:pt x="2255249" y="1849205"/>
                  <a:pt x="2236694" y="1846729"/>
                  <a:pt x="2218765" y="1842247"/>
                </a:cubicBezTo>
                <a:cubicBezTo>
                  <a:pt x="2209800" y="1833282"/>
                  <a:pt x="2203211" y="1821022"/>
                  <a:pt x="2191871" y="1815352"/>
                </a:cubicBezTo>
                <a:cubicBezTo>
                  <a:pt x="2126856" y="1782844"/>
                  <a:pt x="2108874" y="1792717"/>
                  <a:pt x="2043953" y="1775011"/>
                </a:cubicBezTo>
                <a:cubicBezTo>
                  <a:pt x="2016603" y="1767552"/>
                  <a:pt x="1990773" y="1754992"/>
                  <a:pt x="1963271" y="1748117"/>
                </a:cubicBezTo>
                <a:cubicBezTo>
                  <a:pt x="1945341" y="1743635"/>
                  <a:pt x="1927252" y="1739747"/>
                  <a:pt x="1909482" y="1734670"/>
                </a:cubicBezTo>
                <a:cubicBezTo>
                  <a:pt x="1895853" y="1730776"/>
                  <a:pt x="1882892" y="1724661"/>
                  <a:pt x="1869141" y="1721223"/>
                </a:cubicBezTo>
                <a:cubicBezTo>
                  <a:pt x="1846968" y="1715680"/>
                  <a:pt x="1824217" y="1712734"/>
                  <a:pt x="1801906" y="1707776"/>
                </a:cubicBezTo>
                <a:cubicBezTo>
                  <a:pt x="1778285" y="1702527"/>
                  <a:pt x="1731967" y="1691249"/>
                  <a:pt x="1707777" y="1680882"/>
                </a:cubicBezTo>
                <a:cubicBezTo>
                  <a:pt x="1689352" y="1672986"/>
                  <a:pt x="1672600" y="1661433"/>
                  <a:pt x="1653988" y="1653988"/>
                </a:cubicBezTo>
                <a:cubicBezTo>
                  <a:pt x="1627667" y="1643460"/>
                  <a:pt x="1596894" y="1642819"/>
                  <a:pt x="1573306" y="1627094"/>
                </a:cubicBezTo>
                <a:cubicBezTo>
                  <a:pt x="1449142" y="1544318"/>
                  <a:pt x="1601875" y="1649950"/>
                  <a:pt x="1506071" y="1573305"/>
                </a:cubicBezTo>
                <a:cubicBezTo>
                  <a:pt x="1493451" y="1563209"/>
                  <a:pt x="1477893" y="1557053"/>
                  <a:pt x="1465730" y="1546411"/>
                </a:cubicBezTo>
                <a:cubicBezTo>
                  <a:pt x="1441877" y="1525540"/>
                  <a:pt x="1398494" y="1479176"/>
                  <a:pt x="1398494" y="1479176"/>
                </a:cubicBezTo>
                <a:cubicBezTo>
                  <a:pt x="1389529" y="1452282"/>
                  <a:pt x="1366040" y="1426292"/>
                  <a:pt x="1371600" y="1398494"/>
                </a:cubicBezTo>
                <a:cubicBezTo>
                  <a:pt x="1403479" y="1239097"/>
                  <a:pt x="1361577" y="1404237"/>
                  <a:pt x="1411941" y="1290917"/>
                </a:cubicBezTo>
                <a:cubicBezTo>
                  <a:pt x="1411942" y="1290915"/>
                  <a:pt x="1445558" y="1190066"/>
                  <a:pt x="1452282" y="1169894"/>
                </a:cubicBezTo>
                <a:lnTo>
                  <a:pt x="1479177" y="1089211"/>
                </a:lnTo>
                <a:cubicBezTo>
                  <a:pt x="1483659" y="1075764"/>
                  <a:pt x="1489844" y="1062769"/>
                  <a:pt x="1492624" y="1048870"/>
                </a:cubicBezTo>
                <a:cubicBezTo>
                  <a:pt x="1496350" y="1030242"/>
                  <a:pt x="1506596" y="964553"/>
                  <a:pt x="1519518" y="941294"/>
                </a:cubicBezTo>
                <a:cubicBezTo>
                  <a:pt x="1535215" y="913039"/>
                  <a:pt x="1542642" y="870832"/>
                  <a:pt x="1573306" y="860611"/>
                </a:cubicBezTo>
                <a:lnTo>
                  <a:pt x="1613647" y="847164"/>
                </a:lnTo>
                <a:cubicBezTo>
                  <a:pt x="1616963" y="837216"/>
                  <a:pt x="1636610" y="766482"/>
                  <a:pt x="1653988" y="766482"/>
                </a:cubicBezTo>
                <a:cubicBezTo>
                  <a:pt x="1668162" y="766482"/>
                  <a:pt x="1662953" y="793376"/>
                  <a:pt x="1667435" y="806823"/>
                </a:cubicBezTo>
                <a:cubicBezTo>
                  <a:pt x="1662953" y="820270"/>
                  <a:pt x="1668162" y="847164"/>
                  <a:pt x="1653988" y="847164"/>
                </a:cubicBezTo>
                <a:cubicBezTo>
                  <a:pt x="1637827" y="847164"/>
                  <a:pt x="1625309" y="822885"/>
                  <a:pt x="1627094" y="806823"/>
                </a:cubicBezTo>
                <a:cubicBezTo>
                  <a:pt x="1630414" y="776939"/>
                  <a:pt x="1644962" y="746117"/>
                  <a:pt x="1667435" y="726141"/>
                </a:cubicBezTo>
                <a:cubicBezTo>
                  <a:pt x="1688623" y="707307"/>
                  <a:pt x="1721224" y="708212"/>
                  <a:pt x="1748118" y="699247"/>
                </a:cubicBezTo>
                <a:cubicBezTo>
                  <a:pt x="1752600" y="676835"/>
                  <a:pt x="1756022" y="654184"/>
                  <a:pt x="1761565" y="632011"/>
                </a:cubicBezTo>
                <a:cubicBezTo>
                  <a:pt x="1765003" y="618260"/>
                  <a:pt x="1764989" y="601693"/>
                  <a:pt x="1775012" y="591670"/>
                </a:cubicBezTo>
                <a:cubicBezTo>
                  <a:pt x="1797868" y="568814"/>
                  <a:pt x="1828800" y="555811"/>
                  <a:pt x="1855694" y="537882"/>
                </a:cubicBezTo>
                <a:cubicBezTo>
                  <a:pt x="1906584" y="503955"/>
                  <a:pt x="1884607" y="522416"/>
                  <a:pt x="1922930" y="484094"/>
                </a:cubicBezTo>
                <a:cubicBezTo>
                  <a:pt x="1944966" y="417983"/>
                  <a:pt x="1960948" y="395833"/>
                  <a:pt x="1896035" y="309282"/>
                </a:cubicBezTo>
                <a:cubicBezTo>
                  <a:pt x="1879026" y="286603"/>
                  <a:pt x="1838941" y="298113"/>
                  <a:pt x="1815353" y="282388"/>
                </a:cubicBezTo>
                <a:cubicBezTo>
                  <a:pt x="1788459" y="264459"/>
                  <a:pt x="1766028" y="236440"/>
                  <a:pt x="1734671" y="228600"/>
                </a:cubicBezTo>
                <a:cubicBezTo>
                  <a:pt x="1716741" y="224117"/>
                  <a:pt x="1698584" y="220463"/>
                  <a:pt x="1680882" y="215152"/>
                </a:cubicBezTo>
                <a:cubicBezTo>
                  <a:pt x="1653729" y="207006"/>
                  <a:pt x="1628375" y="191389"/>
                  <a:pt x="1600200" y="188258"/>
                </a:cubicBezTo>
                <a:cubicBezTo>
                  <a:pt x="1456461" y="172287"/>
                  <a:pt x="1518978" y="182771"/>
                  <a:pt x="1411941" y="161364"/>
                </a:cubicBezTo>
                <a:cubicBezTo>
                  <a:pt x="1322294" y="165846"/>
                  <a:pt x="1230834" y="156320"/>
                  <a:pt x="1143000" y="174811"/>
                </a:cubicBezTo>
                <a:cubicBezTo>
                  <a:pt x="1129130" y="177731"/>
                  <a:pt x="1143769" y="221491"/>
                  <a:pt x="1156447" y="215152"/>
                </a:cubicBezTo>
                <a:cubicBezTo>
                  <a:pt x="1172977" y="206887"/>
                  <a:pt x="1165412" y="179293"/>
                  <a:pt x="1169894" y="161364"/>
                </a:cubicBezTo>
                <a:cubicBezTo>
                  <a:pt x="1043942" y="119380"/>
                  <a:pt x="1230231" y="188158"/>
                  <a:pt x="1089212" y="107576"/>
                </a:cubicBezTo>
                <a:cubicBezTo>
                  <a:pt x="1073166" y="98407"/>
                  <a:pt x="1053126" y="99439"/>
                  <a:pt x="1035424" y="94129"/>
                </a:cubicBezTo>
                <a:cubicBezTo>
                  <a:pt x="1008270" y="85983"/>
                  <a:pt x="982540" y="72795"/>
                  <a:pt x="954741" y="67235"/>
                </a:cubicBezTo>
                <a:cubicBezTo>
                  <a:pt x="905556" y="57398"/>
                  <a:pt x="852321" y="49642"/>
                  <a:pt x="806824" y="26894"/>
                </a:cubicBezTo>
                <a:lnTo>
                  <a:pt x="753035" y="0"/>
                </a:lnTo>
                <a:cubicBezTo>
                  <a:pt x="537882" y="4482"/>
                  <a:pt x="322390" y="558"/>
                  <a:pt x="107577" y="13447"/>
                </a:cubicBezTo>
                <a:cubicBezTo>
                  <a:pt x="94922" y="14206"/>
                  <a:pt x="82082" y="27740"/>
                  <a:pt x="80682" y="40341"/>
                </a:cubicBezTo>
                <a:cubicBezTo>
                  <a:pt x="77182" y="71842"/>
                  <a:pt x="87914" y="103391"/>
                  <a:pt x="94130" y="134470"/>
                </a:cubicBezTo>
                <a:cubicBezTo>
                  <a:pt x="102084" y="174237"/>
                  <a:pt x="111805" y="181153"/>
                  <a:pt x="134471" y="215152"/>
                </a:cubicBezTo>
                <a:cubicBezTo>
                  <a:pt x="138953" y="228599"/>
                  <a:pt x="154257" y="242816"/>
                  <a:pt x="147918" y="255494"/>
                </a:cubicBezTo>
                <a:cubicBezTo>
                  <a:pt x="72713" y="405903"/>
                  <a:pt x="83082" y="234844"/>
                  <a:pt x="26894" y="403411"/>
                </a:cubicBezTo>
                <a:lnTo>
                  <a:pt x="0" y="484094"/>
                </a:lnTo>
                <a:cubicBezTo>
                  <a:pt x="4482" y="524435"/>
                  <a:pt x="5487" y="565316"/>
                  <a:pt x="13447" y="605117"/>
                </a:cubicBezTo>
                <a:cubicBezTo>
                  <a:pt x="19007" y="632916"/>
                  <a:pt x="31376" y="658906"/>
                  <a:pt x="40341" y="685800"/>
                </a:cubicBezTo>
                <a:cubicBezTo>
                  <a:pt x="44823" y="699247"/>
                  <a:pt x="51458" y="712159"/>
                  <a:pt x="53788" y="726141"/>
                </a:cubicBezTo>
                <a:cubicBezTo>
                  <a:pt x="69319" y="819329"/>
                  <a:pt x="47955" y="787544"/>
                  <a:pt x="94130" y="833717"/>
                </a:cubicBezTo>
                <a:cubicBezTo>
                  <a:pt x="127450" y="933678"/>
                  <a:pt x="91563" y="815751"/>
                  <a:pt x="121024" y="1021976"/>
                </a:cubicBezTo>
                <a:cubicBezTo>
                  <a:pt x="123029" y="1036008"/>
                  <a:pt x="125616" y="1051249"/>
                  <a:pt x="134471" y="1062317"/>
                </a:cubicBezTo>
                <a:cubicBezTo>
                  <a:pt x="144567" y="1074937"/>
                  <a:pt x="161365" y="1080246"/>
                  <a:pt x="174812" y="1089211"/>
                </a:cubicBezTo>
                <a:cubicBezTo>
                  <a:pt x="183777" y="1116105"/>
                  <a:pt x="197697" y="1141830"/>
                  <a:pt x="201706" y="1169894"/>
                </a:cubicBezTo>
                <a:cubicBezTo>
                  <a:pt x="210671" y="1232647"/>
                  <a:pt x="208555" y="1298015"/>
                  <a:pt x="228600" y="1358152"/>
                </a:cubicBezTo>
                <a:cubicBezTo>
                  <a:pt x="248647" y="1418295"/>
                  <a:pt x="244075" y="1444670"/>
                  <a:pt x="295835" y="1479176"/>
                </a:cubicBezTo>
                <a:cubicBezTo>
                  <a:pt x="307629" y="1487039"/>
                  <a:pt x="322730" y="1488141"/>
                  <a:pt x="336177" y="1492623"/>
                </a:cubicBezTo>
                <a:cubicBezTo>
                  <a:pt x="349624" y="1501588"/>
                  <a:pt x="365876" y="1507354"/>
                  <a:pt x="376518" y="1519517"/>
                </a:cubicBezTo>
                <a:cubicBezTo>
                  <a:pt x="426312" y="1576425"/>
                  <a:pt x="425284" y="1585134"/>
                  <a:pt x="443753" y="1640541"/>
                </a:cubicBezTo>
                <a:cubicBezTo>
                  <a:pt x="458318" y="1873588"/>
                  <a:pt x="396688" y="1882588"/>
                  <a:pt x="430306" y="1936376"/>
                </a:cubicBezTo>
                <a:close/>
              </a:path>
            </a:pathLst>
          </a:custGeom>
          <a:noFill/>
          <a:ln w="152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81371" y="506088"/>
            <a:ext cx="107640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Priority</a:t>
            </a:r>
            <a:endParaRPr lang="en-US" b="1" dirty="0">
              <a:solidFill>
                <a:schemeClr val="bg1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3674933">
            <a:off x="831954" y="4617892"/>
            <a:ext cx="1775401" cy="101566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Mahale</a:t>
            </a:r>
            <a:r>
              <a:rPr lang="en-US" sz="20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 Mountains NP</a:t>
            </a:r>
            <a:endParaRPr lang="en-US" sz="2000" b="1" dirty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13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/>
      <p:bldP spid="15" grpId="1"/>
      <p:bldP spid="16" grpId="0" animBg="1"/>
      <p:bldP spid="16" grpId="1" animBg="1"/>
      <p:bldP spid="23" grpId="0" animBg="1"/>
      <p:bldP spid="23" grpId="1" animBg="1"/>
      <p:bldP spid="19" grpId="0" animBg="1"/>
      <p:bldP spid="19" grpId="1" animBg="1"/>
      <p:bldP spid="26" grpId="0" animBg="1"/>
      <p:bldP spid="26" grpId="1" animBg="1"/>
      <p:bldP spid="17" grpId="0"/>
      <p:bldP spid="17" grpId="1"/>
      <p:bldP spid="24" grpId="0" animBg="1"/>
      <p:bldP spid="24" grpId="1" animBg="1"/>
      <p:bldP spid="24" grpId="2" animBg="1"/>
      <p:bldP spid="32" grpId="0" animBg="1"/>
      <p:bldP spid="32" grpId="1" animBg="1"/>
      <p:bldP spid="34" grpId="0" animBg="1"/>
      <p:bldP spid="34" grpId="1" animBg="1"/>
      <p:bldP spid="35" grpId="0" animBg="1"/>
      <p:bldP spid="35" grpId="1" animBg="1"/>
      <p:bldP spid="5" grpId="0"/>
      <p:bldP spid="5" grpId="1"/>
      <p:bldP spid="5" grpId="2"/>
      <p:bldP spid="18" grpId="0" animBg="1"/>
      <p:bldP spid="20" grpId="0" animBg="1"/>
      <p:bldP spid="2" grpId="0" animBg="1"/>
      <p:bldP spid="21" grpId="0" animBg="1"/>
      <p:bldP spid="22" grpId="0" animBg="1"/>
      <p:bldP spid="4" grpId="0" animBg="1"/>
      <p:bldP spid="4" grpId="1" animBg="1"/>
      <p:bldP spid="25" grpId="0" animBg="1"/>
      <p:bldP spid="27" grpId="0" animBg="1"/>
      <p:bldP spid="27" grpId="1" animBg="1"/>
      <p:bldP spid="28" grpId="0" animBg="1"/>
      <p:bldP spid="28" grpId="1" animBg="1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Objectives</a:t>
            </a:r>
            <a:r>
              <a:rPr lang="is-I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…and results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49623" y="1277470"/>
            <a:ext cx="8686800" cy="5002306"/>
          </a:xfrm>
        </p:spPr>
        <p:txBody>
          <a:bodyPr>
            <a:noAutofit/>
          </a:bodyPr>
          <a:lstStyle/>
          <a:p>
            <a:pPr lvl="0">
              <a:buFont typeface="Wingdings" charset="2"/>
              <a:buChar char="Ø"/>
            </a:pPr>
            <a:r>
              <a:rPr lang="en-US" sz="30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Does the GME represent a single population of chimpanzees? (e.g. connectivity?)</a:t>
            </a:r>
          </a:p>
          <a:p>
            <a:pPr lvl="0">
              <a:buFont typeface="Wingdings" charset="2"/>
              <a:buChar char="Ø"/>
            </a:pPr>
            <a:r>
              <a:rPr lang="en-US" sz="30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Are </a:t>
            </a:r>
            <a:r>
              <a:rPr lang="en-US" sz="3000" b="1" dirty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the areas under threat </a:t>
            </a:r>
            <a:r>
              <a:rPr lang="en-US" sz="30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viable with </a:t>
            </a:r>
            <a:r>
              <a:rPr lang="en-US" sz="3000" b="1" dirty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the implementation of successful conservation strategies</a:t>
            </a:r>
            <a:r>
              <a:rPr lang="en-US" sz="30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?</a:t>
            </a:r>
          </a:p>
          <a:p>
            <a:pPr lvl="0">
              <a:buFont typeface="Wingdings" charset="2"/>
              <a:buChar char="Ø"/>
            </a:pPr>
            <a:r>
              <a:rPr lang="en-US" sz="30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How </a:t>
            </a:r>
            <a:r>
              <a:rPr lang="en-US" sz="3000" b="1" dirty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many chimpanzees inhabit these areas of interest</a:t>
            </a:r>
            <a:r>
              <a:rPr lang="en-US" sz="30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?</a:t>
            </a:r>
          </a:p>
          <a:p>
            <a:pPr lvl="0">
              <a:buFont typeface="Wingdings" charset="2"/>
              <a:buChar char="Ø"/>
            </a:pPr>
            <a:r>
              <a:rPr lang="en-US" sz="3000" b="1" dirty="0" smtClean="0">
                <a:solidFill>
                  <a:schemeClr val="tx1">
                    <a:lumMod val="75000"/>
                  </a:schemeClr>
                </a:solidFill>
                <a:latin typeface="Bell MT" charset="0"/>
                <a:ea typeface="Bell MT" charset="0"/>
                <a:cs typeface="Bell MT" charset="0"/>
              </a:rPr>
              <a:t>Then and now: is there change over time in forest &amp; chimpanzee abundance?</a:t>
            </a:r>
          </a:p>
          <a:p>
            <a:pPr marL="0" indent="0">
              <a:buNone/>
            </a:pPr>
            <a:endParaRPr lang="en-US" sz="3000" b="1" dirty="0">
              <a:solidFill>
                <a:schemeClr val="bg1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20395134">
            <a:off x="6346754" y="3450611"/>
            <a:ext cx="2789053" cy="954107"/>
          </a:xfrm>
          <a:prstGeom prst="rect">
            <a:avLst/>
          </a:prstGeom>
          <a:solidFill>
            <a:srgbClr val="FF0000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~1400 + </a:t>
            </a:r>
            <a:r>
              <a:rPr lang="en-US" sz="2800" b="1" dirty="0" err="1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Mahale</a:t>
            </a:r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 (~2000?)</a:t>
            </a:r>
            <a:endParaRPr lang="en-US" sz="2800" b="1" dirty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20395134">
            <a:off x="7504090" y="2340957"/>
            <a:ext cx="1598680" cy="523220"/>
          </a:xfrm>
          <a:prstGeom prst="rect">
            <a:avLst/>
          </a:prstGeom>
          <a:solidFill>
            <a:srgbClr val="FF0000">
              <a:alpha val="6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Probably</a:t>
            </a:r>
            <a:endParaRPr lang="en-US" sz="2800" b="1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20395134">
            <a:off x="6276070" y="1248068"/>
            <a:ext cx="2680854" cy="523220"/>
          </a:xfrm>
          <a:prstGeom prst="rect">
            <a:avLst/>
          </a:prstGeom>
          <a:solidFill>
            <a:srgbClr val="FF0000">
              <a:alpha val="6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Probably NOT</a:t>
            </a:r>
            <a:endParaRPr lang="en-US" sz="2800" b="1" dirty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77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uiExpand="1" build="p"/>
      <p:bldP spid="9" grpId="0" animBg="1"/>
      <p:bldP spid="8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7893438"/>
              </p:ext>
            </p:extLst>
          </p:nvPr>
        </p:nvGraphicFramePr>
        <p:xfrm>
          <a:off x="282388" y="3039035"/>
          <a:ext cx="7153835" cy="3684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Monitoring I, </a:t>
            </a:r>
            <a:r>
              <a:rPr lang="en-US" b="1" dirty="0" err="1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Masito</a:t>
            </a:r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-Ugalla: 2007 vs. 2014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553" y="945692"/>
            <a:ext cx="3221432" cy="24160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150" y="945692"/>
            <a:ext cx="3780692" cy="29214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01753" y="6519446"/>
            <a:ext cx="1842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Piel et al. 2015b</a:t>
            </a:r>
            <a:endParaRPr lang="en-US" sz="1600" b="1" dirty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58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09288"/>
              </p:ext>
            </p:extLst>
          </p:nvPr>
        </p:nvGraphicFramePr>
        <p:xfrm>
          <a:off x="0" y="995082"/>
          <a:ext cx="9144000" cy="5862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Forest loss </a:t>
            </a:r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  <a:sym typeface="Wingdings"/>
              </a:rPr>
              <a:t> chimpanzee loss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27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4982878"/>
              </p:ext>
            </p:extLst>
          </p:nvPr>
        </p:nvGraphicFramePr>
        <p:xfrm>
          <a:off x="173318" y="1538941"/>
          <a:ext cx="8970682" cy="5319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4763981" y="1960179"/>
            <a:ext cx="504919" cy="45898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61403" y="2536978"/>
            <a:ext cx="504919" cy="458985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solidFill>
              <a:srgbClr val="4F81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61403" y="3117174"/>
            <a:ext cx="504919" cy="458985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6779" y="1944880"/>
            <a:ext cx="34465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Garamond"/>
                <a:cs typeface="Garamond"/>
              </a:rPr>
              <a:t>High density (priority) GME</a:t>
            </a:r>
            <a:endParaRPr lang="en-US" sz="2200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8290" y="2536978"/>
            <a:ext cx="34465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Garamond"/>
                <a:cs typeface="Garamond"/>
              </a:rPr>
              <a:t>Low density GME</a:t>
            </a:r>
            <a:endParaRPr lang="en-US" sz="2200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53585" y="3130813"/>
            <a:ext cx="34465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Garamond"/>
                <a:cs typeface="Garamond"/>
              </a:rPr>
              <a:t>Issa Valley study site (UPP)</a:t>
            </a:r>
            <a:endParaRPr lang="en-US" sz="2200" dirty="0">
              <a:solidFill>
                <a:schemeClr val="bg1"/>
              </a:solidFill>
              <a:latin typeface="Garamond"/>
              <a:cs typeface="Garamond"/>
            </a:endParaRPr>
          </a:p>
        </p:txBody>
      </p:sp>
      <p:sp>
        <p:nvSpPr>
          <p:cNvPr id="3" name="Rectangle 2"/>
          <p:cNvSpPr/>
          <p:nvPr/>
        </p:nvSpPr>
        <p:spPr>
          <a:xfrm rot="18899706">
            <a:off x="385564" y="5564085"/>
            <a:ext cx="2251526" cy="912227"/>
          </a:xfrm>
          <a:prstGeom prst="rect">
            <a:avLst/>
          </a:prstGeom>
          <a:noFill/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18899706">
            <a:off x="2404418" y="5835232"/>
            <a:ext cx="1639807" cy="518979"/>
          </a:xfrm>
          <a:prstGeom prst="rect">
            <a:avLst/>
          </a:prstGeom>
          <a:noFill/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6071" y="1535847"/>
            <a:ext cx="2807453" cy="2105589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Monitoring II, GME: 2011 vs. 2014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31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620" y="817562"/>
            <a:ext cx="8025341" cy="60190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4130"/>
            <a:ext cx="4735524" cy="3251200"/>
          </a:xfrm>
          <a:prstGeom prst="rect">
            <a:avLst/>
          </a:prstGeom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5189189"/>
              </p:ext>
            </p:extLst>
          </p:nvPr>
        </p:nvGraphicFramePr>
        <p:xfrm>
          <a:off x="0" y="831009"/>
          <a:ext cx="4735524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7717"/>
                <a:gridCol w="763842"/>
                <a:gridCol w="226396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Survey area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Year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Estimated density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Bell MT" charset="0"/>
                          <a:ea typeface="Bell MT" charset="0"/>
                          <a:cs typeface="Bell MT" charset="0"/>
                        </a:rPr>
                        <a:t>Ntakata</a:t>
                      </a:r>
                      <a:r>
                        <a:rPr lang="en-US" sz="2000" baseline="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 1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2011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0.85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2014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0.81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Bell MT" charset="0"/>
                          <a:ea typeface="Bell MT" charset="0"/>
                          <a:cs typeface="Bell MT" charset="0"/>
                        </a:rPr>
                        <a:t>Ntakata</a:t>
                      </a:r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 2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2011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1.36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2014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1.26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Bell MT" charset="0"/>
                          <a:ea typeface="Bell MT" charset="0"/>
                          <a:cs typeface="Bell MT" charset="0"/>
                        </a:rPr>
                        <a:t>Kalobwe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2011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0.64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2014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1.16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Bell MT" charset="0"/>
                          <a:ea typeface="Bell MT" charset="0"/>
                          <a:cs typeface="Bell MT" charset="0"/>
                        </a:rPr>
                        <a:t>Wansisi</a:t>
                      </a:r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 Hills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2011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0.29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2014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0.07</a:t>
                      </a:r>
                      <a:endParaRPr lang="en-US" sz="20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itle 1"/>
          <p:cNvSpPr txBox="1">
            <a:spLocks/>
          </p:cNvSpPr>
          <p:nvPr/>
        </p:nvSpPr>
        <p:spPr>
          <a:xfrm>
            <a:off x="0" y="0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Change over time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4" name="Oval 3"/>
          <p:cNvSpPr/>
          <p:nvPr/>
        </p:nvSpPr>
        <p:spPr>
          <a:xfrm rot="2420587">
            <a:off x="7177386" y="4796017"/>
            <a:ext cx="675742" cy="827426"/>
          </a:xfrm>
          <a:prstGeom prst="ellipse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2897286" y="1243056"/>
            <a:ext cx="1492624" cy="3179373"/>
            <a:chOff x="3079377" y="1532049"/>
            <a:chExt cx="1492624" cy="3179373"/>
          </a:xfrm>
        </p:grpSpPr>
        <p:sp>
          <p:nvSpPr>
            <p:cNvPr id="2" name="Rectangle 1"/>
            <p:cNvSpPr/>
            <p:nvPr/>
          </p:nvSpPr>
          <p:spPr>
            <a:xfrm>
              <a:off x="3079377" y="1532049"/>
              <a:ext cx="1492624" cy="733400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079377" y="2272295"/>
              <a:ext cx="1492624" cy="815544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79377" y="3113099"/>
              <a:ext cx="1492624" cy="802098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079377" y="3915197"/>
              <a:ext cx="1492624" cy="796225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88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G_1348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57800" y="0"/>
            <a:ext cx="3857625" cy="6858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3645">
            <a:off x="5564783" y="4204492"/>
            <a:ext cx="3341927" cy="2112514"/>
          </a:xfrm>
          <a:prstGeom prst="rect">
            <a:avLst/>
          </a:prstGeom>
        </p:spPr>
      </p:pic>
      <p:pic>
        <p:nvPicPr>
          <p:cNvPr id="18" name="Picture 17" descr="UAV3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724" y="3034112"/>
            <a:ext cx="3276600" cy="1803344"/>
          </a:xfrm>
          <a:prstGeom prst="rect">
            <a:avLst/>
          </a:prstGeom>
        </p:spPr>
      </p:pic>
      <p:pic>
        <p:nvPicPr>
          <p:cNvPr id="19" name="Picture 18" descr="Screen Shot 2015-06-25 at 06.17.33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740" y="4982476"/>
            <a:ext cx="3276600" cy="169526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72724" y="440169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entury"/>
                <a:cs typeface="Century"/>
              </a:rPr>
              <a:t>2011</a:t>
            </a:r>
            <a:endParaRPr lang="en-US" b="1" dirty="0">
              <a:solidFill>
                <a:srgbClr val="FFFF00"/>
              </a:solidFill>
              <a:latin typeface="Century"/>
              <a:cs typeface="Century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5119" y="630840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entury"/>
                <a:cs typeface="Century"/>
              </a:rPr>
              <a:t>2015</a:t>
            </a:r>
            <a:endParaRPr lang="en-US" b="1" dirty="0">
              <a:solidFill>
                <a:srgbClr val="000000"/>
              </a:solidFill>
              <a:latin typeface="Century"/>
              <a:cs typeface="Century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0" y="-6342"/>
            <a:ext cx="5015753" cy="2359577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Eyes in the skies: UAV deployment to aid in mo</a:t>
            </a:r>
            <a:r>
              <a:rPr lang="en-US" b="1" dirty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n</a:t>
            </a:r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itoring efforts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0550" y="2696822"/>
            <a:ext cx="2941036" cy="195337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342796">
            <a:off x="5344937" y="772611"/>
            <a:ext cx="3233672" cy="236885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834217" y="6316062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FFFF00"/>
                </a:solidFill>
                <a:latin typeface="Century"/>
                <a:cs typeface="Century"/>
              </a:rPr>
              <a:t>2016</a:t>
            </a:r>
            <a:endParaRPr lang="en-US" sz="2400" b="1" dirty="0">
              <a:solidFill>
                <a:srgbClr val="FFFF00"/>
              </a:solidFill>
              <a:latin typeface="Century"/>
              <a:cs typeface="Century"/>
            </a:endParaRPr>
          </a:p>
        </p:txBody>
      </p:sp>
    </p:spTree>
    <p:extLst>
      <p:ext uri="{BB962C8B-B14F-4D97-AF65-F5344CB8AC3E}">
        <p14:creationId xmlns:p14="http://schemas.microsoft.com/office/powerpoint/2010/main" val="99559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49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2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4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7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78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  <p:bldLst>
      <p:bldP spid="20" grpId="0"/>
      <p:bldP spid="20" grpId="1"/>
      <p:bldP spid="21" grpId="0"/>
      <p:bldP spid="21" grpId="1"/>
      <p:bldP spid="23" grpId="0" animBg="1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948" y="4589539"/>
            <a:ext cx="3807381" cy="21532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198" y="1506659"/>
            <a:ext cx="2949040" cy="2890962"/>
          </a:xfrm>
          <a:prstGeom prst="rect">
            <a:avLst/>
          </a:prstGeom>
        </p:spPr>
      </p:pic>
      <p:cxnSp>
        <p:nvCxnSpPr>
          <p:cNvPr id="7" name="Straight Arrow Connector 6"/>
          <p:cNvCxnSpPr>
            <a:stCxn id="8" idx="2"/>
          </p:cNvCxnSpPr>
          <p:nvPr/>
        </p:nvCxnSpPr>
        <p:spPr>
          <a:xfrm>
            <a:off x="837586" y="1472918"/>
            <a:ext cx="290888" cy="994952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6337" y="918920"/>
            <a:ext cx="12024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Nests</a:t>
            </a:r>
            <a:endParaRPr lang="en-US" sz="3000" b="1" dirty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4406" y="1460344"/>
            <a:ext cx="3906801" cy="25984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8912" y="6188835"/>
            <a:ext cx="22350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Agriculture</a:t>
            </a:r>
            <a:endParaRPr lang="en-US" sz="3000" b="1" dirty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818111" y="5919191"/>
            <a:ext cx="620724" cy="31228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629821" y="1506659"/>
            <a:ext cx="16175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Fires</a:t>
            </a:r>
            <a:endParaRPr lang="en-US" sz="3000" b="1" dirty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cxnSp>
        <p:nvCxnSpPr>
          <p:cNvPr id="19" name="Straight Arrow Connector 18"/>
          <p:cNvCxnSpPr>
            <a:stCxn id="17" idx="2"/>
          </p:cNvCxnSpPr>
          <p:nvPr/>
        </p:nvCxnSpPr>
        <p:spPr>
          <a:xfrm>
            <a:off x="4438574" y="2060657"/>
            <a:ext cx="2173338" cy="80021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5343" y="4583145"/>
            <a:ext cx="3374467" cy="214668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008329" y="4382130"/>
            <a:ext cx="18140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Herders</a:t>
            </a:r>
            <a:endParaRPr lang="en-US" sz="3000" b="1" dirty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018706" y="4858687"/>
            <a:ext cx="1153494" cy="41256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UAV primary applications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9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7" grpId="0"/>
      <p:bldP spid="15" grpId="0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(additional) UAV applications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26" y="1113748"/>
            <a:ext cx="6365688" cy="4883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339213"/>
            <a:ext cx="1748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EnviroDrones</a:t>
            </a:r>
            <a:endParaRPr lang="en-US" dirty="0">
              <a:solidFill>
                <a:srgbClr val="FFFF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26" y="1775012"/>
            <a:ext cx="3794666" cy="38529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8646" y="1775012"/>
            <a:ext cx="3852964" cy="38529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1675" y="2619446"/>
            <a:ext cx="1924988" cy="19249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23698" y="5603137"/>
            <a:ext cx="2581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Clipped area of study</a:t>
            </a:r>
            <a:endParaRPr lang="en-US" dirty="0">
              <a:solidFill>
                <a:srgbClr val="FFFF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60102" y="5627976"/>
            <a:ext cx="3221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Raster layer of tree canopy</a:t>
            </a:r>
            <a:endParaRPr lang="en-US" dirty="0">
              <a:solidFill>
                <a:srgbClr val="FFFF00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5254052" y="4151635"/>
            <a:ext cx="3648809" cy="2238472"/>
            <a:chOff x="5261782" y="3758836"/>
            <a:chExt cx="3648809" cy="223847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1782" y="3758836"/>
              <a:ext cx="3648809" cy="2238472"/>
            </a:xfrm>
            <a:prstGeom prst="rect">
              <a:avLst/>
            </a:prstGeom>
          </p:spPr>
        </p:pic>
        <p:sp>
          <p:nvSpPr>
            <p:cNvPr id="14" name="Freeform 13"/>
            <p:cNvSpPr/>
            <p:nvPr/>
          </p:nvSpPr>
          <p:spPr>
            <a:xfrm>
              <a:off x="6535271" y="4746812"/>
              <a:ext cx="1011360" cy="954741"/>
            </a:xfrm>
            <a:custGeom>
              <a:avLst/>
              <a:gdLst>
                <a:gd name="connsiteX0" fmla="*/ 363070 w 1011360"/>
                <a:gd name="connsiteY0" fmla="*/ 0 h 954741"/>
                <a:gd name="connsiteX1" fmla="*/ 363070 w 1011360"/>
                <a:gd name="connsiteY1" fmla="*/ 0 h 954741"/>
                <a:gd name="connsiteX2" fmla="*/ 201705 w 1011360"/>
                <a:gd name="connsiteY2" fmla="*/ 53788 h 954741"/>
                <a:gd name="connsiteX3" fmla="*/ 161364 w 1011360"/>
                <a:gd name="connsiteY3" fmla="*/ 134470 h 954741"/>
                <a:gd name="connsiteX4" fmla="*/ 121023 w 1011360"/>
                <a:gd name="connsiteY4" fmla="*/ 147917 h 954741"/>
                <a:gd name="connsiteX5" fmla="*/ 67235 w 1011360"/>
                <a:gd name="connsiteY5" fmla="*/ 215153 h 954741"/>
                <a:gd name="connsiteX6" fmla="*/ 53788 w 1011360"/>
                <a:gd name="connsiteY6" fmla="*/ 255494 h 954741"/>
                <a:gd name="connsiteX7" fmla="*/ 13447 w 1011360"/>
                <a:gd name="connsiteY7" fmla="*/ 282388 h 954741"/>
                <a:gd name="connsiteX8" fmla="*/ 0 w 1011360"/>
                <a:gd name="connsiteY8" fmla="*/ 322729 h 954741"/>
                <a:gd name="connsiteX9" fmla="*/ 40341 w 1011360"/>
                <a:gd name="connsiteY9" fmla="*/ 403412 h 954741"/>
                <a:gd name="connsiteX10" fmla="*/ 67235 w 1011360"/>
                <a:gd name="connsiteY10" fmla="*/ 524435 h 954741"/>
                <a:gd name="connsiteX11" fmla="*/ 80682 w 1011360"/>
                <a:gd name="connsiteY11" fmla="*/ 564776 h 954741"/>
                <a:gd name="connsiteX12" fmla="*/ 134470 w 1011360"/>
                <a:gd name="connsiteY12" fmla="*/ 578223 h 954741"/>
                <a:gd name="connsiteX13" fmla="*/ 201705 w 1011360"/>
                <a:gd name="connsiteY13" fmla="*/ 632012 h 954741"/>
                <a:gd name="connsiteX14" fmla="*/ 188258 w 1011360"/>
                <a:gd name="connsiteY14" fmla="*/ 712694 h 954741"/>
                <a:gd name="connsiteX15" fmla="*/ 161364 w 1011360"/>
                <a:gd name="connsiteY15" fmla="*/ 793376 h 954741"/>
                <a:gd name="connsiteX16" fmla="*/ 268941 w 1011360"/>
                <a:gd name="connsiteY16" fmla="*/ 833717 h 954741"/>
                <a:gd name="connsiteX17" fmla="*/ 416858 w 1011360"/>
                <a:gd name="connsiteY17" fmla="*/ 887506 h 954741"/>
                <a:gd name="connsiteX18" fmla="*/ 443753 w 1011360"/>
                <a:gd name="connsiteY18" fmla="*/ 914400 h 954741"/>
                <a:gd name="connsiteX19" fmla="*/ 551329 w 1011360"/>
                <a:gd name="connsiteY19" fmla="*/ 954741 h 954741"/>
                <a:gd name="connsiteX20" fmla="*/ 672353 w 1011360"/>
                <a:gd name="connsiteY20" fmla="*/ 914400 h 954741"/>
                <a:gd name="connsiteX21" fmla="*/ 753035 w 1011360"/>
                <a:gd name="connsiteY21" fmla="*/ 900953 h 954741"/>
                <a:gd name="connsiteX22" fmla="*/ 793376 w 1011360"/>
                <a:gd name="connsiteY22" fmla="*/ 887506 h 954741"/>
                <a:gd name="connsiteX23" fmla="*/ 874058 w 1011360"/>
                <a:gd name="connsiteY23" fmla="*/ 874059 h 954741"/>
                <a:gd name="connsiteX24" fmla="*/ 900953 w 1011360"/>
                <a:gd name="connsiteY24" fmla="*/ 847164 h 954741"/>
                <a:gd name="connsiteX25" fmla="*/ 914400 w 1011360"/>
                <a:gd name="connsiteY25" fmla="*/ 806823 h 954741"/>
                <a:gd name="connsiteX26" fmla="*/ 954741 w 1011360"/>
                <a:gd name="connsiteY26" fmla="*/ 793376 h 954741"/>
                <a:gd name="connsiteX27" fmla="*/ 968188 w 1011360"/>
                <a:gd name="connsiteY27" fmla="*/ 739588 h 954741"/>
                <a:gd name="connsiteX28" fmla="*/ 968188 w 1011360"/>
                <a:gd name="connsiteY28" fmla="*/ 605117 h 954741"/>
                <a:gd name="connsiteX29" fmla="*/ 927847 w 1011360"/>
                <a:gd name="connsiteY29" fmla="*/ 591670 h 954741"/>
                <a:gd name="connsiteX30" fmla="*/ 914400 w 1011360"/>
                <a:gd name="connsiteY30" fmla="*/ 551329 h 954741"/>
                <a:gd name="connsiteX31" fmla="*/ 995082 w 1011360"/>
                <a:gd name="connsiteY31" fmla="*/ 510988 h 954741"/>
                <a:gd name="connsiteX32" fmla="*/ 981635 w 1011360"/>
                <a:gd name="connsiteY32" fmla="*/ 416859 h 954741"/>
                <a:gd name="connsiteX33" fmla="*/ 1008529 w 1011360"/>
                <a:gd name="connsiteY33" fmla="*/ 336176 h 954741"/>
                <a:gd name="connsiteX34" fmla="*/ 900953 w 1011360"/>
                <a:gd name="connsiteY34" fmla="*/ 242047 h 954741"/>
                <a:gd name="connsiteX35" fmla="*/ 860611 w 1011360"/>
                <a:gd name="connsiteY35" fmla="*/ 215153 h 954741"/>
                <a:gd name="connsiteX36" fmla="*/ 833717 w 1011360"/>
                <a:gd name="connsiteY36" fmla="*/ 174812 h 954741"/>
                <a:gd name="connsiteX37" fmla="*/ 779929 w 1011360"/>
                <a:gd name="connsiteY37" fmla="*/ 161364 h 954741"/>
                <a:gd name="connsiteX38" fmla="*/ 699247 w 1011360"/>
                <a:gd name="connsiteY38" fmla="*/ 121023 h 954741"/>
                <a:gd name="connsiteX39" fmla="*/ 645458 w 1011360"/>
                <a:gd name="connsiteY39" fmla="*/ 67235 h 954741"/>
                <a:gd name="connsiteX40" fmla="*/ 618564 w 1011360"/>
                <a:gd name="connsiteY40" fmla="*/ 26894 h 954741"/>
                <a:gd name="connsiteX41" fmla="*/ 457200 w 1011360"/>
                <a:gd name="connsiteY41" fmla="*/ 40341 h 954741"/>
                <a:gd name="connsiteX42" fmla="*/ 416858 w 1011360"/>
                <a:gd name="connsiteY42" fmla="*/ 53788 h 954741"/>
                <a:gd name="connsiteX43" fmla="*/ 322729 w 1011360"/>
                <a:gd name="connsiteY43" fmla="*/ 40341 h 954741"/>
                <a:gd name="connsiteX44" fmla="*/ 309282 w 1011360"/>
                <a:gd name="connsiteY44" fmla="*/ 40341 h 954741"/>
                <a:gd name="connsiteX45" fmla="*/ 309282 w 1011360"/>
                <a:gd name="connsiteY45" fmla="*/ 40341 h 954741"/>
                <a:gd name="connsiteX46" fmla="*/ 309282 w 1011360"/>
                <a:gd name="connsiteY46" fmla="*/ 40341 h 95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11360" h="954741">
                  <a:moveTo>
                    <a:pt x="363070" y="0"/>
                  </a:moveTo>
                  <a:lnTo>
                    <a:pt x="363070" y="0"/>
                  </a:lnTo>
                  <a:cubicBezTo>
                    <a:pt x="334720" y="6300"/>
                    <a:pt x="234019" y="13396"/>
                    <a:pt x="201705" y="53788"/>
                  </a:cubicBezTo>
                  <a:cubicBezTo>
                    <a:pt x="158395" y="107924"/>
                    <a:pt x="224342" y="84087"/>
                    <a:pt x="161364" y="134470"/>
                  </a:cubicBezTo>
                  <a:cubicBezTo>
                    <a:pt x="150296" y="143325"/>
                    <a:pt x="134470" y="143435"/>
                    <a:pt x="121023" y="147917"/>
                  </a:cubicBezTo>
                  <a:cubicBezTo>
                    <a:pt x="96009" y="172932"/>
                    <a:pt x="84198" y="181228"/>
                    <a:pt x="67235" y="215153"/>
                  </a:cubicBezTo>
                  <a:cubicBezTo>
                    <a:pt x="60896" y="227831"/>
                    <a:pt x="62643" y="244426"/>
                    <a:pt x="53788" y="255494"/>
                  </a:cubicBezTo>
                  <a:cubicBezTo>
                    <a:pt x="43692" y="268114"/>
                    <a:pt x="26894" y="273423"/>
                    <a:pt x="13447" y="282388"/>
                  </a:cubicBezTo>
                  <a:cubicBezTo>
                    <a:pt x="8965" y="295835"/>
                    <a:pt x="0" y="308555"/>
                    <a:pt x="0" y="322729"/>
                  </a:cubicBezTo>
                  <a:cubicBezTo>
                    <a:pt x="0" y="372294"/>
                    <a:pt x="11713" y="374783"/>
                    <a:pt x="40341" y="403412"/>
                  </a:cubicBezTo>
                  <a:cubicBezTo>
                    <a:pt x="49306" y="443753"/>
                    <a:pt x="57212" y="484344"/>
                    <a:pt x="67235" y="524435"/>
                  </a:cubicBezTo>
                  <a:cubicBezTo>
                    <a:pt x="70673" y="538186"/>
                    <a:pt x="69614" y="555921"/>
                    <a:pt x="80682" y="564776"/>
                  </a:cubicBezTo>
                  <a:cubicBezTo>
                    <a:pt x="95113" y="576321"/>
                    <a:pt x="116541" y="573741"/>
                    <a:pt x="134470" y="578223"/>
                  </a:cubicBezTo>
                  <a:cubicBezTo>
                    <a:pt x="138731" y="581064"/>
                    <a:pt x="199963" y="618075"/>
                    <a:pt x="201705" y="632012"/>
                  </a:cubicBezTo>
                  <a:cubicBezTo>
                    <a:pt x="205087" y="659066"/>
                    <a:pt x="194871" y="686243"/>
                    <a:pt x="188258" y="712694"/>
                  </a:cubicBezTo>
                  <a:cubicBezTo>
                    <a:pt x="181382" y="740196"/>
                    <a:pt x="161364" y="793376"/>
                    <a:pt x="161364" y="793376"/>
                  </a:cubicBezTo>
                  <a:cubicBezTo>
                    <a:pt x="244223" y="848615"/>
                    <a:pt x="152622" y="794944"/>
                    <a:pt x="268941" y="833717"/>
                  </a:cubicBezTo>
                  <a:cubicBezTo>
                    <a:pt x="507049" y="913087"/>
                    <a:pt x="261201" y="848592"/>
                    <a:pt x="416858" y="887506"/>
                  </a:cubicBezTo>
                  <a:cubicBezTo>
                    <a:pt x="425823" y="896471"/>
                    <a:pt x="432745" y="908110"/>
                    <a:pt x="443753" y="914400"/>
                  </a:cubicBezTo>
                  <a:cubicBezTo>
                    <a:pt x="466264" y="927263"/>
                    <a:pt x="522079" y="944991"/>
                    <a:pt x="551329" y="954741"/>
                  </a:cubicBezTo>
                  <a:cubicBezTo>
                    <a:pt x="591670" y="941294"/>
                    <a:pt x="630408" y="921391"/>
                    <a:pt x="672353" y="914400"/>
                  </a:cubicBezTo>
                  <a:cubicBezTo>
                    <a:pt x="699247" y="909918"/>
                    <a:pt x="726419" y="906868"/>
                    <a:pt x="753035" y="900953"/>
                  </a:cubicBezTo>
                  <a:cubicBezTo>
                    <a:pt x="766872" y="897878"/>
                    <a:pt x="779539" y="890581"/>
                    <a:pt x="793376" y="887506"/>
                  </a:cubicBezTo>
                  <a:cubicBezTo>
                    <a:pt x="819992" y="881591"/>
                    <a:pt x="847164" y="878541"/>
                    <a:pt x="874058" y="874059"/>
                  </a:cubicBezTo>
                  <a:cubicBezTo>
                    <a:pt x="883023" y="865094"/>
                    <a:pt x="894430" y="858036"/>
                    <a:pt x="900953" y="847164"/>
                  </a:cubicBezTo>
                  <a:cubicBezTo>
                    <a:pt x="908246" y="835010"/>
                    <a:pt x="904377" y="816846"/>
                    <a:pt x="914400" y="806823"/>
                  </a:cubicBezTo>
                  <a:cubicBezTo>
                    <a:pt x="924423" y="796800"/>
                    <a:pt x="941294" y="797858"/>
                    <a:pt x="954741" y="793376"/>
                  </a:cubicBezTo>
                  <a:cubicBezTo>
                    <a:pt x="959223" y="775447"/>
                    <a:pt x="963111" y="757358"/>
                    <a:pt x="968188" y="739588"/>
                  </a:cubicBezTo>
                  <a:cubicBezTo>
                    <a:pt x="983242" y="686898"/>
                    <a:pt x="1002457" y="673657"/>
                    <a:pt x="968188" y="605117"/>
                  </a:cubicBezTo>
                  <a:cubicBezTo>
                    <a:pt x="961849" y="592439"/>
                    <a:pt x="941294" y="596152"/>
                    <a:pt x="927847" y="591670"/>
                  </a:cubicBezTo>
                  <a:cubicBezTo>
                    <a:pt x="923365" y="578223"/>
                    <a:pt x="909136" y="564490"/>
                    <a:pt x="914400" y="551329"/>
                  </a:cubicBezTo>
                  <a:cubicBezTo>
                    <a:pt x="922421" y="531277"/>
                    <a:pt x="978100" y="516649"/>
                    <a:pt x="995082" y="510988"/>
                  </a:cubicBezTo>
                  <a:cubicBezTo>
                    <a:pt x="1038367" y="381132"/>
                    <a:pt x="981635" y="583024"/>
                    <a:pt x="981635" y="416859"/>
                  </a:cubicBezTo>
                  <a:cubicBezTo>
                    <a:pt x="981635" y="388510"/>
                    <a:pt x="1008529" y="336176"/>
                    <a:pt x="1008529" y="336176"/>
                  </a:cubicBezTo>
                  <a:cubicBezTo>
                    <a:pt x="963706" y="268941"/>
                    <a:pt x="995081" y="304799"/>
                    <a:pt x="900953" y="242047"/>
                  </a:cubicBezTo>
                  <a:lnTo>
                    <a:pt x="860611" y="215153"/>
                  </a:lnTo>
                  <a:cubicBezTo>
                    <a:pt x="851646" y="201706"/>
                    <a:pt x="847164" y="183777"/>
                    <a:pt x="833717" y="174812"/>
                  </a:cubicBezTo>
                  <a:cubicBezTo>
                    <a:pt x="818340" y="164560"/>
                    <a:pt x="797699" y="166441"/>
                    <a:pt x="779929" y="161364"/>
                  </a:cubicBezTo>
                  <a:cubicBezTo>
                    <a:pt x="731214" y="147445"/>
                    <a:pt x="743449" y="150491"/>
                    <a:pt x="699247" y="121023"/>
                  </a:cubicBezTo>
                  <a:cubicBezTo>
                    <a:pt x="669908" y="33007"/>
                    <a:pt x="710657" y="119393"/>
                    <a:pt x="645458" y="67235"/>
                  </a:cubicBezTo>
                  <a:cubicBezTo>
                    <a:pt x="632838" y="57139"/>
                    <a:pt x="627529" y="40341"/>
                    <a:pt x="618564" y="26894"/>
                  </a:cubicBezTo>
                  <a:cubicBezTo>
                    <a:pt x="564776" y="31376"/>
                    <a:pt x="510701" y="33208"/>
                    <a:pt x="457200" y="40341"/>
                  </a:cubicBezTo>
                  <a:cubicBezTo>
                    <a:pt x="443150" y="42214"/>
                    <a:pt x="431033" y="53788"/>
                    <a:pt x="416858" y="53788"/>
                  </a:cubicBezTo>
                  <a:cubicBezTo>
                    <a:pt x="385163" y="53788"/>
                    <a:pt x="354179" y="44272"/>
                    <a:pt x="322729" y="40341"/>
                  </a:cubicBezTo>
                  <a:cubicBezTo>
                    <a:pt x="318281" y="39785"/>
                    <a:pt x="313764" y="40341"/>
                    <a:pt x="309282" y="40341"/>
                  </a:cubicBezTo>
                  <a:lnTo>
                    <a:pt x="309282" y="40341"/>
                  </a:lnTo>
                  <a:lnTo>
                    <a:pt x="309282" y="40341"/>
                  </a:lnTo>
                </a:path>
              </a:pathLst>
            </a:cu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Picture 2" descr="http://budongo.files.wordpress.com/2009/02/fsuchimps.jpg"/>
          <p:cNvPicPr>
            <a:picLocks noChangeAspect="1" noChangeArrowheads="1"/>
          </p:cNvPicPr>
          <p:nvPr/>
        </p:nvPicPr>
        <p:blipFill>
          <a:blip r:embed="rId7" cstate="print">
            <a:lum/>
          </a:blip>
          <a:srcRect/>
          <a:stretch>
            <a:fillRect/>
          </a:stretch>
        </p:blipFill>
        <p:spPr bwMode="auto">
          <a:xfrm>
            <a:off x="6142893" y="1045842"/>
            <a:ext cx="1982009" cy="276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704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10" grpId="1"/>
      <p:bldP spid="11" grpId="0"/>
      <p:bldP spid="11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0" y="1558654"/>
            <a:ext cx="8686800" cy="5299346"/>
          </a:xfrm>
        </p:spPr>
        <p:txBody>
          <a:bodyPr>
            <a:noAutofit/>
          </a:bodyPr>
          <a:lstStyle/>
          <a:p>
            <a:pPr marL="514350" lvl="0" indent="-514350">
              <a:buAutoNum type="arabicPeriod"/>
            </a:pPr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Some areas (e.g. </a:t>
            </a:r>
            <a:r>
              <a:rPr lang="en-US" sz="2800" b="1" dirty="0" err="1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Issa</a:t>
            </a:r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, </a:t>
            </a:r>
            <a:r>
              <a:rPr lang="en-US" sz="2800" b="1" dirty="0" err="1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Ntakata</a:t>
            </a:r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 and </a:t>
            </a:r>
            <a:r>
              <a:rPr lang="en-US" sz="2800" b="1" dirty="0" err="1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Kalobwe</a:t>
            </a:r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) </a:t>
            </a:r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  <a:sym typeface="Wingdings"/>
              </a:rPr>
              <a:t> </a:t>
            </a:r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stable chimpanzee populations;</a:t>
            </a:r>
          </a:p>
          <a:p>
            <a:pPr marL="514350" lvl="0" indent="-514350">
              <a:buAutoNum type="arabicPeriod"/>
            </a:pPr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Not all: </a:t>
            </a:r>
            <a:r>
              <a:rPr lang="en-US" sz="2800" b="1" dirty="0" err="1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Wansisi</a:t>
            </a:r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 chimpanzee population has declined significantly since 2012, probably due</a:t>
            </a:r>
            <a:r>
              <a:rPr lang="en-US" sz="2800" b="1" dirty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to human activity, especially agriculture </a:t>
            </a:r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  <a:sym typeface="Wingdings"/>
              </a:rPr>
              <a:t> forest loss</a:t>
            </a:r>
          </a:p>
          <a:p>
            <a:pPr marL="514350" indent="-514350">
              <a:buFont typeface="Arial"/>
              <a:buAutoNum type="arabicPeriod"/>
            </a:pPr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Vast, mosaic ecosystem facing diverse threats and exhibiting divergent responses;</a:t>
            </a:r>
          </a:p>
          <a:p>
            <a:pPr marL="514350" indent="-514350">
              <a:buFont typeface="Arial"/>
              <a:buAutoNum type="arabicPeriod"/>
            </a:pPr>
            <a:r>
              <a:rPr lang="en-US" sz="28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Additional (remote acoustic, aerial) monitoring will provide critical data to policy makers;</a:t>
            </a:r>
            <a:endParaRPr lang="en-US" sz="2800" b="1" dirty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  <a:p>
            <a:pPr marL="0" indent="0">
              <a:buNone/>
            </a:pPr>
            <a:endParaRPr lang="en-US" sz="2800" b="1" dirty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Conclusions &amp; Consequences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02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5" dur="indefinite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090401"/>
              </p:ext>
            </p:extLst>
          </p:nvPr>
        </p:nvGraphicFramePr>
        <p:xfrm>
          <a:off x="49987" y="3552701"/>
          <a:ext cx="9079006" cy="8229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02441"/>
                <a:gridCol w="2084294"/>
                <a:gridCol w="1372489"/>
                <a:gridCol w="1116883"/>
                <a:gridCol w="1116883"/>
                <a:gridCol w="1786016"/>
              </a:tblGrid>
              <a:tr h="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Camera trapping</a:t>
                      </a:r>
                      <a:endParaRPr lang="en-US" sz="2000" b="1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6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Cryptic</a:t>
                      </a:r>
                      <a:r>
                        <a:rPr lang="en-US" sz="1600" baseline="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, elusive species revealed;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600" baseline="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Real-time</a:t>
                      </a:r>
                      <a:endParaRPr lang="en-US" sz="1600" dirty="0" smtClean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charset="2"/>
                        <a:buChar char="Ø"/>
                      </a:pPr>
                      <a:r>
                        <a:rPr lang="en-US" sz="16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Visual only;</a:t>
                      </a:r>
                    </a:p>
                    <a:p>
                      <a:pPr marL="285750" indent="-285750" algn="l">
                        <a:buFont typeface="Wingdings" charset="2"/>
                        <a:buChar char="Ø"/>
                      </a:pPr>
                      <a:r>
                        <a:rPr lang="en-US" sz="16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Spatial coverage</a:t>
                      </a:r>
                      <a:endParaRPr lang="en-US" sz="16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233096"/>
              </p:ext>
            </p:extLst>
          </p:nvPr>
        </p:nvGraphicFramePr>
        <p:xfrm>
          <a:off x="49987" y="4375661"/>
          <a:ext cx="9079006" cy="8229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02441"/>
                <a:gridCol w="2084294"/>
                <a:gridCol w="1372489"/>
                <a:gridCol w="1116883"/>
                <a:gridCol w="1116883"/>
                <a:gridCol w="178601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Bioacoustics</a:t>
                      </a:r>
                      <a:endParaRPr lang="en-US" sz="2000" b="1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6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Cryptic</a:t>
                      </a:r>
                      <a:r>
                        <a:rPr lang="en-US" sz="1600" baseline="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, elusive species revealed;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600" baseline="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Real-time</a:t>
                      </a:r>
                      <a:endParaRPr lang="en-US" sz="1600" dirty="0" smtClean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charset="2"/>
                        <a:buChar char="Ø"/>
                      </a:pPr>
                      <a:r>
                        <a:rPr lang="en-US" sz="16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Audio only;</a:t>
                      </a:r>
                    </a:p>
                    <a:p>
                      <a:pPr marL="285750" indent="-285750" algn="l">
                        <a:buFont typeface="Wingdings" charset="2"/>
                        <a:buChar char="Ø"/>
                      </a:pPr>
                      <a:r>
                        <a:rPr lang="en-US" sz="16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Precision;</a:t>
                      </a:r>
                    </a:p>
                    <a:p>
                      <a:pPr marL="285750" indent="-285750" algn="l">
                        <a:buFont typeface="Wingdings" charset="2"/>
                        <a:buChar char="Ø"/>
                      </a:pPr>
                      <a:r>
                        <a:rPr lang="en-US" sz="16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Untested;</a:t>
                      </a:r>
                      <a:endParaRPr lang="en-US" sz="16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10407"/>
              </p:ext>
            </p:extLst>
          </p:nvPr>
        </p:nvGraphicFramePr>
        <p:xfrm>
          <a:off x="49987" y="5196005"/>
          <a:ext cx="9079006" cy="8229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02441"/>
                <a:gridCol w="2084294"/>
                <a:gridCol w="1372489"/>
                <a:gridCol w="1116883"/>
                <a:gridCol w="1116883"/>
                <a:gridCol w="178601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Genetics</a:t>
                      </a:r>
                      <a:endParaRPr lang="en-US" sz="2000" b="1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6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Improved accuracy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2"/>
                        <a:buChar char="Ø"/>
                        <a:tabLst/>
                        <a:defRPr/>
                      </a:pPr>
                      <a:r>
                        <a:rPr lang="en-US" sz="16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Metadata (ID, sex,</a:t>
                      </a:r>
                      <a:r>
                        <a:rPr lang="en-US" sz="1600" baseline="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 diversity)</a:t>
                      </a:r>
                      <a:endParaRPr lang="en-US" sz="1600" dirty="0" smtClean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charset="2"/>
                        <a:buChar char="Ø"/>
                      </a:pPr>
                      <a:r>
                        <a:rPr lang="en-US" sz="16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Spatial coverage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393933"/>
              </p:ext>
            </p:extLst>
          </p:nvPr>
        </p:nvGraphicFramePr>
        <p:xfrm>
          <a:off x="49987" y="5983995"/>
          <a:ext cx="9079006" cy="579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02441"/>
                <a:gridCol w="2084294"/>
                <a:gridCol w="1372489"/>
                <a:gridCol w="1116883"/>
                <a:gridCol w="1116883"/>
                <a:gridCol w="178601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UAVs</a:t>
                      </a:r>
                      <a:endParaRPr lang="en-US" sz="2000" b="1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charset="2"/>
                        <a:buChar char="Ø"/>
                      </a:pPr>
                      <a:r>
                        <a:rPr lang="en-US" sz="16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Spatial coverage</a:t>
                      </a:r>
                    </a:p>
                    <a:p>
                      <a:pPr marL="285750" indent="-285750">
                        <a:buFont typeface="Wingdings" charset="2"/>
                        <a:buChar char="Ø"/>
                      </a:pPr>
                      <a:r>
                        <a:rPr lang="en-US" sz="16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Real-time</a:t>
                      </a:r>
                      <a:endParaRPr lang="en-US" sz="16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charset="2"/>
                        <a:buChar char="Ø"/>
                      </a:pPr>
                      <a:r>
                        <a:rPr lang="en-US" sz="1600" baseline="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Expertise</a:t>
                      </a:r>
                    </a:p>
                    <a:p>
                      <a:pPr marL="285750" indent="-285750" algn="l">
                        <a:buFont typeface="Wingdings" charset="2"/>
                        <a:buChar char="Ø"/>
                      </a:pPr>
                      <a:r>
                        <a:rPr lang="en-US" sz="1600" baseline="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Fragility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Conclusions &amp; Consequences</a:t>
            </a:r>
            <a:r>
              <a:rPr lang="is-I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…and co$t$: </a:t>
            </a:r>
          </a:p>
          <a:p>
            <a:r>
              <a:rPr lang="is-I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Monitoring methods compared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631664"/>
              </p:ext>
            </p:extLst>
          </p:nvPr>
        </p:nvGraphicFramePr>
        <p:xfrm>
          <a:off x="53788" y="1919022"/>
          <a:ext cx="9079006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441"/>
                <a:gridCol w="2084294"/>
                <a:gridCol w="1372489"/>
                <a:gridCol w="1116883"/>
                <a:gridCol w="1116883"/>
                <a:gridCol w="178601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Method</a:t>
                      </a:r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Advantage</a:t>
                      </a:r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Analysis</a:t>
                      </a:r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Bell MT" charset="0"/>
                          <a:ea typeface="Bell MT" charset="0"/>
                          <a:cs typeface="Bell MT" charset="0"/>
                        </a:rPr>
                        <a:t>Co$t</a:t>
                      </a:r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Bell MT" charset="0"/>
                          <a:ea typeface="Bell MT" charset="0"/>
                          <a:cs typeface="Bell MT" charset="0"/>
                        </a:rPr>
                        <a:t>Surveytime</a:t>
                      </a:r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Limitation</a:t>
                      </a:r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Line transect</a:t>
                      </a:r>
                      <a:endParaRPr lang="en-US" sz="2000" b="1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charset="2"/>
                        <a:buChar char="Ø"/>
                      </a:pPr>
                      <a:r>
                        <a:rPr lang="en-US" sz="16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Traditional;</a:t>
                      </a:r>
                    </a:p>
                    <a:p>
                      <a:pPr marL="285750" indent="-285750">
                        <a:buFont typeface="Wingdings" charset="2"/>
                        <a:buChar char="Ø"/>
                      </a:pPr>
                      <a:r>
                        <a:rPr lang="en-US" sz="16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Standardized;</a:t>
                      </a:r>
                      <a:endParaRPr lang="en-US" sz="16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charset="2"/>
                        <a:buChar char="Ø"/>
                      </a:pPr>
                      <a:r>
                        <a:rPr lang="en-US" sz="16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Spatial coverage;</a:t>
                      </a:r>
                    </a:p>
                    <a:p>
                      <a:pPr marL="285750" indent="-285750" algn="l">
                        <a:buFont typeface="Wingdings" charset="2"/>
                        <a:buChar char="Ø"/>
                      </a:pPr>
                      <a:r>
                        <a:rPr lang="en-US" sz="1600" dirty="0" smtClean="0">
                          <a:latin typeface="Bell MT" charset="0"/>
                          <a:ea typeface="Bell MT" charset="0"/>
                          <a:cs typeface="Bell MT" charset="0"/>
                        </a:rPr>
                        <a:t>reliability</a:t>
                      </a:r>
                      <a:endParaRPr lang="en-US" sz="1600" dirty="0">
                        <a:latin typeface="Bell MT" charset="0"/>
                        <a:ea typeface="Bell MT" charset="0"/>
                        <a:cs typeface="Bell MT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9" name="Picture 38" descr="DN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334" y="884026"/>
            <a:ext cx="899054" cy="972036"/>
          </a:xfrm>
          <a:prstGeom prst="rect">
            <a:avLst/>
          </a:prstGeom>
        </p:spPr>
      </p:pic>
      <p:pic>
        <p:nvPicPr>
          <p:cNvPr id="40" name="Picture 39" descr="CamTra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482" y="854687"/>
            <a:ext cx="1011160" cy="100714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2470" y="963650"/>
            <a:ext cx="2207596" cy="822549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2624516" y="1184125"/>
            <a:ext cx="598091" cy="290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1C1C10"/>
                </a:solidFill>
              </a:rPr>
              <a:t>Vs.</a:t>
            </a:r>
            <a:endParaRPr lang="en-US" b="1" dirty="0">
              <a:solidFill>
                <a:srgbClr val="1C1C1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10727" y="1184125"/>
            <a:ext cx="598091" cy="290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1C1C10"/>
                </a:solidFill>
              </a:rPr>
              <a:t>Vs.</a:t>
            </a:r>
            <a:endParaRPr lang="en-US" b="1" dirty="0">
              <a:solidFill>
                <a:srgbClr val="1C1C1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807008" y="1135695"/>
            <a:ext cx="598091" cy="290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1C1C10"/>
                </a:solidFill>
              </a:rPr>
              <a:t>Vs.</a:t>
            </a:r>
            <a:endParaRPr lang="en-US" b="1" dirty="0">
              <a:solidFill>
                <a:srgbClr val="1C1C10"/>
              </a:solidFill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1754" y="1121006"/>
            <a:ext cx="1687292" cy="379127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3269" y="2896901"/>
            <a:ext cx="475205" cy="475205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2450" y="2880734"/>
            <a:ext cx="475205" cy="475205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1308" y="3692546"/>
            <a:ext cx="475205" cy="475205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2560" y="5407787"/>
            <a:ext cx="475205" cy="475205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2560" y="6075640"/>
            <a:ext cx="475205" cy="475205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1324" y="4553345"/>
            <a:ext cx="475205" cy="475205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6971" y="6087910"/>
            <a:ext cx="475205" cy="475205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7911" y="3706950"/>
            <a:ext cx="475205" cy="475205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6907" y="4543301"/>
            <a:ext cx="475205" cy="47520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552560" y="2888630"/>
            <a:ext cx="435234" cy="467309"/>
            <a:chOff x="3240892" y="2899817"/>
            <a:chExt cx="435234" cy="467309"/>
          </a:xfrm>
        </p:grpSpPr>
        <p:sp>
          <p:nvSpPr>
            <p:cNvPr id="2" name="Oval 1"/>
            <p:cNvSpPr/>
            <p:nvPr/>
          </p:nvSpPr>
          <p:spPr>
            <a:xfrm>
              <a:off x="3240892" y="2899817"/>
              <a:ext cx="435234" cy="46730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308760" y="3137005"/>
              <a:ext cx="302356" cy="11815"/>
            </a:xfrm>
            <a:prstGeom prst="line">
              <a:avLst/>
            </a:prstGeom>
            <a:ln w="571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4162435" y="5390829"/>
            <a:ext cx="435234" cy="467309"/>
            <a:chOff x="3240892" y="2899817"/>
            <a:chExt cx="435234" cy="467309"/>
          </a:xfrm>
        </p:grpSpPr>
        <p:sp>
          <p:nvSpPr>
            <p:cNvPr id="51" name="Oval 50"/>
            <p:cNvSpPr/>
            <p:nvPr/>
          </p:nvSpPr>
          <p:spPr>
            <a:xfrm>
              <a:off x="3240892" y="2899817"/>
              <a:ext cx="435234" cy="46730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3308760" y="3137005"/>
              <a:ext cx="302356" cy="11815"/>
            </a:xfrm>
            <a:prstGeom prst="line">
              <a:avLst/>
            </a:prstGeom>
            <a:ln w="571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5389216" y="5402295"/>
            <a:ext cx="435234" cy="467309"/>
            <a:chOff x="3240892" y="2899817"/>
            <a:chExt cx="435234" cy="467309"/>
          </a:xfrm>
        </p:grpSpPr>
        <p:sp>
          <p:nvSpPr>
            <p:cNvPr id="55" name="Oval 54"/>
            <p:cNvSpPr/>
            <p:nvPr/>
          </p:nvSpPr>
          <p:spPr>
            <a:xfrm>
              <a:off x="3240892" y="2899817"/>
              <a:ext cx="435234" cy="46730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3308760" y="3137005"/>
              <a:ext cx="302356" cy="11815"/>
            </a:xfrm>
            <a:prstGeom prst="line">
              <a:avLst/>
            </a:prstGeom>
            <a:ln w="571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5624574" y="4543301"/>
            <a:ext cx="435234" cy="467309"/>
            <a:chOff x="3240892" y="2899817"/>
            <a:chExt cx="435234" cy="467309"/>
          </a:xfrm>
        </p:grpSpPr>
        <p:sp>
          <p:nvSpPr>
            <p:cNvPr id="72" name="Oval 71"/>
            <p:cNvSpPr/>
            <p:nvPr/>
          </p:nvSpPr>
          <p:spPr>
            <a:xfrm>
              <a:off x="3240892" y="2899817"/>
              <a:ext cx="435234" cy="46730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3308760" y="3137005"/>
              <a:ext cx="302356" cy="11815"/>
            </a:xfrm>
            <a:prstGeom prst="line">
              <a:avLst/>
            </a:prstGeom>
            <a:ln w="571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4162435" y="4570956"/>
            <a:ext cx="435234" cy="467309"/>
            <a:chOff x="3240892" y="2899817"/>
            <a:chExt cx="435234" cy="467309"/>
          </a:xfrm>
        </p:grpSpPr>
        <p:sp>
          <p:nvSpPr>
            <p:cNvPr id="84" name="Oval 83"/>
            <p:cNvSpPr/>
            <p:nvPr/>
          </p:nvSpPr>
          <p:spPr>
            <a:xfrm>
              <a:off x="3240892" y="2899817"/>
              <a:ext cx="435234" cy="46730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" name="Straight Connector 84"/>
            <p:cNvCxnSpPr/>
            <p:nvPr/>
          </p:nvCxnSpPr>
          <p:spPr>
            <a:xfrm>
              <a:off x="3308760" y="3137005"/>
              <a:ext cx="302356" cy="11815"/>
            </a:xfrm>
            <a:prstGeom prst="line">
              <a:avLst/>
            </a:prstGeom>
            <a:ln w="571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/>
          <p:cNvGrpSpPr/>
          <p:nvPr/>
        </p:nvGrpSpPr>
        <p:grpSpPr>
          <a:xfrm>
            <a:off x="4163535" y="3706872"/>
            <a:ext cx="435234" cy="467309"/>
            <a:chOff x="3240892" y="2899817"/>
            <a:chExt cx="435234" cy="467309"/>
          </a:xfrm>
        </p:grpSpPr>
        <p:sp>
          <p:nvSpPr>
            <p:cNvPr id="87" name="Oval 86"/>
            <p:cNvSpPr/>
            <p:nvPr/>
          </p:nvSpPr>
          <p:spPr>
            <a:xfrm>
              <a:off x="3240892" y="2899817"/>
              <a:ext cx="435234" cy="46730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3308760" y="3137005"/>
              <a:ext cx="302356" cy="11815"/>
            </a:xfrm>
            <a:prstGeom prst="line">
              <a:avLst/>
            </a:prstGeom>
            <a:ln w="571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88"/>
          <p:cNvGrpSpPr/>
          <p:nvPr/>
        </p:nvGrpSpPr>
        <p:grpSpPr>
          <a:xfrm>
            <a:off x="4162435" y="6084280"/>
            <a:ext cx="435234" cy="467309"/>
            <a:chOff x="3240892" y="2899817"/>
            <a:chExt cx="435234" cy="467309"/>
          </a:xfrm>
        </p:grpSpPr>
        <p:sp>
          <p:nvSpPr>
            <p:cNvPr id="90" name="Oval 89"/>
            <p:cNvSpPr/>
            <p:nvPr/>
          </p:nvSpPr>
          <p:spPr>
            <a:xfrm>
              <a:off x="3240892" y="2899817"/>
              <a:ext cx="435234" cy="46730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Straight Connector 90"/>
            <p:cNvCxnSpPr/>
            <p:nvPr/>
          </p:nvCxnSpPr>
          <p:spPr>
            <a:xfrm>
              <a:off x="3308760" y="3137005"/>
              <a:ext cx="302356" cy="11815"/>
            </a:xfrm>
            <a:prstGeom prst="line">
              <a:avLst/>
            </a:prstGeom>
            <a:ln w="571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Connector 13"/>
          <p:cNvCxnSpPr/>
          <p:nvPr/>
        </p:nvCxnSpPr>
        <p:spPr>
          <a:xfrm flipV="1">
            <a:off x="178933" y="914964"/>
            <a:ext cx="899242" cy="848186"/>
          </a:xfrm>
          <a:prstGeom prst="line">
            <a:avLst/>
          </a:prstGeom>
          <a:ln w="381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894457" y="1165434"/>
            <a:ext cx="598091" cy="290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1C1C10"/>
                </a:solidFill>
              </a:rPr>
              <a:t>Vs.</a:t>
            </a:r>
            <a:endParaRPr lang="en-US" b="1" dirty="0">
              <a:solidFill>
                <a:srgbClr val="1C1C1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391837">
            <a:off x="-213190" y="1113496"/>
            <a:ext cx="1163703" cy="423165"/>
          </a:xfrm>
          <a:prstGeom prst="rect">
            <a:avLst/>
          </a:prstGeom>
        </p:spPr>
      </p:pic>
      <p:sp>
        <p:nvSpPr>
          <p:cNvPr id="96" name="Title 1"/>
          <p:cNvSpPr txBox="1">
            <a:spLocks/>
          </p:cNvSpPr>
          <p:nvPr/>
        </p:nvSpPr>
        <p:spPr>
          <a:xfrm>
            <a:off x="0" y="-8491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Conclusions &amp; Consequences</a:t>
            </a:r>
            <a:r>
              <a:rPr lang="is-I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…and co$t$: </a:t>
            </a:r>
          </a:p>
          <a:p>
            <a:r>
              <a:rPr lang="is-I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Monitoring methods compared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02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9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-6342"/>
            <a:ext cx="9144000" cy="831009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Conclusions &amp; Consequences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047089"/>
            <a:ext cx="7021804" cy="55399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Benefits of long-term research:</a:t>
            </a:r>
            <a:endParaRPr lang="en-US" sz="3000" b="1" dirty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" y="1581033"/>
            <a:ext cx="7012405" cy="169277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charset="2"/>
              <a:buChar char="Ø"/>
            </a:pPr>
            <a:r>
              <a:rPr lang="en-US" sz="2600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Life history; Demography; Social relationships</a:t>
            </a:r>
          </a:p>
          <a:p>
            <a:pPr marL="457200" indent="-457200">
              <a:buFont typeface="Wingdings" charset="2"/>
              <a:buChar char="Ø"/>
            </a:pPr>
            <a:r>
              <a:rPr lang="en-US" sz="2600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Social &amp; ecological responses to:</a:t>
            </a:r>
            <a:endParaRPr lang="en-US" sz="2600" dirty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  <a:p>
            <a:pPr marL="914400" lvl="1" indent="-457200">
              <a:buFont typeface="Wingdings" charset="2"/>
              <a:buChar char="Ø"/>
            </a:pPr>
            <a:r>
              <a:rPr lang="en-US" sz="2600" dirty="0" err="1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Anthropogenism</a:t>
            </a:r>
            <a:endParaRPr lang="en-US" sz="2600" dirty="0" smtClean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  <a:p>
            <a:pPr marL="914400" lvl="1" indent="-457200">
              <a:buFont typeface="Wingdings" charset="2"/>
              <a:buChar char="Ø"/>
            </a:pPr>
            <a:r>
              <a:rPr lang="en-US" sz="2600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Climate change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34280" y="3532118"/>
            <a:ext cx="7060551" cy="3202557"/>
            <a:chOff x="985272" y="3360269"/>
            <a:chExt cx="7060551" cy="320255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0223" y="3360269"/>
              <a:ext cx="6705600" cy="3073400"/>
            </a:xfrm>
            <a:prstGeom prst="rect">
              <a:avLst/>
            </a:prstGeom>
          </p:spPr>
        </p:pic>
        <p:grpSp>
          <p:nvGrpSpPr>
            <p:cNvPr id="22" name="Group 21"/>
            <p:cNvGrpSpPr/>
            <p:nvPr/>
          </p:nvGrpSpPr>
          <p:grpSpPr>
            <a:xfrm>
              <a:off x="985272" y="3582691"/>
              <a:ext cx="6648462" cy="2980135"/>
              <a:chOff x="985272" y="3582691"/>
              <a:chExt cx="6648462" cy="2980135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993525" y="3582691"/>
                <a:ext cx="785533" cy="3115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smtClean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  <a:t>Fongoli</a:t>
                </a:r>
                <a:endParaRPr lang="en-US" sz="1400" dirty="0">
                  <a:solidFill>
                    <a:srgbClr val="FFFF00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386291" y="3960874"/>
                <a:ext cx="785533" cy="31152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err="1" smtClean="0">
                    <a:solidFill>
                      <a:srgbClr val="FF0000"/>
                    </a:solidFill>
                    <a:latin typeface="Arial" charset="0"/>
                    <a:ea typeface="Arial" charset="0"/>
                    <a:cs typeface="Arial" charset="0"/>
                  </a:rPr>
                  <a:t>Bossou</a:t>
                </a:r>
                <a:endParaRPr lang="en-US" sz="1400" dirty="0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546954" y="4339057"/>
                <a:ext cx="464205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  <a:t>Tai</a:t>
                </a:r>
                <a:endParaRPr lang="en-US" sz="1400" dirty="0">
                  <a:solidFill>
                    <a:srgbClr val="FFFF00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195588" y="4672906"/>
                <a:ext cx="1021489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smtClean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  <a:t>Budongo</a:t>
                </a:r>
                <a:endParaRPr lang="en-US" sz="1400" dirty="0">
                  <a:solidFill>
                    <a:srgbClr val="FFFF00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115150" y="4967648"/>
                <a:ext cx="151858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err="1" smtClean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  <a:t>Kibale</a:t>
                </a:r>
                <a:r>
                  <a:rPr lang="en-US" sz="1400" dirty="0" smtClean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  <a:t>; </a:t>
                </a:r>
                <a:r>
                  <a:rPr lang="en-US" sz="1400" dirty="0" err="1" smtClean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  <a:t>Kalinzu</a:t>
                </a:r>
                <a:endParaRPr lang="en-US" sz="1400" dirty="0">
                  <a:solidFill>
                    <a:srgbClr val="FFFF00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751292" y="4800722"/>
                <a:ext cx="108570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smtClean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  <a:t>Goualougo</a:t>
                </a:r>
                <a:endParaRPr lang="en-US" sz="1400" dirty="0">
                  <a:solidFill>
                    <a:srgbClr val="FFFF00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088501" y="5413299"/>
                <a:ext cx="823776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err="1" smtClean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  <a:t>Gombe</a:t>
                </a:r>
                <a:r>
                  <a:rPr lang="en-US" sz="1400" dirty="0" smtClean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  <a:t>, </a:t>
                </a:r>
                <a:r>
                  <a:rPr lang="en-US" sz="1400" dirty="0" err="1" smtClean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  <a:t>Mahale</a:t>
                </a:r>
                <a:r>
                  <a:rPr lang="en-US" sz="1400" dirty="0" smtClean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  <a:t>, </a:t>
                </a:r>
                <a:r>
                  <a:rPr lang="en-US" sz="1400" dirty="0" err="1" smtClean="0">
                    <a:solidFill>
                      <a:srgbClr val="00B0F0"/>
                    </a:solidFill>
                    <a:latin typeface="Arial" charset="0"/>
                    <a:ea typeface="Arial" charset="0"/>
                    <a:cs typeface="Arial" charset="0"/>
                  </a:rPr>
                  <a:t>Issa</a:t>
                </a:r>
                <a:endParaRPr lang="en-US" sz="1400" dirty="0">
                  <a:solidFill>
                    <a:srgbClr val="00B0F0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811170" y="5201387"/>
                <a:ext cx="855500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err="1" smtClean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  <a:t>Kahuzi-Biega</a:t>
                </a:r>
                <a:endParaRPr lang="en-US" sz="1400" dirty="0">
                  <a:solidFill>
                    <a:srgbClr val="FFFF00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712362" y="4116635"/>
                <a:ext cx="93184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smtClean="0">
                    <a:solidFill>
                      <a:srgbClr val="00B0F0"/>
                    </a:solidFill>
                    <a:latin typeface="Arial" charset="0"/>
                    <a:ea typeface="Arial" charset="0"/>
                    <a:cs typeface="Arial" charset="0"/>
                  </a:rPr>
                  <a:t>Gashaka</a:t>
                </a:r>
                <a:endParaRPr lang="en-US" sz="1400" dirty="0">
                  <a:solidFill>
                    <a:srgbClr val="00B0F0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 rot="2159494">
                <a:off x="5257336" y="4550178"/>
                <a:ext cx="93184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smtClean="0">
                    <a:solidFill>
                      <a:srgbClr val="00B0F0"/>
                    </a:solidFill>
                    <a:latin typeface="Arial" charset="0"/>
                    <a:ea typeface="Arial" charset="0"/>
                    <a:cs typeface="Arial" charset="0"/>
                  </a:rPr>
                  <a:t>Semliki</a:t>
                </a:r>
                <a:endParaRPr lang="en-US" sz="1400" dirty="0">
                  <a:solidFill>
                    <a:srgbClr val="00B0F0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985272" y="5731829"/>
                <a:ext cx="3645485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FFFF00"/>
                    </a:solidFill>
                    <a:latin typeface="Arial" charset="0"/>
                    <a:ea typeface="Arial" charset="0"/>
                    <a:cs typeface="Arial" charset="0"/>
                  </a:rPr>
                  <a:t>Habituated (n=9 communities)</a:t>
                </a:r>
              </a:p>
              <a:p>
                <a:r>
                  <a:rPr lang="en-US" sz="1600" dirty="0" smtClean="0">
                    <a:solidFill>
                      <a:srgbClr val="00B0F0"/>
                    </a:solidFill>
                    <a:latin typeface="Arial" charset="0"/>
                    <a:ea typeface="Arial" charset="0"/>
                    <a:cs typeface="Arial" charset="0"/>
                  </a:rPr>
                  <a:t>Partially habituated (n=4 communities)</a:t>
                </a:r>
              </a:p>
              <a:p>
                <a:r>
                  <a:rPr lang="en-US" sz="1600" dirty="0" smtClean="0">
                    <a:solidFill>
                      <a:srgbClr val="FF0000"/>
                    </a:solidFill>
                    <a:latin typeface="Arial" charset="0"/>
                    <a:ea typeface="Arial" charset="0"/>
                    <a:cs typeface="Arial" charset="0"/>
                  </a:rPr>
                  <a:t>Endangered (n=8 individuals)</a:t>
                </a:r>
                <a:endParaRPr lang="en-US" sz="1600" dirty="0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502804" y="4873001"/>
                <a:ext cx="93184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err="1" smtClean="0">
                    <a:solidFill>
                      <a:srgbClr val="00B0F0"/>
                    </a:solidFill>
                    <a:latin typeface="Arial" charset="0"/>
                    <a:ea typeface="Arial" charset="0"/>
                    <a:cs typeface="Arial" charset="0"/>
                  </a:rPr>
                  <a:t>Loango</a:t>
                </a:r>
                <a:endParaRPr lang="en-US" sz="1400" dirty="0">
                  <a:solidFill>
                    <a:srgbClr val="00B0F0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968" y="4355338"/>
            <a:ext cx="2098084" cy="15683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3427" y="1693088"/>
            <a:ext cx="2095501" cy="278450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2469" y="5598800"/>
            <a:ext cx="2080952" cy="158275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9538" y="809785"/>
            <a:ext cx="2097330" cy="143044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626362">
            <a:off x="8386421" y="5621719"/>
            <a:ext cx="590791" cy="549474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90895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15" y="543984"/>
            <a:ext cx="6345949" cy="475946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rot="20191184">
            <a:off x="123992" y="2261995"/>
            <a:ext cx="7062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Asanteni</a:t>
            </a:r>
            <a:r>
              <a:rPr lang="en-US" sz="80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 </a:t>
            </a:r>
            <a:r>
              <a:rPr lang="en-US" sz="8000" b="1" dirty="0" err="1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sana</a:t>
            </a:r>
            <a:endParaRPr lang="en-US" sz="8000" b="1" dirty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pic>
        <p:nvPicPr>
          <p:cNvPr id="16" name="Picture 15" descr="CARTA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57" y="5535857"/>
            <a:ext cx="6012329" cy="1374546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2069" y="5024489"/>
            <a:ext cx="1612834" cy="49902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3755" y="6223559"/>
            <a:ext cx="3064288" cy="64942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5383" y="4222684"/>
            <a:ext cx="1612776" cy="82005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5354" y="2564426"/>
            <a:ext cx="1612833" cy="16591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2069" y="5546495"/>
            <a:ext cx="1626062" cy="6504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5354" y="1285441"/>
            <a:ext cx="1670989" cy="131344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98519" y="18244"/>
            <a:ext cx="1626061" cy="4677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5617" y="525493"/>
            <a:ext cx="1702514" cy="64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8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Figure 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955632" cy="6858000"/>
          </a:xfrm>
          <a:prstGeom prst="rect">
            <a:avLst/>
          </a:prstGeom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019800" y="6534277"/>
            <a:ext cx="23846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smtClean="0">
                <a:latin typeface="Bell MT" charset="0"/>
                <a:ea typeface="Bell MT" charset="0"/>
                <a:cs typeface="Bell MT" charset="0"/>
              </a:rPr>
              <a:t>Map: L. </a:t>
            </a:r>
            <a:r>
              <a:rPr lang="en-US" sz="1400" dirty="0" err="1" smtClean="0">
                <a:latin typeface="Bell MT" charset="0"/>
                <a:ea typeface="Bell MT" charset="0"/>
                <a:cs typeface="Bell MT" charset="0"/>
              </a:rPr>
              <a:t>Pintea</a:t>
            </a:r>
            <a:r>
              <a:rPr lang="en-US" sz="1400" dirty="0" smtClean="0">
                <a:latin typeface="Bell MT" charset="0"/>
                <a:ea typeface="Bell MT" charset="0"/>
                <a:cs typeface="Bell MT" charset="0"/>
              </a:rPr>
              <a:t>, JGI-USA</a:t>
            </a:r>
            <a:endParaRPr lang="en-US" sz="1400" dirty="0"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872874" y="2133600"/>
            <a:ext cx="2689726" cy="4044628"/>
          </a:xfrm>
          <a:custGeom>
            <a:avLst/>
            <a:gdLst>
              <a:gd name="connsiteX0" fmla="*/ 71439 w 2689726"/>
              <a:gd name="connsiteY0" fmla="*/ 0 h 4044628"/>
              <a:gd name="connsiteX1" fmla="*/ 71439 w 2689726"/>
              <a:gd name="connsiteY1" fmla="*/ 0 h 4044628"/>
              <a:gd name="connsiteX2" fmla="*/ 149593 w 2689726"/>
              <a:gd name="connsiteY2" fmla="*/ 48846 h 4044628"/>
              <a:gd name="connsiteX3" fmla="*/ 188670 w 2689726"/>
              <a:gd name="connsiteY3" fmla="*/ 58615 h 4044628"/>
              <a:gd name="connsiteX4" fmla="*/ 208209 w 2689726"/>
              <a:gd name="connsiteY4" fmla="*/ 78154 h 4044628"/>
              <a:gd name="connsiteX5" fmla="*/ 286362 w 2689726"/>
              <a:gd name="connsiteY5" fmla="*/ 107462 h 4044628"/>
              <a:gd name="connsiteX6" fmla="*/ 325439 w 2689726"/>
              <a:gd name="connsiteY6" fmla="*/ 127000 h 4044628"/>
              <a:gd name="connsiteX7" fmla="*/ 589209 w 2689726"/>
              <a:gd name="connsiteY7" fmla="*/ 136769 h 4044628"/>
              <a:gd name="connsiteX8" fmla="*/ 598978 w 2689726"/>
              <a:gd name="connsiteY8" fmla="*/ 205154 h 4044628"/>
              <a:gd name="connsiteX9" fmla="*/ 608747 w 2689726"/>
              <a:gd name="connsiteY9" fmla="*/ 234462 h 4044628"/>
              <a:gd name="connsiteX10" fmla="*/ 638055 w 2689726"/>
              <a:gd name="connsiteY10" fmla="*/ 244231 h 4044628"/>
              <a:gd name="connsiteX11" fmla="*/ 696670 w 2689726"/>
              <a:gd name="connsiteY11" fmla="*/ 283308 h 4044628"/>
              <a:gd name="connsiteX12" fmla="*/ 774824 w 2689726"/>
              <a:gd name="connsiteY12" fmla="*/ 302846 h 4044628"/>
              <a:gd name="connsiteX13" fmla="*/ 804132 w 2689726"/>
              <a:gd name="connsiteY13" fmla="*/ 283308 h 4044628"/>
              <a:gd name="connsiteX14" fmla="*/ 813901 w 2689726"/>
              <a:gd name="connsiteY14" fmla="*/ 254000 h 4044628"/>
              <a:gd name="connsiteX15" fmla="*/ 892055 w 2689726"/>
              <a:gd name="connsiteY15" fmla="*/ 234462 h 4044628"/>
              <a:gd name="connsiteX16" fmla="*/ 911593 w 2689726"/>
              <a:gd name="connsiteY16" fmla="*/ 214923 h 4044628"/>
              <a:gd name="connsiteX17" fmla="*/ 970209 w 2689726"/>
              <a:gd name="connsiteY17" fmla="*/ 205154 h 4044628"/>
              <a:gd name="connsiteX18" fmla="*/ 979978 w 2689726"/>
              <a:gd name="connsiteY18" fmla="*/ 166077 h 4044628"/>
              <a:gd name="connsiteX19" fmla="*/ 1028824 w 2689726"/>
              <a:gd name="connsiteY19" fmla="*/ 136769 h 4044628"/>
              <a:gd name="connsiteX20" fmla="*/ 1058132 w 2689726"/>
              <a:gd name="connsiteY20" fmla="*/ 146538 h 4044628"/>
              <a:gd name="connsiteX21" fmla="*/ 1087439 w 2689726"/>
              <a:gd name="connsiteY21" fmla="*/ 224692 h 4044628"/>
              <a:gd name="connsiteX22" fmla="*/ 1136286 w 2689726"/>
              <a:gd name="connsiteY22" fmla="*/ 244231 h 4044628"/>
              <a:gd name="connsiteX23" fmla="*/ 1185132 w 2689726"/>
              <a:gd name="connsiteY23" fmla="*/ 322385 h 4044628"/>
              <a:gd name="connsiteX24" fmla="*/ 1233978 w 2689726"/>
              <a:gd name="connsiteY24" fmla="*/ 390769 h 4044628"/>
              <a:gd name="connsiteX25" fmla="*/ 1273055 w 2689726"/>
              <a:gd name="connsiteY25" fmla="*/ 439615 h 4044628"/>
              <a:gd name="connsiteX26" fmla="*/ 1292593 w 2689726"/>
              <a:gd name="connsiteY26" fmla="*/ 468923 h 4044628"/>
              <a:gd name="connsiteX27" fmla="*/ 1321901 w 2689726"/>
              <a:gd name="connsiteY27" fmla="*/ 488462 h 4044628"/>
              <a:gd name="connsiteX28" fmla="*/ 1341439 w 2689726"/>
              <a:gd name="connsiteY28" fmla="*/ 517769 h 4044628"/>
              <a:gd name="connsiteX29" fmla="*/ 1351209 w 2689726"/>
              <a:gd name="connsiteY29" fmla="*/ 547077 h 4044628"/>
              <a:gd name="connsiteX30" fmla="*/ 1390286 w 2689726"/>
              <a:gd name="connsiteY30" fmla="*/ 556846 h 4044628"/>
              <a:gd name="connsiteX31" fmla="*/ 1448901 w 2689726"/>
              <a:gd name="connsiteY31" fmla="*/ 547077 h 4044628"/>
              <a:gd name="connsiteX32" fmla="*/ 1468439 w 2689726"/>
              <a:gd name="connsiteY32" fmla="*/ 605692 h 4044628"/>
              <a:gd name="connsiteX33" fmla="*/ 1487978 w 2689726"/>
              <a:gd name="connsiteY33" fmla="*/ 654538 h 4044628"/>
              <a:gd name="connsiteX34" fmla="*/ 1507516 w 2689726"/>
              <a:gd name="connsiteY34" fmla="*/ 683846 h 4044628"/>
              <a:gd name="connsiteX35" fmla="*/ 1595439 w 2689726"/>
              <a:gd name="connsiteY35" fmla="*/ 693615 h 4044628"/>
              <a:gd name="connsiteX36" fmla="*/ 1732209 w 2689726"/>
              <a:gd name="connsiteY36" fmla="*/ 683846 h 4044628"/>
              <a:gd name="connsiteX37" fmla="*/ 1771286 w 2689726"/>
              <a:gd name="connsiteY37" fmla="*/ 625231 h 4044628"/>
              <a:gd name="connsiteX38" fmla="*/ 1839670 w 2689726"/>
              <a:gd name="connsiteY38" fmla="*/ 576385 h 4044628"/>
              <a:gd name="connsiteX39" fmla="*/ 1868978 w 2689726"/>
              <a:gd name="connsiteY39" fmla="*/ 566615 h 4044628"/>
              <a:gd name="connsiteX40" fmla="*/ 1898286 w 2689726"/>
              <a:gd name="connsiteY40" fmla="*/ 635000 h 4044628"/>
              <a:gd name="connsiteX41" fmla="*/ 1917824 w 2689726"/>
              <a:gd name="connsiteY41" fmla="*/ 693615 h 4044628"/>
              <a:gd name="connsiteX42" fmla="*/ 1927593 w 2689726"/>
              <a:gd name="connsiteY42" fmla="*/ 722923 h 4044628"/>
              <a:gd name="connsiteX43" fmla="*/ 1947132 w 2689726"/>
              <a:gd name="connsiteY43" fmla="*/ 742462 h 4044628"/>
              <a:gd name="connsiteX44" fmla="*/ 1956901 w 2689726"/>
              <a:gd name="connsiteY44" fmla="*/ 771769 h 4044628"/>
              <a:gd name="connsiteX45" fmla="*/ 2015516 w 2689726"/>
              <a:gd name="connsiteY45" fmla="*/ 791308 h 4044628"/>
              <a:gd name="connsiteX46" fmla="*/ 2035055 w 2689726"/>
              <a:gd name="connsiteY46" fmla="*/ 879231 h 4044628"/>
              <a:gd name="connsiteX47" fmla="*/ 2054593 w 2689726"/>
              <a:gd name="connsiteY47" fmla="*/ 918308 h 4044628"/>
              <a:gd name="connsiteX48" fmla="*/ 2064362 w 2689726"/>
              <a:gd name="connsiteY48" fmla="*/ 947615 h 4044628"/>
              <a:gd name="connsiteX49" fmla="*/ 2093670 w 2689726"/>
              <a:gd name="connsiteY49" fmla="*/ 967154 h 4044628"/>
              <a:gd name="connsiteX50" fmla="*/ 2132747 w 2689726"/>
              <a:gd name="connsiteY50" fmla="*/ 1025769 h 4044628"/>
              <a:gd name="connsiteX51" fmla="*/ 2162055 w 2689726"/>
              <a:gd name="connsiteY51" fmla="*/ 1055077 h 4044628"/>
              <a:gd name="connsiteX52" fmla="*/ 2201132 w 2689726"/>
              <a:gd name="connsiteY52" fmla="*/ 1103923 h 4044628"/>
              <a:gd name="connsiteX53" fmla="*/ 2210901 w 2689726"/>
              <a:gd name="connsiteY53" fmla="*/ 1230923 h 4044628"/>
              <a:gd name="connsiteX54" fmla="*/ 2220670 w 2689726"/>
              <a:gd name="connsiteY54" fmla="*/ 1260231 h 4044628"/>
              <a:gd name="connsiteX55" fmla="*/ 2249978 w 2689726"/>
              <a:gd name="connsiteY55" fmla="*/ 1250462 h 4044628"/>
              <a:gd name="connsiteX56" fmla="*/ 2298824 w 2689726"/>
              <a:gd name="connsiteY56" fmla="*/ 1191846 h 4044628"/>
              <a:gd name="connsiteX57" fmla="*/ 2308593 w 2689726"/>
              <a:gd name="connsiteY57" fmla="*/ 1221154 h 4044628"/>
              <a:gd name="connsiteX58" fmla="*/ 2298824 w 2689726"/>
              <a:gd name="connsiteY58" fmla="*/ 1270000 h 4044628"/>
              <a:gd name="connsiteX59" fmla="*/ 2289055 w 2689726"/>
              <a:gd name="connsiteY59" fmla="*/ 1299308 h 4044628"/>
              <a:gd name="connsiteX60" fmla="*/ 2298824 w 2689726"/>
              <a:gd name="connsiteY60" fmla="*/ 1348154 h 4044628"/>
              <a:gd name="connsiteX61" fmla="*/ 2308593 w 2689726"/>
              <a:gd name="connsiteY61" fmla="*/ 1445846 h 4044628"/>
              <a:gd name="connsiteX62" fmla="*/ 2259747 w 2689726"/>
              <a:gd name="connsiteY62" fmla="*/ 1475154 h 4044628"/>
              <a:gd name="connsiteX63" fmla="*/ 2230439 w 2689726"/>
              <a:gd name="connsiteY63" fmla="*/ 1484923 h 4044628"/>
              <a:gd name="connsiteX64" fmla="*/ 2220670 w 2689726"/>
              <a:gd name="connsiteY64" fmla="*/ 1514231 h 4044628"/>
              <a:gd name="connsiteX65" fmla="*/ 2249978 w 2689726"/>
              <a:gd name="connsiteY65" fmla="*/ 1563077 h 4044628"/>
              <a:gd name="connsiteX66" fmla="*/ 2289055 w 2689726"/>
              <a:gd name="connsiteY66" fmla="*/ 1611923 h 4044628"/>
              <a:gd name="connsiteX67" fmla="*/ 2337901 w 2689726"/>
              <a:gd name="connsiteY67" fmla="*/ 1651000 h 4044628"/>
              <a:gd name="connsiteX68" fmla="*/ 2367209 w 2689726"/>
              <a:gd name="connsiteY68" fmla="*/ 1680308 h 4044628"/>
              <a:gd name="connsiteX69" fmla="*/ 2396516 w 2689726"/>
              <a:gd name="connsiteY69" fmla="*/ 1699846 h 4044628"/>
              <a:gd name="connsiteX70" fmla="*/ 2445362 w 2689726"/>
              <a:gd name="connsiteY70" fmla="*/ 1738923 h 4044628"/>
              <a:gd name="connsiteX71" fmla="*/ 2484439 w 2689726"/>
              <a:gd name="connsiteY71" fmla="*/ 1807308 h 4044628"/>
              <a:gd name="connsiteX72" fmla="*/ 2503978 w 2689726"/>
              <a:gd name="connsiteY72" fmla="*/ 1885462 h 4044628"/>
              <a:gd name="connsiteX73" fmla="*/ 2513747 w 2689726"/>
              <a:gd name="connsiteY73" fmla="*/ 2022231 h 4044628"/>
              <a:gd name="connsiteX74" fmla="*/ 2533286 w 2689726"/>
              <a:gd name="connsiteY74" fmla="*/ 2061308 h 4044628"/>
              <a:gd name="connsiteX75" fmla="*/ 2543055 w 2689726"/>
              <a:gd name="connsiteY75" fmla="*/ 2090615 h 4044628"/>
              <a:gd name="connsiteX76" fmla="*/ 2552824 w 2689726"/>
              <a:gd name="connsiteY76" fmla="*/ 2207846 h 4044628"/>
              <a:gd name="connsiteX77" fmla="*/ 2572362 w 2689726"/>
              <a:gd name="connsiteY77" fmla="*/ 2276231 h 4044628"/>
              <a:gd name="connsiteX78" fmla="*/ 2601670 w 2689726"/>
              <a:gd name="connsiteY78" fmla="*/ 2413000 h 4044628"/>
              <a:gd name="connsiteX79" fmla="*/ 2621209 w 2689726"/>
              <a:gd name="connsiteY79" fmla="*/ 2432538 h 4044628"/>
              <a:gd name="connsiteX80" fmla="*/ 2601670 w 2689726"/>
              <a:gd name="connsiteY80" fmla="*/ 2569308 h 4044628"/>
              <a:gd name="connsiteX81" fmla="*/ 2591901 w 2689726"/>
              <a:gd name="connsiteY81" fmla="*/ 2608385 h 4044628"/>
              <a:gd name="connsiteX82" fmla="*/ 2562593 w 2689726"/>
              <a:gd name="connsiteY82" fmla="*/ 2725615 h 4044628"/>
              <a:gd name="connsiteX83" fmla="*/ 2582132 w 2689726"/>
              <a:gd name="connsiteY83" fmla="*/ 2823308 h 4044628"/>
              <a:gd name="connsiteX84" fmla="*/ 2611439 w 2689726"/>
              <a:gd name="connsiteY84" fmla="*/ 2862385 h 4044628"/>
              <a:gd name="connsiteX85" fmla="*/ 2621209 w 2689726"/>
              <a:gd name="connsiteY85" fmla="*/ 2891692 h 4044628"/>
              <a:gd name="connsiteX86" fmla="*/ 2601670 w 2689726"/>
              <a:gd name="connsiteY86" fmla="*/ 2911231 h 4044628"/>
              <a:gd name="connsiteX87" fmla="*/ 2572362 w 2689726"/>
              <a:gd name="connsiteY87" fmla="*/ 2960077 h 4044628"/>
              <a:gd name="connsiteX88" fmla="*/ 2562593 w 2689726"/>
              <a:gd name="connsiteY88" fmla="*/ 3008923 h 4044628"/>
              <a:gd name="connsiteX89" fmla="*/ 2572362 w 2689726"/>
              <a:gd name="connsiteY89" fmla="*/ 3145692 h 4044628"/>
              <a:gd name="connsiteX90" fmla="*/ 2611439 w 2689726"/>
              <a:gd name="connsiteY90" fmla="*/ 3243385 h 4044628"/>
              <a:gd name="connsiteX91" fmla="*/ 2660286 w 2689726"/>
              <a:gd name="connsiteY91" fmla="*/ 3311769 h 4044628"/>
              <a:gd name="connsiteX92" fmla="*/ 2689593 w 2689726"/>
              <a:gd name="connsiteY92" fmla="*/ 3370385 h 4044628"/>
              <a:gd name="connsiteX93" fmla="*/ 2670055 w 2689726"/>
              <a:gd name="connsiteY93" fmla="*/ 3419231 h 4044628"/>
              <a:gd name="connsiteX94" fmla="*/ 2650516 w 2689726"/>
              <a:gd name="connsiteY94" fmla="*/ 3438769 h 4044628"/>
              <a:gd name="connsiteX95" fmla="*/ 2630978 w 2689726"/>
              <a:gd name="connsiteY95" fmla="*/ 3604846 h 4044628"/>
              <a:gd name="connsiteX96" fmla="*/ 2591901 w 2689726"/>
              <a:gd name="connsiteY96" fmla="*/ 3663462 h 4044628"/>
              <a:gd name="connsiteX97" fmla="*/ 2552824 w 2689726"/>
              <a:gd name="connsiteY97" fmla="*/ 3722077 h 4044628"/>
              <a:gd name="connsiteX98" fmla="*/ 2523516 w 2689726"/>
              <a:gd name="connsiteY98" fmla="*/ 3751385 h 4044628"/>
              <a:gd name="connsiteX99" fmla="*/ 2503978 w 2689726"/>
              <a:gd name="connsiteY99" fmla="*/ 3780692 h 4044628"/>
              <a:gd name="connsiteX100" fmla="*/ 2474670 w 2689726"/>
              <a:gd name="connsiteY100" fmla="*/ 3790462 h 4044628"/>
              <a:gd name="connsiteX101" fmla="*/ 2445362 w 2689726"/>
              <a:gd name="connsiteY101" fmla="*/ 3810000 h 4044628"/>
              <a:gd name="connsiteX102" fmla="*/ 2406286 w 2689726"/>
              <a:gd name="connsiteY102" fmla="*/ 3829538 h 4044628"/>
              <a:gd name="connsiteX103" fmla="*/ 2347670 w 2689726"/>
              <a:gd name="connsiteY103" fmla="*/ 3868615 h 4044628"/>
              <a:gd name="connsiteX104" fmla="*/ 2337901 w 2689726"/>
              <a:gd name="connsiteY104" fmla="*/ 3897923 h 4044628"/>
              <a:gd name="connsiteX105" fmla="*/ 2308593 w 2689726"/>
              <a:gd name="connsiteY105" fmla="*/ 3907692 h 4044628"/>
              <a:gd name="connsiteX106" fmla="*/ 2289055 w 2689726"/>
              <a:gd name="connsiteY106" fmla="*/ 3927231 h 4044628"/>
              <a:gd name="connsiteX107" fmla="*/ 2249978 w 2689726"/>
              <a:gd name="connsiteY107" fmla="*/ 3956538 h 4044628"/>
              <a:gd name="connsiteX108" fmla="*/ 2191362 w 2689726"/>
              <a:gd name="connsiteY108" fmla="*/ 4044462 h 4044628"/>
              <a:gd name="connsiteX109" fmla="*/ 2132747 w 2689726"/>
              <a:gd name="connsiteY109" fmla="*/ 4024923 h 4044628"/>
              <a:gd name="connsiteX110" fmla="*/ 2064362 w 2689726"/>
              <a:gd name="connsiteY110" fmla="*/ 3976077 h 4044628"/>
              <a:gd name="connsiteX111" fmla="*/ 1956901 w 2689726"/>
              <a:gd name="connsiteY111" fmla="*/ 3927231 h 4044628"/>
              <a:gd name="connsiteX112" fmla="*/ 1947132 w 2689726"/>
              <a:gd name="connsiteY112" fmla="*/ 3897923 h 4044628"/>
              <a:gd name="connsiteX113" fmla="*/ 1947132 w 2689726"/>
              <a:gd name="connsiteY113" fmla="*/ 3653692 h 4044628"/>
              <a:gd name="connsiteX114" fmla="*/ 1956901 w 2689726"/>
              <a:gd name="connsiteY114" fmla="*/ 3614615 h 4044628"/>
              <a:gd name="connsiteX115" fmla="*/ 1966670 w 2689726"/>
              <a:gd name="connsiteY115" fmla="*/ 3565769 h 4044628"/>
              <a:gd name="connsiteX116" fmla="*/ 1956901 w 2689726"/>
              <a:gd name="connsiteY116" fmla="*/ 3341077 h 4044628"/>
              <a:gd name="connsiteX117" fmla="*/ 1878747 w 2689726"/>
              <a:gd name="connsiteY117" fmla="*/ 3272692 h 4044628"/>
              <a:gd name="connsiteX118" fmla="*/ 1839670 w 2689726"/>
              <a:gd name="connsiteY118" fmla="*/ 3223846 h 4044628"/>
              <a:gd name="connsiteX119" fmla="*/ 1820132 w 2689726"/>
              <a:gd name="connsiteY119" fmla="*/ 3145692 h 4044628"/>
              <a:gd name="connsiteX120" fmla="*/ 1839670 w 2689726"/>
              <a:gd name="connsiteY120" fmla="*/ 2960077 h 4044628"/>
              <a:gd name="connsiteX121" fmla="*/ 1849439 w 2689726"/>
              <a:gd name="connsiteY121" fmla="*/ 2911231 h 4044628"/>
              <a:gd name="connsiteX122" fmla="*/ 1868978 w 2689726"/>
              <a:gd name="connsiteY122" fmla="*/ 2891692 h 4044628"/>
              <a:gd name="connsiteX123" fmla="*/ 1888516 w 2689726"/>
              <a:gd name="connsiteY123" fmla="*/ 2862385 h 4044628"/>
              <a:gd name="connsiteX124" fmla="*/ 1947132 w 2689726"/>
              <a:gd name="connsiteY124" fmla="*/ 2823308 h 4044628"/>
              <a:gd name="connsiteX125" fmla="*/ 1966670 w 2689726"/>
              <a:gd name="connsiteY125" fmla="*/ 2774462 h 4044628"/>
              <a:gd name="connsiteX126" fmla="*/ 1898286 w 2689726"/>
              <a:gd name="connsiteY126" fmla="*/ 2657231 h 4044628"/>
              <a:gd name="connsiteX127" fmla="*/ 1859209 w 2689726"/>
              <a:gd name="connsiteY127" fmla="*/ 2647462 h 4044628"/>
              <a:gd name="connsiteX128" fmla="*/ 1839670 w 2689726"/>
              <a:gd name="connsiteY128" fmla="*/ 2618154 h 4044628"/>
              <a:gd name="connsiteX129" fmla="*/ 1820132 w 2689726"/>
              <a:gd name="connsiteY129" fmla="*/ 2598615 h 4044628"/>
              <a:gd name="connsiteX130" fmla="*/ 1810362 w 2689726"/>
              <a:gd name="connsiteY130" fmla="*/ 2569308 h 4044628"/>
              <a:gd name="connsiteX131" fmla="*/ 1790824 w 2689726"/>
              <a:gd name="connsiteY131" fmla="*/ 2549769 h 4044628"/>
              <a:gd name="connsiteX132" fmla="*/ 1771286 w 2689726"/>
              <a:gd name="connsiteY132" fmla="*/ 2520462 h 4044628"/>
              <a:gd name="connsiteX133" fmla="*/ 1722439 w 2689726"/>
              <a:gd name="connsiteY133" fmla="*/ 2481385 h 4044628"/>
              <a:gd name="connsiteX134" fmla="*/ 1693132 w 2689726"/>
              <a:gd name="connsiteY134" fmla="*/ 2471615 h 4044628"/>
              <a:gd name="connsiteX135" fmla="*/ 1654055 w 2689726"/>
              <a:gd name="connsiteY135" fmla="*/ 2413000 h 4044628"/>
              <a:gd name="connsiteX136" fmla="*/ 1644286 w 2689726"/>
              <a:gd name="connsiteY136" fmla="*/ 2373923 h 4044628"/>
              <a:gd name="connsiteX137" fmla="*/ 1595439 w 2689726"/>
              <a:gd name="connsiteY137" fmla="*/ 2305538 h 4044628"/>
              <a:gd name="connsiteX138" fmla="*/ 1566132 w 2689726"/>
              <a:gd name="connsiteY138" fmla="*/ 2286000 h 4044628"/>
              <a:gd name="connsiteX139" fmla="*/ 1517286 w 2689726"/>
              <a:gd name="connsiteY139" fmla="*/ 2237154 h 4044628"/>
              <a:gd name="connsiteX140" fmla="*/ 1487978 w 2689726"/>
              <a:gd name="connsiteY140" fmla="*/ 2207846 h 4044628"/>
              <a:gd name="connsiteX141" fmla="*/ 1458670 w 2689726"/>
              <a:gd name="connsiteY141" fmla="*/ 2198077 h 4044628"/>
              <a:gd name="connsiteX142" fmla="*/ 1409824 w 2689726"/>
              <a:gd name="connsiteY142" fmla="*/ 2110154 h 4044628"/>
              <a:gd name="connsiteX143" fmla="*/ 1400055 w 2689726"/>
              <a:gd name="connsiteY143" fmla="*/ 2080846 h 4044628"/>
              <a:gd name="connsiteX144" fmla="*/ 1351209 w 2689726"/>
              <a:gd name="connsiteY144" fmla="*/ 2051538 h 4044628"/>
              <a:gd name="connsiteX145" fmla="*/ 1341439 w 2689726"/>
              <a:gd name="connsiteY145" fmla="*/ 2022231 h 4044628"/>
              <a:gd name="connsiteX146" fmla="*/ 1312132 w 2689726"/>
              <a:gd name="connsiteY146" fmla="*/ 2012462 h 4044628"/>
              <a:gd name="connsiteX147" fmla="*/ 1282824 w 2689726"/>
              <a:gd name="connsiteY147" fmla="*/ 1992923 h 4044628"/>
              <a:gd name="connsiteX148" fmla="*/ 1204670 w 2689726"/>
              <a:gd name="connsiteY148" fmla="*/ 1983154 h 4044628"/>
              <a:gd name="connsiteX149" fmla="*/ 1155824 w 2689726"/>
              <a:gd name="connsiteY149" fmla="*/ 1973385 h 4044628"/>
              <a:gd name="connsiteX150" fmla="*/ 1067901 w 2689726"/>
              <a:gd name="connsiteY150" fmla="*/ 1924538 h 4044628"/>
              <a:gd name="connsiteX151" fmla="*/ 1019055 w 2689726"/>
              <a:gd name="connsiteY151" fmla="*/ 1905000 h 4044628"/>
              <a:gd name="connsiteX152" fmla="*/ 999516 w 2689726"/>
              <a:gd name="connsiteY152" fmla="*/ 1885462 h 4044628"/>
              <a:gd name="connsiteX153" fmla="*/ 970209 w 2689726"/>
              <a:gd name="connsiteY153" fmla="*/ 1875692 h 4044628"/>
              <a:gd name="connsiteX154" fmla="*/ 892055 w 2689726"/>
              <a:gd name="connsiteY154" fmla="*/ 1846385 h 4044628"/>
              <a:gd name="connsiteX155" fmla="*/ 833439 w 2689726"/>
              <a:gd name="connsiteY155" fmla="*/ 1797538 h 4044628"/>
              <a:gd name="connsiteX156" fmla="*/ 794362 w 2689726"/>
              <a:gd name="connsiteY156" fmla="*/ 1778000 h 4044628"/>
              <a:gd name="connsiteX157" fmla="*/ 765055 w 2689726"/>
              <a:gd name="connsiteY157" fmla="*/ 1758462 h 4044628"/>
              <a:gd name="connsiteX158" fmla="*/ 725978 w 2689726"/>
              <a:gd name="connsiteY158" fmla="*/ 1709615 h 4044628"/>
              <a:gd name="connsiteX159" fmla="*/ 696670 w 2689726"/>
              <a:gd name="connsiteY159" fmla="*/ 1699846 h 4044628"/>
              <a:gd name="connsiteX160" fmla="*/ 667362 w 2689726"/>
              <a:gd name="connsiteY160" fmla="*/ 1680308 h 4044628"/>
              <a:gd name="connsiteX161" fmla="*/ 598978 w 2689726"/>
              <a:gd name="connsiteY161" fmla="*/ 1660769 h 4044628"/>
              <a:gd name="connsiteX162" fmla="*/ 550132 w 2689726"/>
              <a:gd name="connsiteY162" fmla="*/ 1621692 h 4044628"/>
              <a:gd name="connsiteX163" fmla="*/ 540362 w 2689726"/>
              <a:gd name="connsiteY163" fmla="*/ 1592385 h 4044628"/>
              <a:gd name="connsiteX164" fmla="*/ 569670 w 2689726"/>
              <a:gd name="connsiteY164" fmla="*/ 1572846 h 4044628"/>
              <a:gd name="connsiteX165" fmla="*/ 589209 w 2689726"/>
              <a:gd name="connsiteY165" fmla="*/ 1553308 h 4044628"/>
              <a:gd name="connsiteX166" fmla="*/ 579439 w 2689726"/>
              <a:gd name="connsiteY166" fmla="*/ 1406769 h 4044628"/>
              <a:gd name="connsiteX167" fmla="*/ 559901 w 2689726"/>
              <a:gd name="connsiteY167" fmla="*/ 1328615 h 4044628"/>
              <a:gd name="connsiteX168" fmla="*/ 540362 w 2689726"/>
              <a:gd name="connsiteY168" fmla="*/ 1270000 h 4044628"/>
              <a:gd name="connsiteX169" fmla="*/ 501286 w 2689726"/>
              <a:gd name="connsiteY169" fmla="*/ 1143000 h 4044628"/>
              <a:gd name="connsiteX170" fmla="*/ 471978 w 2689726"/>
              <a:gd name="connsiteY170" fmla="*/ 1133231 h 4044628"/>
              <a:gd name="connsiteX171" fmla="*/ 442670 w 2689726"/>
              <a:gd name="connsiteY171" fmla="*/ 1113692 h 4044628"/>
              <a:gd name="connsiteX172" fmla="*/ 413362 w 2689726"/>
              <a:gd name="connsiteY172" fmla="*/ 1084385 h 4044628"/>
              <a:gd name="connsiteX173" fmla="*/ 384055 w 2689726"/>
              <a:gd name="connsiteY173" fmla="*/ 1074615 h 4044628"/>
              <a:gd name="connsiteX174" fmla="*/ 364516 w 2689726"/>
              <a:gd name="connsiteY174" fmla="*/ 1016000 h 4044628"/>
              <a:gd name="connsiteX175" fmla="*/ 354747 w 2689726"/>
              <a:gd name="connsiteY175" fmla="*/ 986692 h 4044628"/>
              <a:gd name="connsiteX176" fmla="*/ 335209 w 2689726"/>
              <a:gd name="connsiteY176" fmla="*/ 898769 h 4044628"/>
              <a:gd name="connsiteX177" fmla="*/ 296132 w 2689726"/>
              <a:gd name="connsiteY177" fmla="*/ 849923 h 4044628"/>
              <a:gd name="connsiteX178" fmla="*/ 227747 w 2689726"/>
              <a:gd name="connsiteY178" fmla="*/ 781538 h 4044628"/>
              <a:gd name="connsiteX179" fmla="*/ 208209 w 2689726"/>
              <a:gd name="connsiteY179" fmla="*/ 752231 h 4044628"/>
              <a:gd name="connsiteX180" fmla="*/ 149593 w 2689726"/>
              <a:gd name="connsiteY180" fmla="*/ 732692 h 4044628"/>
              <a:gd name="connsiteX181" fmla="*/ 110516 w 2689726"/>
              <a:gd name="connsiteY181" fmla="*/ 683846 h 4044628"/>
              <a:gd name="connsiteX182" fmla="*/ 81209 w 2689726"/>
              <a:gd name="connsiteY182" fmla="*/ 664308 h 4044628"/>
              <a:gd name="connsiteX183" fmla="*/ 42132 w 2689726"/>
              <a:gd name="connsiteY183" fmla="*/ 615462 h 4044628"/>
              <a:gd name="connsiteX184" fmla="*/ 12824 w 2689726"/>
              <a:gd name="connsiteY184" fmla="*/ 595923 h 4044628"/>
              <a:gd name="connsiteX185" fmla="*/ 12824 w 2689726"/>
              <a:gd name="connsiteY185" fmla="*/ 488462 h 4044628"/>
              <a:gd name="connsiteX186" fmla="*/ 32362 w 2689726"/>
              <a:gd name="connsiteY186" fmla="*/ 468923 h 4044628"/>
              <a:gd name="connsiteX187" fmla="*/ 42132 w 2689726"/>
              <a:gd name="connsiteY187" fmla="*/ 439615 h 4044628"/>
              <a:gd name="connsiteX188" fmla="*/ 61670 w 2689726"/>
              <a:gd name="connsiteY188" fmla="*/ 410308 h 4044628"/>
              <a:gd name="connsiteX189" fmla="*/ 81209 w 2689726"/>
              <a:gd name="connsiteY189" fmla="*/ 312615 h 4044628"/>
              <a:gd name="connsiteX190" fmla="*/ 71439 w 2689726"/>
              <a:gd name="connsiteY190" fmla="*/ 244231 h 4044628"/>
              <a:gd name="connsiteX191" fmla="*/ 71439 w 2689726"/>
              <a:gd name="connsiteY191" fmla="*/ 0 h 404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</a:cxnLst>
            <a:rect l="l" t="t" r="r" b="b"/>
            <a:pathLst>
              <a:path w="2689726" h="4044628">
                <a:moveTo>
                  <a:pt x="71439" y="0"/>
                </a:moveTo>
                <a:lnTo>
                  <a:pt x="71439" y="0"/>
                </a:lnTo>
                <a:cubicBezTo>
                  <a:pt x="97490" y="16282"/>
                  <a:pt x="122115" y="35107"/>
                  <a:pt x="149593" y="48846"/>
                </a:cubicBezTo>
                <a:cubicBezTo>
                  <a:pt x="161602" y="54850"/>
                  <a:pt x="176661" y="52610"/>
                  <a:pt x="188670" y="58615"/>
                </a:cubicBezTo>
                <a:cubicBezTo>
                  <a:pt x="196908" y="62734"/>
                  <a:pt x="200212" y="73584"/>
                  <a:pt x="208209" y="78154"/>
                </a:cubicBezTo>
                <a:cubicBezTo>
                  <a:pt x="248669" y="101274"/>
                  <a:pt x="250958" y="92288"/>
                  <a:pt x="286362" y="107462"/>
                </a:cubicBezTo>
                <a:cubicBezTo>
                  <a:pt x="299748" y="113199"/>
                  <a:pt x="310944" y="125597"/>
                  <a:pt x="325439" y="127000"/>
                </a:cubicBezTo>
                <a:cubicBezTo>
                  <a:pt x="413014" y="135475"/>
                  <a:pt x="501286" y="133513"/>
                  <a:pt x="589209" y="136769"/>
                </a:cubicBezTo>
                <a:cubicBezTo>
                  <a:pt x="592465" y="159564"/>
                  <a:pt x="594462" y="182575"/>
                  <a:pt x="598978" y="205154"/>
                </a:cubicBezTo>
                <a:cubicBezTo>
                  <a:pt x="600997" y="215252"/>
                  <a:pt x="601465" y="227180"/>
                  <a:pt x="608747" y="234462"/>
                </a:cubicBezTo>
                <a:cubicBezTo>
                  <a:pt x="616029" y="241744"/>
                  <a:pt x="628286" y="240975"/>
                  <a:pt x="638055" y="244231"/>
                </a:cubicBezTo>
                <a:cubicBezTo>
                  <a:pt x="657593" y="257257"/>
                  <a:pt x="673644" y="278703"/>
                  <a:pt x="696670" y="283308"/>
                </a:cubicBezTo>
                <a:cubicBezTo>
                  <a:pt x="755614" y="295097"/>
                  <a:pt x="729764" y="287826"/>
                  <a:pt x="774824" y="302846"/>
                </a:cubicBezTo>
                <a:cubicBezTo>
                  <a:pt x="784593" y="296333"/>
                  <a:pt x="796797" y="292476"/>
                  <a:pt x="804132" y="283308"/>
                </a:cubicBezTo>
                <a:cubicBezTo>
                  <a:pt x="810565" y="275267"/>
                  <a:pt x="804899" y="259001"/>
                  <a:pt x="813901" y="254000"/>
                </a:cubicBezTo>
                <a:cubicBezTo>
                  <a:pt x="837375" y="240959"/>
                  <a:pt x="892055" y="234462"/>
                  <a:pt x="892055" y="234462"/>
                </a:cubicBezTo>
                <a:cubicBezTo>
                  <a:pt x="898568" y="227949"/>
                  <a:pt x="902969" y="218157"/>
                  <a:pt x="911593" y="214923"/>
                </a:cubicBezTo>
                <a:cubicBezTo>
                  <a:pt x="930140" y="207968"/>
                  <a:pt x="954090" y="216667"/>
                  <a:pt x="970209" y="205154"/>
                </a:cubicBezTo>
                <a:cubicBezTo>
                  <a:pt x="981135" y="197350"/>
                  <a:pt x="973974" y="178086"/>
                  <a:pt x="979978" y="166077"/>
                </a:cubicBezTo>
                <a:cubicBezTo>
                  <a:pt x="990706" y="144620"/>
                  <a:pt x="1008769" y="143454"/>
                  <a:pt x="1028824" y="136769"/>
                </a:cubicBezTo>
                <a:cubicBezTo>
                  <a:pt x="1038593" y="140025"/>
                  <a:pt x="1052420" y="137970"/>
                  <a:pt x="1058132" y="146538"/>
                </a:cubicBezTo>
                <a:cubicBezTo>
                  <a:pt x="1083320" y="184321"/>
                  <a:pt x="1049416" y="197533"/>
                  <a:pt x="1087439" y="224692"/>
                </a:cubicBezTo>
                <a:cubicBezTo>
                  <a:pt x="1101709" y="234885"/>
                  <a:pt x="1120004" y="237718"/>
                  <a:pt x="1136286" y="244231"/>
                </a:cubicBezTo>
                <a:cubicBezTo>
                  <a:pt x="1159537" y="313985"/>
                  <a:pt x="1138688" y="291422"/>
                  <a:pt x="1185132" y="322385"/>
                </a:cubicBezTo>
                <a:cubicBezTo>
                  <a:pt x="1209366" y="395086"/>
                  <a:pt x="1172165" y="298046"/>
                  <a:pt x="1233978" y="390769"/>
                </a:cubicBezTo>
                <a:cubicBezTo>
                  <a:pt x="1294114" y="480976"/>
                  <a:pt x="1217374" y="370013"/>
                  <a:pt x="1273055" y="439615"/>
                </a:cubicBezTo>
                <a:cubicBezTo>
                  <a:pt x="1280390" y="448783"/>
                  <a:pt x="1284291" y="460621"/>
                  <a:pt x="1292593" y="468923"/>
                </a:cubicBezTo>
                <a:cubicBezTo>
                  <a:pt x="1300895" y="477225"/>
                  <a:pt x="1312132" y="481949"/>
                  <a:pt x="1321901" y="488462"/>
                </a:cubicBezTo>
                <a:cubicBezTo>
                  <a:pt x="1328414" y="498231"/>
                  <a:pt x="1336188" y="507268"/>
                  <a:pt x="1341439" y="517769"/>
                </a:cubicBezTo>
                <a:cubicBezTo>
                  <a:pt x="1346044" y="526980"/>
                  <a:pt x="1343168" y="540644"/>
                  <a:pt x="1351209" y="547077"/>
                </a:cubicBezTo>
                <a:cubicBezTo>
                  <a:pt x="1361693" y="555464"/>
                  <a:pt x="1377260" y="553590"/>
                  <a:pt x="1390286" y="556846"/>
                </a:cubicBezTo>
                <a:cubicBezTo>
                  <a:pt x="1409824" y="553590"/>
                  <a:pt x="1432104" y="536579"/>
                  <a:pt x="1448901" y="547077"/>
                </a:cubicBezTo>
                <a:cubicBezTo>
                  <a:pt x="1466366" y="557992"/>
                  <a:pt x="1460790" y="586570"/>
                  <a:pt x="1468439" y="605692"/>
                </a:cubicBezTo>
                <a:cubicBezTo>
                  <a:pt x="1474952" y="621974"/>
                  <a:pt x="1480136" y="638853"/>
                  <a:pt x="1487978" y="654538"/>
                </a:cubicBezTo>
                <a:cubicBezTo>
                  <a:pt x="1493229" y="665040"/>
                  <a:pt x="1496482" y="679834"/>
                  <a:pt x="1507516" y="683846"/>
                </a:cubicBezTo>
                <a:cubicBezTo>
                  <a:pt x="1535229" y="693923"/>
                  <a:pt x="1566131" y="690359"/>
                  <a:pt x="1595439" y="693615"/>
                </a:cubicBezTo>
                <a:lnTo>
                  <a:pt x="1732209" y="683846"/>
                </a:lnTo>
                <a:cubicBezTo>
                  <a:pt x="1754095" y="675335"/>
                  <a:pt x="1771286" y="625231"/>
                  <a:pt x="1771286" y="625231"/>
                </a:cubicBezTo>
                <a:cubicBezTo>
                  <a:pt x="1787568" y="576384"/>
                  <a:pt x="1771285" y="599180"/>
                  <a:pt x="1839670" y="576385"/>
                </a:cubicBezTo>
                <a:lnTo>
                  <a:pt x="1868978" y="566615"/>
                </a:lnTo>
                <a:cubicBezTo>
                  <a:pt x="1903467" y="601106"/>
                  <a:pt x="1880923" y="571335"/>
                  <a:pt x="1898286" y="635000"/>
                </a:cubicBezTo>
                <a:cubicBezTo>
                  <a:pt x="1903705" y="654869"/>
                  <a:pt x="1911311" y="674077"/>
                  <a:pt x="1917824" y="693615"/>
                </a:cubicBezTo>
                <a:cubicBezTo>
                  <a:pt x="1921080" y="703384"/>
                  <a:pt x="1920311" y="715641"/>
                  <a:pt x="1927593" y="722923"/>
                </a:cubicBezTo>
                <a:lnTo>
                  <a:pt x="1947132" y="742462"/>
                </a:lnTo>
                <a:cubicBezTo>
                  <a:pt x="1950388" y="752231"/>
                  <a:pt x="1948522" y="765784"/>
                  <a:pt x="1956901" y="771769"/>
                </a:cubicBezTo>
                <a:cubicBezTo>
                  <a:pt x="1973660" y="783740"/>
                  <a:pt x="2015516" y="791308"/>
                  <a:pt x="2015516" y="791308"/>
                </a:cubicBezTo>
                <a:cubicBezTo>
                  <a:pt x="2018168" y="804565"/>
                  <a:pt x="2029144" y="863468"/>
                  <a:pt x="2035055" y="879231"/>
                </a:cubicBezTo>
                <a:cubicBezTo>
                  <a:pt x="2040168" y="892867"/>
                  <a:pt x="2048856" y="904922"/>
                  <a:pt x="2054593" y="918308"/>
                </a:cubicBezTo>
                <a:cubicBezTo>
                  <a:pt x="2058649" y="927773"/>
                  <a:pt x="2057929" y="939574"/>
                  <a:pt x="2064362" y="947615"/>
                </a:cubicBezTo>
                <a:cubicBezTo>
                  <a:pt x="2071697" y="956783"/>
                  <a:pt x="2083901" y="960641"/>
                  <a:pt x="2093670" y="967154"/>
                </a:cubicBezTo>
                <a:cubicBezTo>
                  <a:pt x="2106696" y="986692"/>
                  <a:pt x="2116143" y="1009165"/>
                  <a:pt x="2132747" y="1025769"/>
                </a:cubicBezTo>
                <a:cubicBezTo>
                  <a:pt x="2142516" y="1035538"/>
                  <a:pt x="2153210" y="1044463"/>
                  <a:pt x="2162055" y="1055077"/>
                </a:cubicBezTo>
                <a:cubicBezTo>
                  <a:pt x="2223664" y="1129009"/>
                  <a:pt x="2144295" y="1047089"/>
                  <a:pt x="2201132" y="1103923"/>
                </a:cubicBezTo>
                <a:cubicBezTo>
                  <a:pt x="2204388" y="1146256"/>
                  <a:pt x="2205635" y="1188792"/>
                  <a:pt x="2210901" y="1230923"/>
                </a:cubicBezTo>
                <a:cubicBezTo>
                  <a:pt x="2212178" y="1241141"/>
                  <a:pt x="2211459" y="1255626"/>
                  <a:pt x="2220670" y="1260231"/>
                </a:cubicBezTo>
                <a:cubicBezTo>
                  <a:pt x="2229881" y="1264836"/>
                  <a:pt x="2240209" y="1253718"/>
                  <a:pt x="2249978" y="1250462"/>
                </a:cubicBezTo>
                <a:cubicBezTo>
                  <a:pt x="2255872" y="1241621"/>
                  <a:pt x="2286286" y="1191846"/>
                  <a:pt x="2298824" y="1191846"/>
                </a:cubicBezTo>
                <a:cubicBezTo>
                  <a:pt x="2309122" y="1191846"/>
                  <a:pt x="2305337" y="1211385"/>
                  <a:pt x="2308593" y="1221154"/>
                </a:cubicBezTo>
                <a:cubicBezTo>
                  <a:pt x="2305337" y="1237436"/>
                  <a:pt x="2302851" y="1253891"/>
                  <a:pt x="2298824" y="1270000"/>
                </a:cubicBezTo>
                <a:cubicBezTo>
                  <a:pt x="2296326" y="1279990"/>
                  <a:pt x="2289055" y="1289010"/>
                  <a:pt x="2289055" y="1299308"/>
                </a:cubicBezTo>
                <a:cubicBezTo>
                  <a:pt x="2289055" y="1315912"/>
                  <a:pt x="2296630" y="1331695"/>
                  <a:pt x="2298824" y="1348154"/>
                </a:cubicBezTo>
                <a:cubicBezTo>
                  <a:pt x="2303149" y="1380593"/>
                  <a:pt x="2305337" y="1413282"/>
                  <a:pt x="2308593" y="1445846"/>
                </a:cubicBezTo>
                <a:cubicBezTo>
                  <a:pt x="2225570" y="1473520"/>
                  <a:pt x="2326799" y="1434923"/>
                  <a:pt x="2259747" y="1475154"/>
                </a:cubicBezTo>
                <a:cubicBezTo>
                  <a:pt x="2250917" y="1480452"/>
                  <a:pt x="2240208" y="1481667"/>
                  <a:pt x="2230439" y="1484923"/>
                </a:cubicBezTo>
                <a:cubicBezTo>
                  <a:pt x="2227183" y="1494692"/>
                  <a:pt x="2220670" y="1503933"/>
                  <a:pt x="2220670" y="1514231"/>
                </a:cubicBezTo>
                <a:cubicBezTo>
                  <a:pt x="2220670" y="1542478"/>
                  <a:pt x="2234501" y="1545021"/>
                  <a:pt x="2249978" y="1563077"/>
                </a:cubicBezTo>
                <a:cubicBezTo>
                  <a:pt x="2263548" y="1578908"/>
                  <a:pt x="2275485" y="1596092"/>
                  <a:pt x="2289055" y="1611923"/>
                </a:cubicBezTo>
                <a:cubicBezTo>
                  <a:pt x="2317481" y="1645087"/>
                  <a:pt x="2300183" y="1619569"/>
                  <a:pt x="2337901" y="1651000"/>
                </a:cubicBezTo>
                <a:cubicBezTo>
                  <a:pt x="2348515" y="1659845"/>
                  <a:pt x="2356595" y="1671463"/>
                  <a:pt x="2367209" y="1680308"/>
                </a:cubicBezTo>
                <a:cubicBezTo>
                  <a:pt x="2376229" y="1687824"/>
                  <a:pt x="2387348" y="1692512"/>
                  <a:pt x="2396516" y="1699846"/>
                </a:cubicBezTo>
                <a:cubicBezTo>
                  <a:pt x="2466116" y="1755527"/>
                  <a:pt x="2355161" y="1678789"/>
                  <a:pt x="2445362" y="1738923"/>
                </a:cubicBezTo>
                <a:cubicBezTo>
                  <a:pt x="2459656" y="1760364"/>
                  <a:pt x="2476175" y="1782516"/>
                  <a:pt x="2484439" y="1807308"/>
                </a:cubicBezTo>
                <a:cubicBezTo>
                  <a:pt x="2492931" y="1832783"/>
                  <a:pt x="2503978" y="1885462"/>
                  <a:pt x="2503978" y="1885462"/>
                </a:cubicBezTo>
                <a:cubicBezTo>
                  <a:pt x="2507234" y="1931052"/>
                  <a:pt x="2506233" y="1977147"/>
                  <a:pt x="2513747" y="2022231"/>
                </a:cubicBezTo>
                <a:cubicBezTo>
                  <a:pt x="2516141" y="2036596"/>
                  <a:pt x="2527549" y="2047922"/>
                  <a:pt x="2533286" y="2061308"/>
                </a:cubicBezTo>
                <a:cubicBezTo>
                  <a:pt x="2537342" y="2070773"/>
                  <a:pt x="2539799" y="2080846"/>
                  <a:pt x="2543055" y="2090615"/>
                </a:cubicBezTo>
                <a:cubicBezTo>
                  <a:pt x="2546311" y="2129692"/>
                  <a:pt x="2547960" y="2168936"/>
                  <a:pt x="2552824" y="2207846"/>
                </a:cubicBezTo>
                <a:cubicBezTo>
                  <a:pt x="2555277" y="2227473"/>
                  <a:pt x="2565874" y="2256766"/>
                  <a:pt x="2572362" y="2276231"/>
                </a:cubicBezTo>
                <a:cubicBezTo>
                  <a:pt x="2578764" y="2333844"/>
                  <a:pt x="2574335" y="2365165"/>
                  <a:pt x="2601670" y="2413000"/>
                </a:cubicBezTo>
                <a:cubicBezTo>
                  <a:pt x="2606240" y="2420997"/>
                  <a:pt x="2614696" y="2426025"/>
                  <a:pt x="2621209" y="2432538"/>
                </a:cubicBezTo>
                <a:cubicBezTo>
                  <a:pt x="2614696" y="2478128"/>
                  <a:pt x="2609241" y="2523882"/>
                  <a:pt x="2601670" y="2569308"/>
                </a:cubicBezTo>
                <a:cubicBezTo>
                  <a:pt x="2599463" y="2582552"/>
                  <a:pt x="2593943" y="2595115"/>
                  <a:pt x="2591901" y="2608385"/>
                </a:cubicBezTo>
                <a:cubicBezTo>
                  <a:pt x="2575303" y="2716276"/>
                  <a:pt x="2600692" y="2668469"/>
                  <a:pt x="2562593" y="2725615"/>
                </a:cubicBezTo>
                <a:cubicBezTo>
                  <a:pt x="2564742" y="2740657"/>
                  <a:pt x="2569139" y="2800570"/>
                  <a:pt x="2582132" y="2823308"/>
                </a:cubicBezTo>
                <a:cubicBezTo>
                  <a:pt x="2590210" y="2837445"/>
                  <a:pt x="2601670" y="2849359"/>
                  <a:pt x="2611439" y="2862385"/>
                </a:cubicBezTo>
                <a:cubicBezTo>
                  <a:pt x="2614696" y="2872154"/>
                  <a:pt x="2623228" y="2881594"/>
                  <a:pt x="2621209" y="2891692"/>
                </a:cubicBezTo>
                <a:cubicBezTo>
                  <a:pt x="2619403" y="2900724"/>
                  <a:pt x="2606409" y="2903333"/>
                  <a:pt x="2601670" y="2911231"/>
                </a:cubicBezTo>
                <a:cubicBezTo>
                  <a:pt x="2563624" y="2974641"/>
                  <a:pt x="2621870" y="2910569"/>
                  <a:pt x="2572362" y="2960077"/>
                </a:cubicBezTo>
                <a:cubicBezTo>
                  <a:pt x="2569106" y="2976359"/>
                  <a:pt x="2562593" y="2992319"/>
                  <a:pt x="2562593" y="3008923"/>
                </a:cubicBezTo>
                <a:cubicBezTo>
                  <a:pt x="2562593" y="3054629"/>
                  <a:pt x="2565582" y="3100492"/>
                  <a:pt x="2572362" y="3145692"/>
                </a:cubicBezTo>
                <a:cubicBezTo>
                  <a:pt x="2580137" y="3197528"/>
                  <a:pt x="2594265" y="3200450"/>
                  <a:pt x="2611439" y="3243385"/>
                </a:cubicBezTo>
                <a:cubicBezTo>
                  <a:pt x="2639494" y="3313522"/>
                  <a:pt x="2608810" y="3294611"/>
                  <a:pt x="2660286" y="3311769"/>
                </a:cubicBezTo>
                <a:cubicBezTo>
                  <a:pt x="2667737" y="3322947"/>
                  <a:pt x="2691722" y="3353355"/>
                  <a:pt x="2689593" y="3370385"/>
                </a:cubicBezTo>
                <a:cubicBezTo>
                  <a:pt x="2687418" y="3387786"/>
                  <a:pt x="2678755" y="3404005"/>
                  <a:pt x="2670055" y="3419231"/>
                </a:cubicBezTo>
                <a:cubicBezTo>
                  <a:pt x="2665485" y="3427228"/>
                  <a:pt x="2657029" y="3432256"/>
                  <a:pt x="2650516" y="3438769"/>
                </a:cubicBezTo>
                <a:cubicBezTo>
                  <a:pt x="2627718" y="3529965"/>
                  <a:pt x="2650416" y="3429902"/>
                  <a:pt x="2630978" y="3604846"/>
                </a:cubicBezTo>
                <a:cubicBezTo>
                  <a:pt x="2624630" y="3661976"/>
                  <a:pt x="2633587" y="3649566"/>
                  <a:pt x="2591901" y="3663462"/>
                </a:cubicBezTo>
                <a:cubicBezTo>
                  <a:pt x="2539623" y="3715737"/>
                  <a:pt x="2611963" y="3639281"/>
                  <a:pt x="2552824" y="3722077"/>
                </a:cubicBezTo>
                <a:cubicBezTo>
                  <a:pt x="2544794" y="3733320"/>
                  <a:pt x="2532361" y="3740771"/>
                  <a:pt x="2523516" y="3751385"/>
                </a:cubicBezTo>
                <a:cubicBezTo>
                  <a:pt x="2516000" y="3760405"/>
                  <a:pt x="2513146" y="3773358"/>
                  <a:pt x="2503978" y="3780692"/>
                </a:cubicBezTo>
                <a:cubicBezTo>
                  <a:pt x="2495937" y="3787125"/>
                  <a:pt x="2483881" y="3785857"/>
                  <a:pt x="2474670" y="3790462"/>
                </a:cubicBezTo>
                <a:cubicBezTo>
                  <a:pt x="2464168" y="3795713"/>
                  <a:pt x="2455556" y="3804175"/>
                  <a:pt x="2445362" y="3810000"/>
                </a:cubicBezTo>
                <a:cubicBezTo>
                  <a:pt x="2432718" y="3817225"/>
                  <a:pt x="2418136" y="3821074"/>
                  <a:pt x="2406286" y="3829538"/>
                </a:cubicBezTo>
                <a:cubicBezTo>
                  <a:pt x="2342256" y="3875274"/>
                  <a:pt x="2410538" y="3847660"/>
                  <a:pt x="2347670" y="3868615"/>
                </a:cubicBezTo>
                <a:cubicBezTo>
                  <a:pt x="2344414" y="3878384"/>
                  <a:pt x="2345183" y="3890641"/>
                  <a:pt x="2337901" y="3897923"/>
                </a:cubicBezTo>
                <a:cubicBezTo>
                  <a:pt x="2330619" y="3905205"/>
                  <a:pt x="2317423" y="3902394"/>
                  <a:pt x="2308593" y="3907692"/>
                </a:cubicBezTo>
                <a:cubicBezTo>
                  <a:pt x="2300695" y="3912431"/>
                  <a:pt x="2296131" y="3921335"/>
                  <a:pt x="2289055" y="3927231"/>
                </a:cubicBezTo>
                <a:cubicBezTo>
                  <a:pt x="2276547" y="3937654"/>
                  <a:pt x="2263004" y="3946769"/>
                  <a:pt x="2249978" y="3956538"/>
                </a:cubicBezTo>
                <a:cubicBezTo>
                  <a:pt x="2247792" y="3960910"/>
                  <a:pt x="2215056" y="4041829"/>
                  <a:pt x="2191362" y="4044462"/>
                </a:cubicBezTo>
                <a:cubicBezTo>
                  <a:pt x="2170893" y="4046736"/>
                  <a:pt x="2132747" y="4024923"/>
                  <a:pt x="2132747" y="4024923"/>
                </a:cubicBezTo>
                <a:cubicBezTo>
                  <a:pt x="2119488" y="4014978"/>
                  <a:pt x="2081827" y="3985603"/>
                  <a:pt x="2064362" y="3976077"/>
                </a:cubicBezTo>
                <a:cubicBezTo>
                  <a:pt x="1995715" y="3938633"/>
                  <a:pt x="2007223" y="3944004"/>
                  <a:pt x="1956901" y="3927231"/>
                </a:cubicBezTo>
                <a:cubicBezTo>
                  <a:pt x="1953645" y="3917462"/>
                  <a:pt x="1948157" y="3908170"/>
                  <a:pt x="1947132" y="3897923"/>
                </a:cubicBezTo>
                <a:cubicBezTo>
                  <a:pt x="1935267" y="3779274"/>
                  <a:pt x="1930745" y="3752010"/>
                  <a:pt x="1947132" y="3653692"/>
                </a:cubicBezTo>
                <a:cubicBezTo>
                  <a:pt x="1949339" y="3640448"/>
                  <a:pt x="1953988" y="3627722"/>
                  <a:pt x="1956901" y="3614615"/>
                </a:cubicBezTo>
                <a:cubicBezTo>
                  <a:pt x="1960503" y="3598406"/>
                  <a:pt x="1963414" y="3582051"/>
                  <a:pt x="1966670" y="3565769"/>
                </a:cubicBezTo>
                <a:cubicBezTo>
                  <a:pt x="1963414" y="3490872"/>
                  <a:pt x="1972609" y="3414381"/>
                  <a:pt x="1956901" y="3341077"/>
                </a:cubicBezTo>
                <a:cubicBezTo>
                  <a:pt x="1948260" y="3300754"/>
                  <a:pt x="1902479" y="3296424"/>
                  <a:pt x="1878747" y="3272692"/>
                </a:cubicBezTo>
                <a:cubicBezTo>
                  <a:pt x="1864003" y="3257948"/>
                  <a:pt x="1852696" y="3240128"/>
                  <a:pt x="1839670" y="3223846"/>
                </a:cubicBezTo>
                <a:cubicBezTo>
                  <a:pt x="1833157" y="3197795"/>
                  <a:pt x="1818346" y="3172486"/>
                  <a:pt x="1820132" y="3145692"/>
                </a:cubicBezTo>
                <a:cubicBezTo>
                  <a:pt x="1834552" y="2929394"/>
                  <a:pt x="1816998" y="3062105"/>
                  <a:pt x="1839670" y="2960077"/>
                </a:cubicBezTo>
                <a:cubicBezTo>
                  <a:pt x="1843272" y="2943868"/>
                  <a:pt x="1842898" y="2926493"/>
                  <a:pt x="1849439" y="2911231"/>
                </a:cubicBezTo>
                <a:cubicBezTo>
                  <a:pt x="1853067" y="2902765"/>
                  <a:pt x="1863224" y="2898884"/>
                  <a:pt x="1868978" y="2891692"/>
                </a:cubicBezTo>
                <a:cubicBezTo>
                  <a:pt x="1876312" y="2882524"/>
                  <a:pt x="1879680" y="2870116"/>
                  <a:pt x="1888516" y="2862385"/>
                </a:cubicBezTo>
                <a:cubicBezTo>
                  <a:pt x="1906188" y="2846922"/>
                  <a:pt x="1947132" y="2823308"/>
                  <a:pt x="1947132" y="2823308"/>
                </a:cubicBezTo>
                <a:cubicBezTo>
                  <a:pt x="1953645" y="2807026"/>
                  <a:pt x="1966670" y="2791998"/>
                  <a:pt x="1966670" y="2774462"/>
                </a:cubicBezTo>
                <a:cubicBezTo>
                  <a:pt x="1966670" y="2741065"/>
                  <a:pt x="1938775" y="2667353"/>
                  <a:pt x="1898286" y="2657231"/>
                </a:cubicBezTo>
                <a:lnTo>
                  <a:pt x="1859209" y="2647462"/>
                </a:lnTo>
                <a:cubicBezTo>
                  <a:pt x="1852696" y="2637693"/>
                  <a:pt x="1847005" y="2627323"/>
                  <a:pt x="1839670" y="2618154"/>
                </a:cubicBezTo>
                <a:cubicBezTo>
                  <a:pt x="1833916" y="2610962"/>
                  <a:pt x="1824871" y="2606513"/>
                  <a:pt x="1820132" y="2598615"/>
                </a:cubicBezTo>
                <a:cubicBezTo>
                  <a:pt x="1814834" y="2589785"/>
                  <a:pt x="1815660" y="2578138"/>
                  <a:pt x="1810362" y="2569308"/>
                </a:cubicBezTo>
                <a:cubicBezTo>
                  <a:pt x="1805623" y="2561410"/>
                  <a:pt x="1796578" y="2556961"/>
                  <a:pt x="1790824" y="2549769"/>
                </a:cubicBezTo>
                <a:cubicBezTo>
                  <a:pt x="1783490" y="2540601"/>
                  <a:pt x="1778620" y="2529630"/>
                  <a:pt x="1771286" y="2520462"/>
                </a:cubicBezTo>
                <a:cubicBezTo>
                  <a:pt x="1759169" y="2505316"/>
                  <a:pt x="1739366" y="2489849"/>
                  <a:pt x="1722439" y="2481385"/>
                </a:cubicBezTo>
                <a:cubicBezTo>
                  <a:pt x="1713229" y="2476780"/>
                  <a:pt x="1702901" y="2474872"/>
                  <a:pt x="1693132" y="2471615"/>
                </a:cubicBezTo>
                <a:cubicBezTo>
                  <a:pt x="1680106" y="2452077"/>
                  <a:pt x="1659750" y="2435781"/>
                  <a:pt x="1654055" y="2413000"/>
                </a:cubicBezTo>
                <a:cubicBezTo>
                  <a:pt x="1650799" y="2399974"/>
                  <a:pt x="1649575" y="2386264"/>
                  <a:pt x="1644286" y="2373923"/>
                </a:cubicBezTo>
                <a:cubicBezTo>
                  <a:pt x="1640126" y="2364216"/>
                  <a:pt x="1597941" y="2308040"/>
                  <a:pt x="1595439" y="2305538"/>
                </a:cubicBezTo>
                <a:cubicBezTo>
                  <a:pt x="1587137" y="2297236"/>
                  <a:pt x="1574968" y="2293731"/>
                  <a:pt x="1566132" y="2286000"/>
                </a:cubicBezTo>
                <a:cubicBezTo>
                  <a:pt x="1548803" y="2270837"/>
                  <a:pt x="1533568" y="2253436"/>
                  <a:pt x="1517286" y="2237154"/>
                </a:cubicBezTo>
                <a:cubicBezTo>
                  <a:pt x="1507517" y="2227385"/>
                  <a:pt x="1501085" y="2212215"/>
                  <a:pt x="1487978" y="2207846"/>
                </a:cubicBezTo>
                <a:lnTo>
                  <a:pt x="1458670" y="2198077"/>
                </a:lnTo>
                <a:cubicBezTo>
                  <a:pt x="1434763" y="2126355"/>
                  <a:pt x="1453695" y="2154025"/>
                  <a:pt x="1409824" y="2110154"/>
                </a:cubicBezTo>
                <a:cubicBezTo>
                  <a:pt x="1406568" y="2100385"/>
                  <a:pt x="1405353" y="2089676"/>
                  <a:pt x="1400055" y="2080846"/>
                </a:cubicBezTo>
                <a:cubicBezTo>
                  <a:pt x="1386646" y="2058498"/>
                  <a:pt x="1374260" y="2059222"/>
                  <a:pt x="1351209" y="2051538"/>
                </a:cubicBezTo>
                <a:cubicBezTo>
                  <a:pt x="1347952" y="2041769"/>
                  <a:pt x="1348721" y="2029512"/>
                  <a:pt x="1341439" y="2022231"/>
                </a:cubicBezTo>
                <a:cubicBezTo>
                  <a:pt x="1334158" y="2014950"/>
                  <a:pt x="1321342" y="2017067"/>
                  <a:pt x="1312132" y="2012462"/>
                </a:cubicBezTo>
                <a:cubicBezTo>
                  <a:pt x="1301630" y="2007211"/>
                  <a:pt x="1294152" y="1996012"/>
                  <a:pt x="1282824" y="1992923"/>
                </a:cubicBezTo>
                <a:cubicBezTo>
                  <a:pt x="1257495" y="1986015"/>
                  <a:pt x="1230619" y="1987146"/>
                  <a:pt x="1204670" y="1983154"/>
                </a:cubicBezTo>
                <a:cubicBezTo>
                  <a:pt x="1188259" y="1980629"/>
                  <a:pt x="1172106" y="1976641"/>
                  <a:pt x="1155824" y="1973385"/>
                </a:cubicBezTo>
                <a:cubicBezTo>
                  <a:pt x="1126516" y="1957103"/>
                  <a:pt x="1097888" y="1939532"/>
                  <a:pt x="1067901" y="1924538"/>
                </a:cubicBezTo>
                <a:cubicBezTo>
                  <a:pt x="1052216" y="1916696"/>
                  <a:pt x="1034281" y="1913700"/>
                  <a:pt x="1019055" y="1905000"/>
                </a:cubicBezTo>
                <a:cubicBezTo>
                  <a:pt x="1011058" y="1900430"/>
                  <a:pt x="1007414" y="1890201"/>
                  <a:pt x="999516" y="1885462"/>
                </a:cubicBezTo>
                <a:cubicBezTo>
                  <a:pt x="990686" y="1880164"/>
                  <a:pt x="979674" y="1879748"/>
                  <a:pt x="970209" y="1875692"/>
                </a:cubicBezTo>
                <a:cubicBezTo>
                  <a:pt x="898696" y="1845043"/>
                  <a:pt x="964093" y="1864394"/>
                  <a:pt x="892055" y="1846385"/>
                </a:cubicBezTo>
                <a:cubicBezTo>
                  <a:pt x="872516" y="1830103"/>
                  <a:pt x="854275" y="1812123"/>
                  <a:pt x="833439" y="1797538"/>
                </a:cubicBezTo>
                <a:cubicBezTo>
                  <a:pt x="821508" y="1789187"/>
                  <a:pt x="807006" y="1785225"/>
                  <a:pt x="794362" y="1778000"/>
                </a:cubicBezTo>
                <a:cubicBezTo>
                  <a:pt x="784168" y="1772175"/>
                  <a:pt x="774824" y="1764975"/>
                  <a:pt x="765055" y="1758462"/>
                </a:cubicBezTo>
                <a:cubicBezTo>
                  <a:pt x="756182" y="1745153"/>
                  <a:pt x="741443" y="1718894"/>
                  <a:pt x="725978" y="1709615"/>
                </a:cubicBezTo>
                <a:cubicBezTo>
                  <a:pt x="717148" y="1704317"/>
                  <a:pt x="705881" y="1704451"/>
                  <a:pt x="696670" y="1699846"/>
                </a:cubicBezTo>
                <a:cubicBezTo>
                  <a:pt x="686168" y="1694595"/>
                  <a:pt x="678154" y="1684933"/>
                  <a:pt x="667362" y="1680308"/>
                </a:cubicBezTo>
                <a:cubicBezTo>
                  <a:pt x="623551" y="1661531"/>
                  <a:pt x="636993" y="1679776"/>
                  <a:pt x="598978" y="1660769"/>
                </a:cubicBezTo>
                <a:cubicBezTo>
                  <a:pt x="574328" y="1648444"/>
                  <a:pt x="568306" y="1639867"/>
                  <a:pt x="550132" y="1621692"/>
                </a:cubicBezTo>
                <a:cubicBezTo>
                  <a:pt x="546875" y="1611923"/>
                  <a:pt x="536538" y="1601946"/>
                  <a:pt x="540362" y="1592385"/>
                </a:cubicBezTo>
                <a:cubicBezTo>
                  <a:pt x="544723" y="1581483"/>
                  <a:pt x="560501" y="1580181"/>
                  <a:pt x="569670" y="1572846"/>
                </a:cubicBezTo>
                <a:cubicBezTo>
                  <a:pt x="576862" y="1567092"/>
                  <a:pt x="582696" y="1559821"/>
                  <a:pt x="589209" y="1553308"/>
                </a:cubicBezTo>
                <a:cubicBezTo>
                  <a:pt x="610816" y="1488486"/>
                  <a:pt x="603325" y="1526197"/>
                  <a:pt x="579439" y="1406769"/>
                </a:cubicBezTo>
                <a:cubicBezTo>
                  <a:pt x="574173" y="1380437"/>
                  <a:pt x="568393" y="1354090"/>
                  <a:pt x="559901" y="1328615"/>
                </a:cubicBezTo>
                <a:lnTo>
                  <a:pt x="540362" y="1270000"/>
                </a:lnTo>
                <a:cubicBezTo>
                  <a:pt x="533656" y="1202935"/>
                  <a:pt x="551860" y="1176717"/>
                  <a:pt x="501286" y="1143000"/>
                </a:cubicBezTo>
                <a:cubicBezTo>
                  <a:pt x="492718" y="1137288"/>
                  <a:pt x="481747" y="1136487"/>
                  <a:pt x="471978" y="1133231"/>
                </a:cubicBezTo>
                <a:cubicBezTo>
                  <a:pt x="462209" y="1126718"/>
                  <a:pt x="451690" y="1121209"/>
                  <a:pt x="442670" y="1113692"/>
                </a:cubicBezTo>
                <a:cubicBezTo>
                  <a:pt x="432056" y="1104847"/>
                  <a:pt x="424857" y="1092049"/>
                  <a:pt x="413362" y="1084385"/>
                </a:cubicBezTo>
                <a:cubicBezTo>
                  <a:pt x="404794" y="1078673"/>
                  <a:pt x="393824" y="1077872"/>
                  <a:pt x="384055" y="1074615"/>
                </a:cubicBezTo>
                <a:lnTo>
                  <a:pt x="364516" y="1016000"/>
                </a:lnTo>
                <a:cubicBezTo>
                  <a:pt x="361260" y="1006231"/>
                  <a:pt x="356440" y="996850"/>
                  <a:pt x="354747" y="986692"/>
                </a:cubicBezTo>
                <a:cubicBezTo>
                  <a:pt x="350996" y="964183"/>
                  <a:pt x="347233" y="922817"/>
                  <a:pt x="335209" y="898769"/>
                </a:cubicBezTo>
                <a:cubicBezTo>
                  <a:pt x="311306" y="850964"/>
                  <a:pt x="323387" y="886263"/>
                  <a:pt x="296132" y="849923"/>
                </a:cubicBezTo>
                <a:cubicBezTo>
                  <a:pt x="243879" y="780252"/>
                  <a:pt x="282605" y="799825"/>
                  <a:pt x="227747" y="781538"/>
                </a:cubicBezTo>
                <a:cubicBezTo>
                  <a:pt x="221234" y="771769"/>
                  <a:pt x="218165" y="758454"/>
                  <a:pt x="208209" y="752231"/>
                </a:cubicBezTo>
                <a:cubicBezTo>
                  <a:pt x="190744" y="741315"/>
                  <a:pt x="149593" y="732692"/>
                  <a:pt x="149593" y="732692"/>
                </a:cubicBezTo>
                <a:cubicBezTo>
                  <a:pt x="135085" y="710930"/>
                  <a:pt x="130403" y="699755"/>
                  <a:pt x="110516" y="683846"/>
                </a:cubicBezTo>
                <a:cubicBezTo>
                  <a:pt x="101348" y="676512"/>
                  <a:pt x="90377" y="671642"/>
                  <a:pt x="81209" y="664308"/>
                </a:cubicBezTo>
                <a:cubicBezTo>
                  <a:pt x="32868" y="625635"/>
                  <a:pt x="92910" y="666240"/>
                  <a:pt x="42132" y="615462"/>
                </a:cubicBezTo>
                <a:cubicBezTo>
                  <a:pt x="33830" y="607160"/>
                  <a:pt x="22593" y="602436"/>
                  <a:pt x="12824" y="595923"/>
                </a:cubicBezTo>
                <a:cubicBezTo>
                  <a:pt x="-2054" y="551286"/>
                  <a:pt x="-6361" y="552415"/>
                  <a:pt x="12824" y="488462"/>
                </a:cubicBezTo>
                <a:cubicBezTo>
                  <a:pt x="15471" y="479640"/>
                  <a:pt x="25849" y="475436"/>
                  <a:pt x="32362" y="468923"/>
                </a:cubicBezTo>
                <a:cubicBezTo>
                  <a:pt x="35619" y="459154"/>
                  <a:pt x="37527" y="448826"/>
                  <a:pt x="42132" y="439615"/>
                </a:cubicBezTo>
                <a:cubicBezTo>
                  <a:pt x="47383" y="429114"/>
                  <a:pt x="58217" y="421530"/>
                  <a:pt x="61670" y="410308"/>
                </a:cubicBezTo>
                <a:cubicBezTo>
                  <a:pt x="71436" y="378567"/>
                  <a:pt x="81209" y="312615"/>
                  <a:pt x="81209" y="312615"/>
                </a:cubicBezTo>
                <a:cubicBezTo>
                  <a:pt x="77952" y="289820"/>
                  <a:pt x="71439" y="267257"/>
                  <a:pt x="71439" y="244231"/>
                </a:cubicBezTo>
                <a:lnTo>
                  <a:pt x="71439" y="0"/>
                </a:lnTo>
                <a:close/>
              </a:path>
            </a:pathLst>
          </a:custGeom>
          <a:noFill/>
          <a:ln w="508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"/>
              <a:cs typeface="Century"/>
            </a:endParaRPr>
          </a:p>
        </p:txBody>
      </p:sp>
      <p:sp>
        <p:nvSpPr>
          <p:cNvPr id="11" name="TextBox 10"/>
          <p:cNvSpPr txBox="1"/>
          <p:nvPr/>
        </p:nvSpPr>
        <p:spPr>
          <a:xfrm rot="1963119">
            <a:off x="3790955" y="3631315"/>
            <a:ext cx="1631092" cy="553998"/>
          </a:xfrm>
          <a:prstGeom prst="rect">
            <a:avLst/>
          </a:prstGeom>
          <a:noFill/>
          <a:ln w="2540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Bell MT" charset="0"/>
                <a:ea typeface="Bell MT" charset="0"/>
                <a:cs typeface="Bell MT" charset="0"/>
              </a:rPr>
              <a:t>“Ugalla”</a:t>
            </a:r>
            <a:endParaRPr lang="en-US" sz="3000" b="1" dirty="0">
              <a:latin typeface="Bell MT" charset="0"/>
              <a:ea typeface="Bell MT" charset="0"/>
              <a:cs typeface="Bell MT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495547"/>
            <a:ext cx="1869066" cy="1869066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flipH="1">
            <a:off x="1041427" y="4364613"/>
            <a:ext cx="994019" cy="838200"/>
          </a:xfrm>
          <a:prstGeom prst="straightConnector1">
            <a:avLst/>
          </a:prstGeom>
          <a:ln w="76200">
            <a:solidFill>
              <a:srgbClr val="EB21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 flipV="1">
            <a:off x="542169" y="1028701"/>
            <a:ext cx="829431" cy="1680725"/>
          </a:xfrm>
          <a:prstGeom prst="straightConnector1">
            <a:avLst/>
          </a:prstGeom>
          <a:ln w="76200">
            <a:solidFill>
              <a:srgbClr val="EB21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 rot="19993444">
            <a:off x="1286881" y="1530879"/>
            <a:ext cx="1308463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Jane Goodall</a:t>
            </a:r>
            <a:endParaRPr lang="en-US" sz="2000" b="1" dirty="0">
              <a:solidFill>
                <a:schemeClr val="bg1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584773">
            <a:off x="1970149" y="4496314"/>
            <a:ext cx="1472222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Toshisada</a:t>
            </a:r>
            <a:r>
              <a:rPr lang="en-US" sz="2000" b="1" dirty="0" smtClean="0">
                <a:solidFill>
                  <a:schemeClr val="bg1"/>
                </a:solidFill>
                <a:latin typeface="Bell MT" charset="0"/>
                <a:ea typeface="Bell MT" charset="0"/>
                <a:cs typeface="Bell MT" charset="0"/>
              </a:rPr>
              <a:t> Nishida</a:t>
            </a:r>
            <a:endParaRPr lang="en-US" sz="2000" b="1" dirty="0">
              <a:solidFill>
                <a:schemeClr val="bg1"/>
              </a:solidFill>
              <a:latin typeface="Bell MT" charset="0"/>
              <a:ea typeface="Bell MT" charset="0"/>
              <a:cs typeface="Bell MT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955632" y="-6342"/>
            <a:ext cx="3188368" cy="2715768"/>
          </a:xfrm>
          <a:prstGeom prst="rect">
            <a:avLst/>
          </a:prstGeom>
          <a:solidFill>
            <a:srgbClr val="000000"/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Ugalla Primate Project: </a:t>
            </a:r>
          </a:p>
          <a:p>
            <a:r>
              <a:rPr lang="en-US" b="1" dirty="0" smtClean="0">
                <a:solidFill>
                  <a:srgbClr val="FFFFFF"/>
                </a:solidFill>
                <a:latin typeface="Bell MT" charset="0"/>
                <a:ea typeface="Bell MT" charset="0"/>
                <a:cs typeface="Bell MT" charset="0"/>
              </a:rPr>
              <a:t>the WHERE</a:t>
            </a:r>
            <a:endParaRPr lang="en-US" b="1" dirty="0">
              <a:solidFill>
                <a:srgbClr val="FFFFFF"/>
              </a:solidFill>
              <a:latin typeface="Bell MT" charset="0"/>
              <a:ea typeface="Bell MT" charset="0"/>
              <a:cs typeface="Bell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75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 animBg="1"/>
      <p:bldP spid="2" grpId="0" animBg="1"/>
      <p:bldP spid="12" grpId="0" animBg="1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reen shot 2012-12-18 at 09.47.5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6540" y="3292804"/>
            <a:ext cx="1991099" cy="35056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8795" y="3367843"/>
            <a:ext cx="6137655" cy="3549657"/>
          </a:xfrm>
          <a:prstGeom prst="rect">
            <a:avLst/>
          </a:prstGeom>
        </p:spPr>
      </p:pic>
      <p:pic>
        <p:nvPicPr>
          <p:cNvPr id="11" name="Picture 10" descr="Screen shot 2012-12-18 at 09.48.5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8679" y="3352304"/>
            <a:ext cx="2400033" cy="349015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183213"/>
            <a:ext cx="9144000" cy="1692771"/>
          </a:xfrm>
          <a:prstGeom prst="rect">
            <a:avLst/>
          </a:prstGeom>
          <a:solidFill>
            <a:srgbClr val="7030A0">
              <a:alpha val="86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/>
              <a:buChar char="Ø"/>
            </a:pPr>
            <a:r>
              <a:rPr lang="en-GB" sz="26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Unprotected, general </a:t>
            </a:r>
            <a:r>
              <a:rPr lang="en-GB" sz="2600" b="1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land (district-village FR)</a:t>
            </a:r>
            <a:endParaRPr lang="en-GB" sz="2600" b="1" dirty="0" smtClean="0">
              <a:solidFill>
                <a:srgbClr val="FFFF00"/>
              </a:solidFill>
              <a:latin typeface="Bell MT" charset="0"/>
              <a:ea typeface="Bell MT" charset="0"/>
              <a:cs typeface="Bell MT" charset="0"/>
            </a:endParaRPr>
          </a:p>
          <a:p>
            <a:pPr>
              <a:buFont typeface="Wingdings"/>
              <a:buChar char="Ø"/>
            </a:pPr>
            <a:r>
              <a:rPr lang="en-GB" sz="26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Research station: 2008 - present</a:t>
            </a:r>
          </a:p>
          <a:p>
            <a:pPr>
              <a:buFont typeface="Wingdings"/>
              <a:buChar char="Ø"/>
            </a:pPr>
            <a:r>
              <a:rPr lang="en-GB" sz="26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Heterogeneous, </a:t>
            </a:r>
            <a:r>
              <a:rPr lang="en-GB" sz="2600" b="1" dirty="0" err="1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savanna</a:t>
            </a:r>
            <a:r>
              <a:rPr lang="en-GB" sz="26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 woodland</a:t>
            </a:r>
          </a:p>
          <a:p>
            <a:pPr>
              <a:buFont typeface="Wingdings"/>
              <a:buChar char="Ø"/>
            </a:pPr>
            <a:r>
              <a:rPr lang="en-GB" sz="2600" b="1" dirty="0" smtClean="0">
                <a:solidFill>
                  <a:srgbClr val="FFFF00"/>
                </a:solidFill>
                <a:latin typeface="Bell MT" charset="0"/>
                <a:ea typeface="Bell MT" charset="0"/>
                <a:cs typeface="Bell MT" charset="0"/>
              </a:rPr>
              <a:t>36 (medium-large) mammal species; 8 primate species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063145" cy="32242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6851" y="-14212"/>
            <a:ext cx="1607103" cy="322798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2169" y="-44583"/>
            <a:ext cx="2278260" cy="3258352"/>
          </a:xfrm>
          <a:prstGeom prst="rect">
            <a:avLst/>
          </a:prstGeom>
        </p:spPr>
      </p:pic>
      <p:pic>
        <p:nvPicPr>
          <p:cNvPr id="18" name="Picture 17" descr="Screen shot 2012-12-18 at 09.47.52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76" y="3204282"/>
            <a:ext cx="2067512" cy="368273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5764" y="3203610"/>
            <a:ext cx="7536391" cy="365105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8933" y="-27881"/>
            <a:ext cx="2590054" cy="32416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2129" y="-20158"/>
            <a:ext cx="2191871" cy="3238042"/>
          </a:xfrm>
          <a:prstGeom prst="rect">
            <a:avLst/>
          </a:prstGeom>
        </p:spPr>
      </p:pic>
      <p:pic>
        <p:nvPicPr>
          <p:cNvPr id="21" name="Picture 20" descr="Screen shot 2012-12-18 at 09.48.59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856" y="3190431"/>
            <a:ext cx="2633238" cy="367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7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22215</TotalTime>
  <Words>1222</Words>
  <Application>Microsoft Office PowerPoint</Application>
  <PresentationFormat>On-screen Show (4:3)</PresentationFormat>
  <Paragraphs>279</Paragraphs>
  <Slides>30</Slides>
  <Notes>15</Notes>
  <HiddenSlides>0</HiddenSlides>
  <MMClips>4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Arial</vt:lpstr>
      <vt:lpstr>Athelas Bold</vt:lpstr>
      <vt:lpstr>Bell MT</vt:lpstr>
      <vt:lpstr>Calibri</vt:lpstr>
      <vt:lpstr>Century</vt:lpstr>
      <vt:lpstr>Century Gothic</vt:lpstr>
      <vt:lpstr>Garamond</vt:lpstr>
      <vt:lpstr>Wingdings</vt:lpstr>
      <vt:lpstr>Wingdings 3</vt:lpstr>
      <vt:lpstr>Slice</vt:lpstr>
      <vt:lpstr>Protected chimpanzees in unprotected lands in Tanzania: conservation status and monitoring of elusive apes</vt:lpstr>
      <vt:lpstr>PowerPoint Presentation</vt:lpstr>
      <vt:lpstr>Chimpanzee population decline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California, San Diego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Piel</dc:creator>
  <cp:lastModifiedBy>Haagens, Patrina</cp:lastModifiedBy>
  <cp:revision>388</cp:revision>
  <cp:lastPrinted>2014-07-16T07:53:12Z</cp:lastPrinted>
  <dcterms:created xsi:type="dcterms:W3CDTF">2011-11-25T08:44:56Z</dcterms:created>
  <dcterms:modified xsi:type="dcterms:W3CDTF">2016-08-31T14:30:13Z</dcterms:modified>
</cp:coreProperties>
</file>