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1"/>
  </p:notesMasterIdLst>
  <p:handoutMasterIdLst>
    <p:handoutMasterId r:id="rId42"/>
  </p:handoutMasterIdLst>
  <p:sldIdLst>
    <p:sldId id="457" r:id="rId2"/>
    <p:sldId id="451" r:id="rId3"/>
    <p:sldId id="270" r:id="rId4"/>
    <p:sldId id="450" r:id="rId5"/>
    <p:sldId id="412" r:id="rId6"/>
    <p:sldId id="432" r:id="rId7"/>
    <p:sldId id="443" r:id="rId8"/>
    <p:sldId id="437" r:id="rId9"/>
    <p:sldId id="441" r:id="rId10"/>
    <p:sldId id="434" r:id="rId11"/>
    <p:sldId id="453" r:id="rId12"/>
    <p:sldId id="414" r:id="rId13"/>
    <p:sldId id="439" r:id="rId14"/>
    <p:sldId id="442" r:id="rId15"/>
    <p:sldId id="444" r:id="rId16"/>
    <p:sldId id="421" r:id="rId17"/>
    <p:sldId id="445" r:id="rId18"/>
    <p:sldId id="425" r:id="rId19"/>
    <p:sldId id="454" r:id="rId20"/>
    <p:sldId id="281" r:id="rId21"/>
    <p:sldId id="446" r:id="rId22"/>
    <p:sldId id="460" r:id="rId23"/>
    <p:sldId id="459" r:id="rId24"/>
    <p:sldId id="447" r:id="rId25"/>
    <p:sldId id="462" r:id="rId26"/>
    <p:sldId id="461" r:id="rId27"/>
    <p:sldId id="464" r:id="rId28"/>
    <p:sldId id="368" r:id="rId29"/>
    <p:sldId id="463" r:id="rId30"/>
    <p:sldId id="465" r:id="rId31"/>
    <p:sldId id="466" r:id="rId32"/>
    <p:sldId id="467" r:id="rId33"/>
    <p:sldId id="458" r:id="rId34"/>
    <p:sldId id="370" r:id="rId35"/>
    <p:sldId id="435" r:id="rId36"/>
    <p:sldId id="468" r:id="rId37"/>
    <p:sldId id="427" r:id="rId38"/>
    <p:sldId id="397" r:id="rId39"/>
    <p:sldId id="36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A0FCFE"/>
    <a:srgbClr val="A3CBFB"/>
    <a:srgbClr val="FF9900"/>
    <a:srgbClr val="FFCC00"/>
    <a:srgbClr val="33CC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72D3CB6E-2E8A-4CE2-8838-16138B6D93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B67C19B1-0C70-4E7F-8FD7-B0BF23819A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9D646-3F1A-4B9A-9DB4-190DC89B7FC1}" type="slidenum">
              <a:rPr lang="en-US"/>
              <a:pPr/>
              <a:t>1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320EA-0651-49B4-B44A-CC337E6B11A1}" type="slidenum">
              <a:rPr lang="en-US"/>
              <a:pPr/>
              <a:t>10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860EA-15F6-46B4-B978-A3089F6E2F0B}" type="slidenum">
              <a:rPr lang="en-US"/>
              <a:pPr/>
              <a:t>11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2C115-95D4-4774-89AF-D6DE51FD2E4C}" type="slidenum">
              <a:rPr lang="en-US"/>
              <a:pPr/>
              <a:t>12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EB558-4CE3-4511-A865-DCEEE49A1743}" type="slidenum">
              <a:rPr lang="en-US"/>
              <a:pPr/>
              <a:t>13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F04C8-D118-4393-BF0E-C2E41D189C0F}" type="slidenum">
              <a:rPr lang="en-US"/>
              <a:pPr/>
              <a:t>14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1EAC9-AB7B-4418-A438-96A09D405386}" type="slidenum">
              <a:rPr lang="en-US"/>
              <a:pPr/>
              <a:t>15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C54E2-4DAA-4C1C-B180-625A5C194C1C}" type="slidenum">
              <a:rPr lang="en-US"/>
              <a:pPr/>
              <a:t>16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BD07C-32CC-4D19-A93C-8B064FEB48D1}" type="slidenum">
              <a:rPr lang="en-US"/>
              <a:pPr/>
              <a:t>17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D59EA-9F33-4B97-AE57-3EDE13819AD0}" type="slidenum">
              <a:rPr lang="en-US"/>
              <a:pPr/>
              <a:t>18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6E3E3-0F3E-40D8-A28F-28BD0C02420B}" type="slidenum">
              <a:rPr lang="en-US"/>
              <a:pPr/>
              <a:t>19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22731-704E-4E50-913C-9F9DA41B5A4A}" type="slidenum">
              <a:rPr lang="en-US"/>
              <a:pPr/>
              <a:t>2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36529-BDAD-4B06-8B38-A0520A30A7F6}" type="slidenum">
              <a:rPr lang="en-US"/>
              <a:pPr/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9888" cy="3135313"/>
          </a:xfrm>
          <a:solidFill>
            <a:srgbClr val="FFFFFF"/>
          </a:solidFill>
          <a:ln/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70437" cy="3479800"/>
          </a:xfrm>
          <a:ln/>
        </p:spPr>
        <p:txBody>
          <a:bodyPr wrap="none" lIns="82342" tIns="41171" rIns="82342" bIns="41171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B8641-6DA4-4A07-AFD8-9CFE2539C7D5}" type="slidenum">
              <a:rPr lang="en-US"/>
              <a:pPr/>
              <a:t>21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C6C0C-F529-4DF7-B626-0BDC78930499}" type="slidenum">
              <a:rPr lang="en-US"/>
              <a:pPr/>
              <a:t>22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03B9E-262A-4E3E-9EC5-1AAA495FBF9C}" type="slidenum">
              <a:rPr lang="en-US"/>
              <a:pPr/>
              <a:t>23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68F2E-1891-4285-B735-2216EA97CA9C}" type="slidenum">
              <a:rPr lang="en-US"/>
              <a:pPr/>
              <a:t>24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4F0FA-4EA4-4628-B911-744CD0D17D40}" type="slidenum">
              <a:rPr lang="en-US"/>
              <a:pPr/>
              <a:t>25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50CD2-D9F9-4463-B49F-2C7A8E90DCE9}" type="slidenum">
              <a:rPr lang="en-US"/>
              <a:pPr/>
              <a:t>26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5012" cy="3408362"/>
          </a:xfrm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6413"/>
            <a:ext cx="5029200" cy="41671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FCED0-ABF8-4577-8817-93685DEB00CA}" type="slidenum">
              <a:rPr lang="en-US"/>
              <a:pPr/>
              <a:t>27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5012" cy="3408362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6413"/>
            <a:ext cx="5029200" cy="41671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F0334-80AF-4254-B796-3F9B0C8D6B28}" type="slidenum">
              <a:rPr lang="en-US"/>
              <a:pPr/>
              <a:t>28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5012" cy="3408362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6413"/>
            <a:ext cx="5029200" cy="41671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ECFA1-BB95-44B6-AAAC-3152511902A9}" type="slidenum">
              <a:rPr lang="en-US"/>
              <a:pPr/>
              <a:t>29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F333F-4260-405A-B234-DE10325CA2F6}" type="slidenum">
              <a:rPr lang="en-US"/>
              <a:pPr/>
              <a:t>3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5012" cy="3408362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6413"/>
            <a:ext cx="5029200" cy="41671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DD74E-F597-41DC-AAA3-50967F19A2AD}" type="slidenum">
              <a:rPr lang="en-US"/>
              <a:pPr/>
              <a:t>30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7550" cy="3395663"/>
          </a:xfrm>
          <a:ln w="12699" cap="flat">
            <a:solidFill>
              <a:schemeClr val="tx1"/>
            </a:solidFill>
          </a:ln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90988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List of procedures conducted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1ABC2-170C-43BA-9391-608F5224FDA4}" type="slidenum">
              <a:rPr lang="en-US"/>
              <a:pPr/>
              <a:t>31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527550" cy="3395663"/>
          </a:xfrm>
          <a:ln w="12699" cap="flat">
            <a:solidFill>
              <a:schemeClr val="tx1"/>
            </a:solidFill>
          </a:ln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90988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List of procedures conducted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A054-06A7-4E1A-91ED-35F5098FE01E}" type="slidenum">
              <a:rPr lang="en-US"/>
              <a:pPr/>
              <a:t>32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5012" cy="3408362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6413"/>
            <a:ext cx="5029200" cy="41671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6AA2E-F958-42A3-8070-C821D1BC4345}" type="slidenum">
              <a:rPr lang="en-US"/>
              <a:pPr/>
              <a:t>33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86C10-4DC3-47A3-9F0F-4AA883AA7958}" type="slidenum">
              <a:rPr lang="en-US"/>
              <a:pPr/>
              <a:t>34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5012" cy="3408362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6413"/>
            <a:ext cx="5029200" cy="41671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72CC0-122E-4213-B555-50A177B72B09}" type="slidenum">
              <a:rPr lang="en-US"/>
              <a:pPr/>
              <a:t>35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CAD84-63B8-4B25-9F67-760D6BD9EBA9}" type="slidenum">
              <a:rPr lang="en-US"/>
              <a:pPr/>
              <a:t>36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5F912-1723-41C0-83DB-1BAEF7764D89}" type="slidenum">
              <a:rPr lang="en-US"/>
              <a:pPr/>
              <a:t>37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36876-A282-4DDB-A4B4-D4F34D83EC34}" type="slidenum">
              <a:rPr lang="en-US"/>
              <a:pPr/>
              <a:t>38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26D8E-F3F9-4CB4-AF3D-54E3DACAFDB6}" type="slidenum">
              <a:rPr lang="en-US"/>
              <a:pPr/>
              <a:t>39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DA35C-FE0B-44D0-95AF-18597C3E5F87}" type="slidenum">
              <a:rPr lang="en-US"/>
              <a:pPr/>
              <a:t>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59D8F-4DCB-4F0F-AFAA-C9708C87CDF9}" type="slidenum">
              <a:rPr lang="en-US"/>
              <a:pPr/>
              <a:t>5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79450"/>
            <a:ext cx="4546600" cy="3409950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9200" cy="4168775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85767-588C-4473-84DA-81DDA9C87D72}" type="slidenum">
              <a:rPr lang="en-US"/>
              <a:pPr/>
              <a:t>6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3C87A-31A9-4E46-95E3-768FD6CD3AEB}" type="slidenum">
              <a:rPr lang="en-US"/>
              <a:pPr/>
              <a:t>7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38675" cy="3479800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9750"/>
            <a:ext cx="5013325" cy="41322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AD1AD-F94C-4873-95F7-E2F6288A7033}" type="slidenum">
              <a:rPr lang="en-US"/>
              <a:pPr/>
              <a:t>8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84479-A1A5-450A-994B-BEEA49C612C5}" type="slidenum">
              <a:rPr lang="en-US"/>
              <a:pPr/>
              <a:t>9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5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635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5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35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35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35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CA084E-F773-46A3-A1A5-7CB01AA8AB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635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1BE27-1CEA-4186-8E94-D71A7386D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B6598-CE68-4879-840B-A17DCF1B2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0DD3B5-2003-4EDC-99AB-BB81411FE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F0B5ED7-051B-480C-8FAC-5B5F5A3E5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043E-C169-4A66-8232-82109D12F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D312-9CCB-4816-9115-9E09E6F96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3E618-D31D-44D9-870B-D7913159C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42265-6061-4D54-BF51-C1F752151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211BC-765D-4437-94A1-728E439AB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612FD-68BB-462F-ACE1-12BA656E4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E435-74B0-4B5F-A81E-34F00AEF80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4B65B-EA12-46A0-A454-B6768C86D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4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62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5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2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2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62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62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3446288-6DA1-4E63-9781-BF1413FFF39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2.jpeg"/><Relationship Id="rId21" Type="http://schemas.openxmlformats.org/officeDocument/2006/relationships/image" Target="../media/image28.jpeg"/><Relationship Id="rId7" Type="http://schemas.openxmlformats.org/officeDocument/2006/relationships/image" Target="../media/image15.jpeg"/><Relationship Id="rId12" Type="http://schemas.openxmlformats.org/officeDocument/2006/relationships/hyperlink" Target="http://www.birdlife.org/index.html" TargetMode="Externa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hyperlink" Target="http://www.usgs.gov/" TargetMode="External"/><Relationship Id="rId15" Type="http://schemas.openxmlformats.org/officeDocument/2006/relationships/image" Target="../media/image22.jpeg"/><Relationship Id="rId23" Type="http://schemas.openxmlformats.org/officeDocument/2006/relationships/image" Target="../media/image30.png"/><Relationship Id="rId10" Type="http://schemas.openxmlformats.org/officeDocument/2006/relationships/image" Target="../media/image18.png"/><Relationship Id="rId19" Type="http://schemas.openxmlformats.org/officeDocument/2006/relationships/image" Target="../media/image26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12.jpe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wmf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1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ChangeArrowheads="1"/>
          </p:cNvSpPr>
          <p:nvPr/>
        </p:nvSpPr>
        <p:spPr bwMode="auto">
          <a:xfrm>
            <a:off x="762000" y="426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Founded in 1895 as the </a:t>
            </a:r>
            <a:br>
              <a:rPr lang="en-US" sz="3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York Zoological Society</a:t>
            </a:r>
            <a:endParaRPr lang="en-US" sz="3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9235" name="Picture 3" descr="WL_2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66800"/>
            <a:ext cx="3094038" cy="3141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  <a:latin typeface="Papyrus" pitchFamily="66" charset="0"/>
              </a:rPr>
              <a:t>Ebola Hemorrhagic Fever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ffectLst/>
              </a:rPr>
              <a:t>The largest health threat to great apes in Central Africa</a:t>
            </a:r>
          </a:p>
          <a:p>
            <a:pPr>
              <a:lnSpc>
                <a:spcPct val="90000"/>
              </a:lnSpc>
            </a:pPr>
            <a:endParaRPr lang="en-US" sz="24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>
                <a:effectLst/>
              </a:rPr>
              <a:t>Highly infectious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/>
              </a:rPr>
              <a:t>50-90% mortality</a:t>
            </a:r>
          </a:p>
          <a:p>
            <a:pPr>
              <a:lnSpc>
                <a:spcPct val="90000"/>
              </a:lnSpc>
            </a:pPr>
            <a:endParaRPr lang="en-US" sz="24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>
                <a:effectLst/>
              </a:rPr>
              <a:t>Est. 5,000 gorillas killed in 2005 epizootic</a:t>
            </a:r>
          </a:p>
          <a:p>
            <a:pPr>
              <a:lnSpc>
                <a:spcPct val="90000"/>
              </a:lnSpc>
            </a:pPr>
            <a:endParaRPr lang="en-US" sz="24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>
                <a:effectLst/>
              </a:rPr>
              <a:t>Zoonotic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  <a:latin typeface="Papyrus" pitchFamily="66" charset="0"/>
              </a:rPr>
              <a:t>Ebola Hemorrhagic Fever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  <a:noFill/>
          <a:ln/>
        </p:spPr>
        <p:txBody>
          <a:bodyPr/>
          <a:lstStyle/>
          <a:p>
            <a:r>
              <a:rPr lang="en-US">
                <a:effectLst/>
              </a:rPr>
              <a:t>Habitat encroachment</a:t>
            </a:r>
          </a:p>
          <a:p>
            <a:pPr lvl="1"/>
            <a:r>
              <a:rPr lang="en-US">
                <a:effectLst/>
              </a:rPr>
              <a:t>Leading to vulnerable populations</a:t>
            </a:r>
          </a:p>
          <a:p>
            <a:pPr lvl="1"/>
            <a:r>
              <a:rPr lang="en-US">
                <a:effectLst/>
              </a:rPr>
              <a:t>Possible vector/host dispersal? </a:t>
            </a:r>
          </a:p>
          <a:p>
            <a:r>
              <a:rPr lang="en-US">
                <a:effectLst/>
              </a:rPr>
              <a:t>Direct Contact</a:t>
            </a:r>
          </a:p>
          <a:p>
            <a:pPr lvl="1"/>
            <a:r>
              <a:rPr lang="en-US">
                <a:effectLst/>
              </a:rPr>
              <a:t>Competition for resources</a:t>
            </a:r>
          </a:p>
          <a:p>
            <a:pPr lvl="1"/>
            <a:r>
              <a:rPr lang="en-US">
                <a:effectLst/>
              </a:rPr>
              <a:t>Hunting</a:t>
            </a:r>
          </a:p>
          <a:p>
            <a:r>
              <a:rPr lang="en-US">
                <a:effectLst/>
              </a:rPr>
              <a:t>Legal and illegal trade</a:t>
            </a:r>
          </a:p>
          <a:p>
            <a:pPr lvl="1"/>
            <a:r>
              <a:rPr lang="en-US">
                <a:effectLst/>
              </a:rPr>
              <a:t>Bushmeat and hunters spread disease</a:t>
            </a:r>
          </a:p>
          <a:p>
            <a:pPr lvl="1">
              <a:buFontTx/>
              <a:buNone/>
            </a:pPr>
            <a:endParaRPr lang="en-US">
              <a:effectLst/>
            </a:endParaRPr>
          </a:p>
          <a:p>
            <a:pPr lvl="1"/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381000" y="228600"/>
            <a:ext cx="87630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endParaRPr lang="en-US" sz="2800" b="1" i="1">
              <a:solidFill>
                <a:schemeClr val="hlink"/>
              </a:solidFill>
              <a:latin typeface="Arial" pitchFamily="34" charset="0"/>
            </a:endParaRPr>
          </a:p>
          <a:p>
            <a:pPr algn="ctr"/>
            <a:r>
              <a:rPr lang="en-US" sz="2800">
                <a:solidFill>
                  <a:schemeClr val="tx2"/>
                </a:solidFill>
              </a:rPr>
              <a:t>2,000,000,000 Lbs meat / year (Central Africa alone)</a:t>
            </a:r>
          </a:p>
        </p:txBody>
      </p:sp>
      <p:pic>
        <p:nvPicPr>
          <p:cNvPr id="380934" name="Picture 6" descr="Mandrill backpack Telf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00200"/>
            <a:ext cx="4437063" cy="3743325"/>
          </a:xfrm>
          <a:prstGeom prst="rect">
            <a:avLst/>
          </a:prstGeom>
          <a:noFill/>
        </p:spPr>
      </p:pic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228600" y="4568825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SIV/HIV/AIDS  Paramyxovirus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Ebola              STLV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Anthrax           M. bovis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Echinococcus   M. tuberculosis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Monkeypox      Yersinia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Hepatitis          Rabies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Herpes            Hemorrhagic fever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Parasites          Avian Influenza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Bovine Tuberculosis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800">
                <a:effectLst/>
              </a:rPr>
              <a:t>Brought to Africa with translocation of European cattle in early 1900’s</a:t>
            </a:r>
          </a:p>
          <a:p>
            <a:pPr>
              <a:lnSpc>
                <a:spcPct val="80000"/>
              </a:lnSpc>
            </a:pPr>
            <a:endParaRPr lang="en-US" sz="280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800">
                <a:effectLst/>
              </a:rPr>
              <a:t>By 1990, discovered in Buffalo in Southern Kruger National Park</a:t>
            </a:r>
          </a:p>
          <a:p>
            <a:pPr>
              <a:lnSpc>
                <a:spcPct val="80000"/>
              </a:lnSpc>
            </a:pPr>
            <a:endParaRPr lang="en-US" sz="280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800">
                <a:effectLst/>
              </a:rPr>
              <a:t>Currently has been transmitted to </a:t>
            </a:r>
          </a:p>
          <a:p>
            <a:pPr lvl="1">
              <a:lnSpc>
                <a:spcPct val="80000"/>
              </a:lnSpc>
            </a:pPr>
            <a:r>
              <a:rPr lang="en-US" sz="2400" b="1">
                <a:effectLst/>
              </a:rPr>
              <a:t>Buffalo, Lion, Cheetah</a:t>
            </a:r>
          </a:p>
          <a:p>
            <a:pPr lvl="1">
              <a:lnSpc>
                <a:spcPct val="80000"/>
              </a:lnSpc>
            </a:pPr>
            <a:r>
              <a:rPr lang="en-US" sz="2400">
                <a:effectLst/>
              </a:rPr>
              <a:t>Leopard, Hyaena, Kudu, Nyala, Impala, Warthog, Bushpig, Baboon, Bushbuck, Rhino, Meerkat, Mongoose</a:t>
            </a: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Causes respiratory and gastrointestinal disease/wasting</a:t>
            </a:r>
          </a:p>
          <a:p>
            <a:pPr>
              <a:lnSpc>
                <a:spcPct val="80000"/>
              </a:lnSpc>
            </a:pPr>
            <a:endParaRPr lang="en-US" sz="2400"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3859213" cy="5141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48516" name="AutoShape 4"/>
          <p:cNvSpPr>
            <a:spLocks noChangeArrowheads="1"/>
          </p:cNvSpPr>
          <p:nvPr/>
        </p:nvSpPr>
        <p:spPr bwMode="auto">
          <a:xfrm rot="-2468729">
            <a:off x="533400" y="50292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250825" y="6243638"/>
            <a:ext cx="169227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12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Thoen and Steele (1995)</a:t>
            </a:r>
            <a:endParaRPr lang="en-US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4953000" y="990600"/>
            <a:ext cx="29718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a typeface="MS PGothic" pitchFamily="34" charset="-128"/>
              </a:rPr>
              <a:t>Tanzania</a:t>
            </a:r>
          </a:p>
          <a:p>
            <a:pPr algn="ctr">
              <a:spcBef>
                <a:spcPct val="50000"/>
              </a:spcBef>
            </a:pPr>
            <a:r>
              <a:rPr lang="en-US">
                <a:ea typeface="MS PGothic" pitchFamily="34" charset="-128"/>
              </a:rPr>
              <a:t>(Kazwala </a:t>
            </a:r>
            <a:r>
              <a:rPr lang="en-US" i="1">
                <a:ea typeface="MS PGothic" pitchFamily="34" charset="-128"/>
              </a:rPr>
              <a:t>et al.</a:t>
            </a:r>
            <a:r>
              <a:rPr lang="en-US">
                <a:ea typeface="MS PGothic" pitchFamily="34" charset="-128"/>
              </a:rPr>
              <a:t> 2005)</a:t>
            </a:r>
            <a:endParaRPr lang="en-US" sz="2400">
              <a:ea typeface="MS PGothic" pitchFamily="34" charset="-128"/>
            </a:endParaRPr>
          </a:p>
        </p:txBody>
      </p:sp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4419600" y="1981200"/>
            <a:ext cx="3962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15.9%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sz="2400">
                <a:ea typeface="MS PGothic" pitchFamily="34" charset="-128"/>
              </a:rPr>
              <a:t>Bovine tuberculosis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ea typeface="MS PGothic" pitchFamily="34" charset="-128"/>
              </a:rPr>
              <a:t>70.5% </a:t>
            </a:r>
            <a:r>
              <a:rPr lang="en-US" sz="2400" i="1">
                <a:ea typeface="MS PGothic" pitchFamily="34" charset="-128"/>
              </a:rPr>
              <a:t>M. tuberculosis</a:t>
            </a:r>
            <a:endParaRPr lang="en-US" sz="2400"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>
                <a:ea typeface="MS PGothic" pitchFamily="34" charset="-128"/>
              </a:rPr>
              <a:t>13.6% other TB species</a:t>
            </a: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4267200" y="36576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71%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sz="2400">
                <a:ea typeface="MS PGothic" pitchFamily="34" charset="-128"/>
              </a:rPr>
              <a:t>of Bovine TB cases were extra-pulmonary</a:t>
            </a:r>
          </a:p>
        </p:txBody>
      </p:sp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4419600" y="45720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28.6%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sz="2400">
                <a:ea typeface="MS PGothic" pitchFamily="34" charset="-128"/>
              </a:rPr>
              <a:t>of extra-pulmonary cases in total</a:t>
            </a:r>
          </a:p>
        </p:txBody>
      </p:sp>
      <p:sp>
        <p:nvSpPr>
          <p:cNvPr id="448523" name="Rectangle 11"/>
          <p:cNvSpPr>
            <a:spLocks noChangeArrowheads="1"/>
          </p:cNvSpPr>
          <p:nvPr/>
        </p:nvSpPr>
        <p:spPr bwMode="auto">
          <a:xfrm>
            <a:off x="4240213" y="5638800"/>
            <a:ext cx="4903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86%</a:t>
            </a:r>
            <a:r>
              <a:rPr lang="en-US" sz="2400" b="1"/>
              <a:t> HIV / TB co-infections in </a:t>
            </a:r>
          </a:p>
          <a:p>
            <a:r>
              <a:rPr lang="en-US" sz="2400" b="1"/>
              <a:t>        South Africa</a:t>
            </a:r>
          </a:p>
        </p:txBody>
      </p:sp>
      <p:sp>
        <p:nvSpPr>
          <p:cNvPr id="448524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8038"/>
          </a:xfrm>
          <a:noFill/>
          <a:ln/>
        </p:spPr>
        <p:txBody>
          <a:bodyPr/>
          <a:lstStyle/>
          <a:p>
            <a:r>
              <a:rPr lang="en-US"/>
              <a:t>Bovine Tuberculosis</a:t>
            </a:r>
          </a:p>
        </p:txBody>
      </p:sp>
      <p:sp>
        <p:nvSpPr>
          <p:cNvPr id="448525" name="Text Box 13"/>
          <p:cNvSpPr txBox="1">
            <a:spLocks noChangeArrowheads="1"/>
          </p:cNvSpPr>
          <p:nvPr/>
        </p:nvSpPr>
        <p:spPr bwMode="auto">
          <a:xfrm>
            <a:off x="7391400" y="6553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C. Geoghegan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/>
      <p:bldP spid="448518" grpId="0"/>
      <p:bldP spid="448519" grpId="0"/>
      <p:bldP spid="448520" grpId="0"/>
      <p:bldP spid="4485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Bovine Tuberculosis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800">
                <a:effectLst/>
              </a:rPr>
              <a:t>Translocation</a:t>
            </a:r>
          </a:p>
          <a:p>
            <a:pPr lvl="1">
              <a:lnSpc>
                <a:spcPct val="80000"/>
              </a:lnSpc>
            </a:pPr>
            <a:r>
              <a:rPr lang="en-US" sz="2400">
                <a:effectLst/>
              </a:rPr>
              <a:t>Movement of cattle and wildlife Habitat encroachment</a:t>
            </a:r>
          </a:p>
          <a:p>
            <a:pPr>
              <a:lnSpc>
                <a:spcPct val="80000"/>
              </a:lnSpc>
            </a:pPr>
            <a:r>
              <a:rPr lang="en-US" sz="2800">
                <a:effectLst/>
              </a:rPr>
              <a:t>Vulnerable populations/limited distribution</a:t>
            </a:r>
          </a:p>
          <a:p>
            <a:pPr>
              <a:lnSpc>
                <a:spcPct val="80000"/>
              </a:lnSpc>
            </a:pPr>
            <a:r>
              <a:rPr lang="en-US" sz="2800">
                <a:effectLst/>
              </a:rPr>
              <a:t>Habitat encroachment</a:t>
            </a:r>
          </a:p>
          <a:p>
            <a:pPr lvl="1">
              <a:lnSpc>
                <a:spcPct val="80000"/>
              </a:lnSpc>
            </a:pPr>
            <a:r>
              <a:rPr lang="en-US" sz="2400">
                <a:effectLst/>
              </a:rPr>
              <a:t>Increased cattle/wildlife interaction</a:t>
            </a:r>
          </a:p>
          <a:p>
            <a:pPr>
              <a:lnSpc>
                <a:spcPct val="80000"/>
              </a:lnSpc>
            </a:pPr>
            <a:r>
              <a:rPr lang="en-US" sz="2800">
                <a:effectLst/>
              </a:rPr>
              <a:t>Limited resources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effectLst/>
              </a:rPr>
              <a:t>Pathogen contamination of water holes</a:t>
            </a:r>
          </a:p>
          <a:p>
            <a:pPr>
              <a:lnSpc>
                <a:spcPct val="80000"/>
              </a:lnSpc>
            </a:pPr>
            <a:r>
              <a:rPr lang="en-US" sz="2800">
                <a:effectLst/>
              </a:rPr>
              <a:t>Zoonosis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effectLst/>
              </a:rPr>
              <a:t>Zoonoses via agriculture industry</a:t>
            </a:r>
          </a:p>
          <a:p>
            <a:pPr>
              <a:lnSpc>
                <a:spcPct val="80000"/>
              </a:lnSpc>
            </a:pPr>
            <a:r>
              <a:rPr lang="en-US" sz="2800">
                <a:effectLst/>
              </a:rPr>
              <a:t>Climate change ?</a:t>
            </a:r>
          </a:p>
          <a:p>
            <a:pPr lvl="1">
              <a:lnSpc>
                <a:spcPct val="80000"/>
              </a:lnSpc>
            </a:pPr>
            <a:r>
              <a:rPr lang="en-US" sz="2400">
                <a:effectLst/>
              </a:rPr>
              <a:t>Limited water/habitat availability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>
              <a:effectLst/>
            </a:endParaRPr>
          </a:p>
          <a:p>
            <a:pPr>
              <a:lnSpc>
                <a:spcPct val="80000"/>
              </a:lnSpc>
            </a:pPr>
            <a:endParaRPr lang="en-US" sz="2800"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Other Infectious Diseases Threatening Africa</a:t>
            </a:r>
          </a:p>
        </p:txBody>
      </p:sp>
      <p:sp>
        <p:nvSpPr>
          <p:cNvPr id="405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Canine Distemper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Malaria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Rift Valley Fever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Congo-Crimean HF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Trypanosomiasis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Foot-and-Mouth Disease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Rinderpest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Anthrax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Dengue Fever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many, many more…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Many of these diseases have political, cultural and economical ramifications!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Climate change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Hypotheses/IPCC predictions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Increased T will expand range of vector borne diseases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Increased flooding in some areas will result in influx of water born diseases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Increased drought in other areas will result in increased animal contact, and interface conflict.</a:t>
            </a:r>
          </a:p>
          <a:p>
            <a:pPr lvl="1">
              <a:lnSpc>
                <a:spcPct val="80000"/>
              </a:lnSpc>
            </a:pPr>
            <a:endParaRPr lang="en-US" sz="2400">
              <a:effectLst/>
            </a:endParaRPr>
          </a:p>
          <a:p>
            <a:pPr lvl="1">
              <a:lnSpc>
                <a:spcPct val="80000"/>
              </a:lnSpc>
            </a:pPr>
            <a:r>
              <a:rPr lang="en-US" sz="2400">
                <a:effectLst/>
              </a:rPr>
              <a:t>Increased morbidity and mortality from heat waves, floods and droughts</a:t>
            </a:r>
          </a:p>
          <a:p>
            <a:pPr lvl="1">
              <a:lnSpc>
                <a:spcPct val="80000"/>
              </a:lnSpc>
            </a:pPr>
            <a:endParaRPr lang="en-US" sz="2400">
              <a:effectLst/>
            </a:endParaRPr>
          </a:p>
          <a:p>
            <a:pPr lvl="1">
              <a:lnSpc>
                <a:spcPct val="80000"/>
              </a:lnSpc>
            </a:pPr>
            <a:r>
              <a:rPr lang="en-US" sz="2400">
                <a:effectLst/>
              </a:rPr>
              <a:t>Increasing burden from malnutrition, diarrhea, cardio-respiratory and infectious diseases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Climate change and infectious disease</a:t>
            </a:r>
          </a:p>
        </p:txBody>
      </p:sp>
      <p:pic>
        <p:nvPicPr>
          <p:cNvPr id="409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905000"/>
            <a:ext cx="7772400" cy="3551238"/>
          </a:xfrm>
          <a:noFill/>
          <a:ln/>
        </p:spPr>
      </p:pic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1295400" y="5715000"/>
            <a:ext cx="6781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From: Epstein, P. Is Global Warming Harmful to Health? Scientific American, August 2000.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WCS Global Health Programs: Solutions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r>
              <a:rPr lang="en-US"/>
              <a:t>GAINS</a:t>
            </a:r>
          </a:p>
          <a:p>
            <a:r>
              <a:rPr lang="en-US"/>
              <a:t>Great Ape Health Program</a:t>
            </a:r>
          </a:p>
          <a:p>
            <a:r>
              <a:rPr lang="en-US"/>
              <a:t>AHEAD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27200"/>
            <a:ext cx="8896350" cy="5130800"/>
          </a:xfrm>
        </p:spPr>
        <p:txBody>
          <a:bodyPr/>
          <a:lstStyle/>
          <a:p>
            <a:pPr marL="396875" indent="-396875">
              <a:lnSpc>
                <a:spcPct val="120000"/>
              </a:lnSpc>
              <a:buClr>
                <a:srgbClr val="F27C10"/>
              </a:buClr>
            </a:pPr>
            <a:r>
              <a:rPr lang="en-US" altLang="en-US" sz="2400">
                <a:effectLst/>
              </a:rPr>
              <a:t>WCS uses </a:t>
            </a:r>
            <a:r>
              <a:rPr lang="en-US" altLang="en-US" sz="2400"/>
              <a:t>cutting-edge scientific research</a:t>
            </a:r>
            <a:r>
              <a:rPr lang="en-US" altLang="en-US" sz="2400">
                <a:effectLst/>
              </a:rPr>
              <a:t> around the globe to support conservation:</a:t>
            </a:r>
          </a:p>
          <a:p>
            <a:pPr marL="800100" lvl="1" indent="-288925">
              <a:lnSpc>
                <a:spcPct val="120000"/>
              </a:lnSpc>
              <a:buClr>
                <a:srgbClr val="F27C10"/>
              </a:buClr>
              <a:buFontTx/>
              <a:buChar char="•"/>
            </a:pPr>
            <a:r>
              <a:rPr lang="en-US" altLang="en-US" sz="2000"/>
              <a:t>behavioral ecology</a:t>
            </a:r>
          </a:p>
          <a:p>
            <a:pPr marL="800100" lvl="1" indent="-288925">
              <a:lnSpc>
                <a:spcPct val="120000"/>
              </a:lnSpc>
              <a:buClr>
                <a:srgbClr val="F27C10"/>
              </a:buClr>
              <a:buFontTx/>
              <a:buChar char="•"/>
            </a:pPr>
            <a:r>
              <a:rPr lang="en-US" altLang="en-US" sz="2000"/>
              <a:t>breeding of endangered  species</a:t>
            </a:r>
          </a:p>
          <a:p>
            <a:pPr marL="800100" lvl="1" indent="-288925">
              <a:lnSpc>
                <a:spcPct val="120000"/>
              </a:lnSpc>
              <a:buClr>
                <a:srgbClr val="F27C10"/>
              </a:buClr>
              <a:buFontTx/>
              <a:buChar char="•"/>
            </a:pPr>
            <a:r>
              <a:rPr lang="en-US" altLang="en-US" sz="2000"/>
              <a:t>conservation genetics </a:t>
            </a:r>
          </a:p>
          <a:p>
            <a:pPr marL="800100" lvl="1" indent="-288925">
              <a:lnSpc>
                <a:spcPct val="120000"/>
              </a:lnSpc>
              <a:buClr>
                <a:srgbClr val="F27C10"/>
              </a:buClr>
              <a:buFontTx/>
              <a:buChar char="•"/>
            </a:pPr>
            <a:r>
              <a:rPr lang="en-US" altLang="en-US" sz="2000"/>
              <a:t>molecular ecology</a:t>
            </a:r>
          </a:p>
          <a:p>
            <a:pPr marL="800100" lvl="1" indent="-288925">
              <a:lnSpc>
                <a:spcPct val="120000"/>
              </a:lnSpc>
              <a:buClr>
                <a:srgbClr val="F27C10"/>
              </a:buClr>
              <a:buFontTx/>
              <a:buChar char="•"/>
            </a:pPr>
            <a:r>
              <a:rPr lang="en-US" altLang="en-US" sz="2000"/>
              <a:t>landscape ecology</a:t>
            </a:r>
          </a:p>
          <a:p>
            <a:pPr marL="914400" lvl="2" indent="0">
              <a:lnSpc>
                <a:spcPct val="120000"/>
              </a:lnSpc>
              <a:buClr>
                <a:srgbClr val="F27C10"/>
              </a:buClr>
              <a:buFontTx/>
              <a:buChar char="•"/>
            </a:pPr>
            <a:r>
              <a:rPr lang="en-US" altLang="en-US" sz="2000"/>
              <a:t>remote sensing</a:t>
            </a:r>
          </a:p>
          <a:p>
            <a:pPr marL="914400" lvl="2" indent="0">
              <a:lnSpc>
                <a:spcPct val="120000"/>
              </a:lnSpc>
              <a:buClr>
                <a:srgbClr val="F27C10"/>
              </a:buClr>
              <a:buFontTx/>
              <a:buChar char="•"/>
            </a:pPr>
            <a:r>
              <a:rPr lang="en-US" altLang="en-US" sz="2000"/>
              <a:t>geographic information systems</a:t>
            </a:r>
          </a:p>
          <a:p>
            <a:pPr marL="914400" lvl="2" indent="0"/>
            <a:endParaRPr lang="en-US" altLang="en-US" sz="200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>
                <a:effectLst/>
              </a:rPr>
              <a:t>Conservation through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1752600" y="1752600"/>
            <a:ext cx="5610225" cy="2270125"/>
            <a:chOff x="1507" y="1470"/>
            <a:chExt cx="3534" cy="1430"/>
          </a:xfrm>
        </p:grpSpPr>
        <p:sp>
          <p:nvSpPr>
            <p:cNvPr id="57347" name="AutoShape 3"/>
            <p:cNvSpPr>
              <a:spLocks noChangeArrowheads="1"/>
            </p:cNvSpPr>
            <p:nvPr/>
          </p:nvSpPr>
          <p:spPr bwMode="auto">
            <a:xfrm>
              <a:off x="1652" y="1470"/>
              <a:ext cx="3389" cy="716"/>
            </a:xfrm>
            <a:prstGeom prst="roundRect">
              <a:avLst>
                <a:gd name="adj" fmla="val 13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8" name="AutoShape 4"/>
            <p:cNvSpPr>
              <a:spLocks noChangeArrowheads="1"/>
            </p:cNvSpPr>
            <p:nvPr/>
          </p:nvSpPr>
          <p:spPr bwMode="auto">
            <a:xfrm>
              <a:off x="1507" y="1471"/>
              <a:ext cx="3450" cy="1429"/>
            </a:xfrm>
            <a:prstGeom prst="roundRect">
              <a:avLst>
                <a:gd name="adj" fmla="val 13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4000" b="1">
                  <a:latin typeface="Times New Roman" pitchFamily="18" charset="0"/>
                </a:rPr>
                <a:t>Global Avian Influenza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4000" b="1">
                  <a:latin typeface="Times New Roman" pitchFamily="18" charset="0"/>
                </a:rPr>
                <a:t>Network for Surveillance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4000" b="1">
                  <a:latin typeface="Times New Roman" pitchFamily="18" charset="0"/>
                </a:rPr>
                <a:t>(GAINS) for Wild Birds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4000" b="1">
                <a:latin typeface="Times New Roman" pitchFamily="18" charset="0"/>
              </a:endParaRPr>
            </a:p>
          </p:txBody>
        </p:sp>
      </p:grp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987925" y="938213"/>
            <a:ext cx="1954213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GNAIS</a:t>
            </a:r>
          </a:p>
        </p:txBody>
      </p:sp>
      <p:pic>
        <p:nvPicPr>
          <p:cNvPr id="57350" name="Picture 6" descr="iuc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581400"/>
            <a:ext cx="1447800" cy="639763"/>
          </a:xfrm>
          <a:prstGeom prst="rect">
            <a:avLst/>
          </a:prstGeom>
          <a:noFill/>
        </p:spPr>
      </p:pic>
      <p:pic>
        <p:nvPicPr>
          <p:cNvPr id="57351" name="Picture 7" descr="logo"/>
          <p:cNvPicPr>
            <a:picLocks noChangeAspect="1" noChangeArrowheads="1"/>
          </p:cNvPicPr>
          <p:nvPr/>
        </p:nvPicPr>
        <p:blipFill>
          <a:blip r:embed="rId4">
            <a:lum bright="-30000" contrast="24000"/>
          </a:blip>
          <a:srcRect/>
          <a:stretch>
            <a:fillRect/>
          </a:stretch>
        </p:blipFill>
        <p:spPr bwMode="auto">
          <a:xfrm>
            <a:off x="3352800" y="3733800"/>
            <a:ext cx="1600200" cy="935038"/>
          </a:xfrm>
          <a:prstGeom prst="rect">
            <a:avLst/>
          </a:prstGeom>
          <a:noFill/>
        </p:spPr>
      </p:pic>
      <p:pic>
        <p:nvPicPr>
          <p:cNvPr id="57352" name="Picture 8" descr="U.S. Geological Survey - science for a changing world">
            <a:hlinkClick r:id="rId5" tooltip="U.S. Geological Survey Home Pag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4250" y="1676400"/>
            <a:ext cx="1352550" cy="547688"/>
          </a:xfrm>
          <a:prstGeom prst="rect">
            <a:avLst/>
          </a:prstGeom>
          <a:noFill/>
        </p:spPr>
      </p:pic>
      <p:pic>
        <p:nvPicPr>
          <p:cNvPr id="57353" name="Picture 9" descr="aewa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4419600"/>
            <a:ext cx="1143000" cy="996950"/>
          </a:xfrm>
          <a:prstGeom prst="rect">
            <a:avLst/>
          </a:prstGeom>
          <a:noFill/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59638" y="304800"/>
            <a:ext cx="1046162" cy="1066800"/>
          </a:xfrm>
          <a:prstGeom prst="rect">
            <a:avLst/>
          </a:prstGeom>
          <a:noFill/>
        </p:spPr>
      </p:pic>
      <p:pic>
        <p:nvPicPr>
          <p:cNvPr id="57355" name="Picture 11" descr="usda logo"/>
          <p:cNvPicPr>
            <a:picLocks noChangeAspect="1" noChangeArrowheads="1"/>
          </p:cNvPicPr>
          <p:nvPr/>
        </p:nvPicPr>
        <p:blipFill>
          <a:blip r:embed="rId9"/>
          <a:srcRect r="90582" b="1942"/>
          <a:stretch>
            <a:fillRect/>
          </a:stretch>
        </p:blipFill>
        <p:spPr bwMode="auto">
          <a:xfrm>
            <a:off x="5410200" y="152400"/>
            <a:ext cx="1447800" cy="1181100"/>
          </a:xfrm>
          <a:prstGeom prst="rect">
            <a:avLst/>
          </a:prstGeom>
          <a:noFill/>
        </p:spPr>
      </p:pic>
      <p:pic>
        <p:nvPicPr>
          <p:cNvPr id="57356" name="Picture 12" descr="FAO logo"/>
          <p:cNvPicPr>
            <a:picLocks noChangeAspect="1" noChangeArrowheads="1"/>
          </p:cNvPicPr>
          <p:nvPr/>
        </p:nvPicPr>
        <p:blipFill>
          <a:blip r:embed="rId10">
            <a:lum bright="-12000" contrast="24000"/>
          </a:blip>
          <a:srcRect/>
          <a:stretch>
            <a:fillRect/>
          </a:stretch>
        </p:blipFill>
        <p:spPr bwMode="auto">
          <a:xfrm>
            <a:off x="3962400" y="381000"/>
            <a:ext cx="1066800" cy="1035050"/>
          </a:xfrm>
          <a:prstGeom prst="rect">
            <a:avLst/>
          </a:prstGeom>
          <a:noFill/>
        </p:spPr>
      </p:pic>
      <p:pic>
        <p:nvPicPr>
          <p:cNvPr id="57357" name="Picture 13" descr="CD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381000"/>
            <a:ext cx="1143000" cy="731838"/>
          </a:xfrm>
          <a:prstGeom prst="rect">
            <a:avLst/>
          </a:prstGeom>
          <a:noFill/>
        </p:spPr>
      </p:pic>
      <p:pic>
        <p:nvPicPr>
          <p:cNvPr id="57358" name="Picture 14" descr="BirdLif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0" y="3641725"/>
            <a:ext cx="1371600" cy="930275"/>
          </a:xfrm>
          <a:prstGeom prst="rect">
            <a:avLst/>
          </a:prstGeom>
          <a:noFill/>
        </p:spPr>
      </p:pic>
      <p:pic>
        <p:nvPicPr>
          <p:cNvPr id="57359" name="Picture 15" descr="CMS 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2133600"/>
            <a:ext cx="1019175" cy="1371600"/>
          </a:xfrm>
          <a:prstGeom prst="rect">
            <a:avLst/>
          </a:prstGeom>
          <a:noFill/>
        </p:spPr>
      </p:pic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" y="3733800"/>
            <a:ext cx="942975" cy="107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1475" y="5029200"/>
            <a:ext cx="2676525" cy="666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7362" name="Picture 18" descr="National Aviary - Pittsburgh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10400" y="4191000"/>
            <a:ext cx="1524000" cy="839788"/>
          </a:xfrm>
          <a:prstGeom prst="rect">
            <a:avLst/>
          </a:prstGeom>
          <a:noFill/>
        </p:spPr>
      </p:pic>
      <p:pic>
        <p:nvPicPr>
          <p:cNvPr id="57363" name="Picture 19" descr="NMRCD logo with bord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91400" y="5334000"/>
            <a:ext cx="942975" cy="1219200"/>
          </a:xfrm>
          <a:prstGeom prst="rect">
            <a:avLst/>
          </a:prstGeom>
          <a:noFill/>
        </p:spPr>
      </p:pic>
      <p:pic>
        <p:nvPicPr>
          <p:cNvPr id="57364" name="Picture 20" descr="USAID Vertical_RGB_60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600" y="228600"/>
            <a:ext cx="1905000" cy="1524000"/>
          </a:xfrm>
          <a:prstGeom prst="rect">
            <a:avLst/>
          </a:prstGeom>
          <a:noFill/>
        </p:spPr>
      </p:pic>
      <p:pic>
        <p:nvPicPr>
          <p:cNvPr id="57365" name="Picture 21" descr="GEIS Logo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543800" y="2667000"/>
            <a:ext cx="1219200" cy="1219200"/>
          </a:xfrm>
          <a:prstGeom prst="rect">
            <a:avLst/>
          </a:prstGeom>
          <a:noFill/>
        </p:spPr>
      </p:pic>
      <p:pic>
        <p:nvPicPr>
          <p:cNvPr id="57366" name="Picture 22" descr="SEBHCTitle1a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9600" y="5867400"/>
            <a:ext cx="2184400" cy="669925"/>
          </a:xfrm>
          <a:prstGeom prst="rect">
            <a:avLst/>
          </a:prstGeom>
          <a:noFill/>
        </p:spPr>
      </p:pic>
      <p:pic>
        <p:nvPicPr>
          <p:cNvPr id="57367" name="Picture 23" descr="Fitzpatrick logo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352800" y="4972050"/>
            <a:ext cx="1600200" cy="1200150"/>
          </a:xfrm>
          <a:prstGeom prst="rect">
            <a:avLst/>
          </a:prstGeom>
          <a:noFill/>
        </p:spPr>
      </p:pic>
      <p:pic>
        <p:nvPicPr>
          <p:cNvPr id="57368" name="Picture 24" descr="UC Davis_BWLogo+WHC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334000" y="5562600"/>
            <a:ext cx="1676400" cy="981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WCS Global Health Programs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Global Avian Influenza Network for Surveillance (GAINS)</a:t>
            </a:r>
          </a:p>
          <a:p>
            <a:pPr lvl="1"/>
            <a:r>
              <a:rPr lang="en-US"/>
              <a:t>Tanzania, Sudan, Egypt, South Africa, Zimbabwe, Congo, Botswana, Mozambique, Nigeria</a:t>
            </a:r>
          </a:p>
          <a:p>
            <a:pPr lvl="1"/>
            <a:r>
              <a:rPr lang="en-US"/>
              <a:t>Partners include: Wetlands International, University of Capetown, Tanzania Bird Atlas, CIRAD, FAO, local governments, veterinarians, and ornithologists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57200"/>
            <a:ext cx="7620000" cy="5638800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sz="4400">
                <a:effectLst/>
              </a:rPr>
              <a:t>GAINS to Date</a:t>
            </a:r>
          </a:p>
          <a:p>
            <a:pPr algn="ctr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endParaRPr lang="en-US" sz="3600"/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sz="4000">
                <a:effectLst/>
              </a:rPr>
              <a:t>&gt;36 Developing Countries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sz="4000">
                <a:effectLst/>
              </a:rPr>
              <a:t>	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sz="4000">
                <a:effectLst/>
              </a:rPr>
              <a:t>&gt;1000 people trained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endParaRPr lang="en-US" sz="4000">
              <a:effectLst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sz="4000">
                <a:effectLst/>
              </a:rPr>
              <a:t>&gt;103,000,000 birds in database and mapping system </a:t>
            </a:r>
            <a:endParaRPr lang="en-US" sz="4000">
              <a:effectLst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endParaRPr lang="en-US" sz="4000">
              <a:effectLst/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endParaRPr lang="en-US" sz="4000" b="1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WCS Global Health Programs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Global Avian Influenza Network for Surveillance (GAINS)</a:t>
            </a:r>
          </a:p>
          <a:p>
            <a:pPr lvl="1"/>
            <a:r>
              <a:rPr lang="en-US"/>
              <a:t>Encourages transdisciplinary approach to emerging infectious diseases</a:t>
            </a:r>
          </a:p>
          <a:p>
            <a:pPr lvl="1"/>
            <a:r>
              <a:rPr lang="en-US"/>
              <a:t>Encourages open data sharing</a:t>
            </a:r>
          </a:p>
          <a:p>
            <a:pPr lvl="1"/>
            <a:r>
              <a:rPr lang="en-US"/>
              <a:t>Encourages capacity building to respond to disease and raises awareness regarding issues such as habitat encroachment and wildlife trade.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 descr="C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43200"/>
            <a:ext cx="47180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3" name="Picture 3" descr="iuc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343400"/>
            <a:ext cx="14478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4" name="Picture 4" descr="WL_2C_3'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95400"/>
            <a:ext cx="12271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5" name="Picture 5" descr="who_logo_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352800"/>
            <a:ext cx="41148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6" name="Picture 6" descr="CIRMF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895600"/>
            <a:ext cx="1295400" cy="1198563"/>
          </a:xfrm>
          <a:prstGeom prst="rect">
            <a:avLst/>
          </a:prstGeom>
          <a:noFill/>
        </p:spPr>
      </p:pic>
      <p:pic>
        <p:nvPicPr>
          <p:cNvPr id="491527" name="Picture 7" descr="Congo fla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1447800"/>
            <a:ext cx="1676400" cy="1133475"/>
          </a:xfrm>
          <a:prstGeom prst="rect">
            <a:avLst/>
          </a:prstGeom>
          <a:noFill/>
        </p:spPr>
      </p:pic>
      <p:pic>
        <p:nvPicPr>
          <p:cNvPr id="491528" name="Picture 8" descr="Ecofa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5246688"/>
            <a:ext cx="1447800" cy="1611312"/>
          </a:xfrm>
          <a:prstGeom prst="rect">
            <a:avLst/>
          </a:prstGeom>
          <a:noFill/>
        </p:spPr>
      </p:pic>
      <p:pic>
        <p:nvPicPr>
          <p:cNvPr id="491529" name="Picture 9" descr="I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3276600"/>
            <a:ext cx="1676400" cy="1112838"/>
          </a:xfrm>
          <a:prstGeom prst="rect">
            <a:avLst/>
          </a:prstGeom>
          <a:noFill/>
        </p:spPr>
      </p:pic>
      <p:pic>
        <p:nvPicPr>
          <p:cNvPr id="491530" name="Picture 10" descr="Robert Kock Ins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5867400"/>
            <a:ext cx="2667000" cy="825500"/>
          </a:xfrm>
          <a:prstGeom prst="rect">
            <a:avLst/>
          </a:prstGeom>
          <a:noFill/>
        </p:spPr>
      </p:pic>
      <p:pic>
        <p:nvPicPr>
          <p:cNvPr id="491531" name="Picture 11" descr="ww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5257800"/>
            <a:ext cx="849313" cy="1295400"/>
          </a:xfrm>
          <a:prstGeom prst="rect">
            <a:avLst/>
          </a:prstGeom>
          <a:noFill/>
        </p:spPr>
      </p:pic>
      <p:pic>
        <p:nvPicPr>
          <p:cNvPr id="491532" name="Picture 12" descr="gabon fla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1800" y="1371600"/>
            <a:ext cx="2057400" cy="1390650"/>
          </a:xfrm>
          <a:prstGeom prst="rect">
            <a:avLst/>
          </a:prstGeom>
          <a:noFill/>
        </p:spPr>
      </p:pic>
      <p:pic>
        <p:nvPicPr>
          <p:cNvPr id="491533" name="Picture 13" descr="MGVP logo new 200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12038" y="4572000"/>
            <a:ext cx="1189037" cy="2057400"/>
          </a:xfrm>
          <a:prstGeom prst="rect">
            <a:avLst/>
          </a:prstGeom>
          <a:noFill/>
        </p:spPr>
      </p:pic>
      <p:pic>
        <p:nvPicPr>
          <p:cNvPr id="491534" name="Picture 14" descr="NIH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" y="4114800"/>
            <a:ext cx="4152900" cy="561975"/>
          </a:xfrm>
          <a:prstGeom prst="rect">
            <a:avLst/>
          </a:prstGeom>
          <a:noFill/>
        </p:spPr>
      </p:pic>
      <p:pic>
        <p:nvPicPr>
          <p:cNvPr id="491535" name="Picture 15" descr="USFW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91000" y="4876800"/>
            <a:ext cx="1339850" cy="1609725"/>
          </a:xfrm>
          <a:prstGeom prst="rect">
            <a:avLst/>
          </a:prstGeom>
          <a:noFill/>
        </p:spPr>
      </p:pic>
      <p:grpSp>
        <p:nvGrpSpPr>
          <p:cNvPr id="491536" name="Group 16"/>
          <p:cNvGrpSpPr>
            <a:grpSpLocks/>
          </p:cNvGrpSpPr>
          <p:nvPr/>
        </p:nvGrpSpPr>
        <p:grpSpPr bwMode="auto">
          <a:xfrm>
            <a:off x="228600" y="4876800"/>
            <a:ext cx="2819400" cy="838200"/>
            <a:chOff x="-1200" y="1344"/>
            <a:chExt cx="6448" cy="1905"/>
          </a:xfrm>
        </p:grpSpPr>
        <p:grpSp>
          <p:nvGrpSpPr>
            <p:cNvPr id="491537" name="Group 17"/>
            <p:cNvGrpSpPr>
              <a:grpSpLocks/>
            </p:cNvGrpSpPr>
            <p:nvPr/>
          </p:nvGrpSpPr>
          <p:grpSpPr bwMode="auto">
            <a:xfrm>
              <a:off x="-1200" y="1344"/>
              <a:ext cx="6448" cy="1905"/>
              <a:chOff x="-1200" y="1344"/>
              <a:chExt cx="6448" cy="1905"/>
            </a:xfrm>
          </p:grpSpPr>
          <p:pic>
            <p:nvPicPr>
              <p:cNvPr id="491538" name="Picture 18" descr="usamriid logo 2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-1200" y="1344"/>
                <a:ext cx="6448" cy="1905"/>
              </a:xfrm>
              <a:prstGeom prst="rect">
                <a:avLst/>
              </a:prstGeom>
              <a:noFill/>
            </p:spPr>
          </p:pic>
          <p:sp>
            <p:nvSpPr>
              <p:cNvPr id="491539" name="Rectangle 19"/>
              <p:cNvSpPr>
                <a:spLocks noChangeArrowheads="1"/>
              </p:cNvSpPr>
              <p:nvPr/>
            </p:nvSpPr>
            <p:spPr bwMode="auto">
              <a:xfrm>
                <a:off x="-1056" y="2928"/>
                <a:ext cx="816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540" name="Rectangle 20"/>
            <p:cNvSpPr>
              <a:spLocks noChangeArrowheads="1"/>
            </p:cNvSpPr>
            <p:nvPr/>
          </p:nvSpPr>
          <p:spPr bwMode="auto">
            <a:xfrm>
              <a:off x="1104" y="2496"/>
              <a:ext cx="1728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41" name="Rectangle 2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Great Ape Health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Freeform 2"/>
          <p:cNvSpPr>
            <a:spLocks/>
          </p:cNvSpPr>
          <p:nvPr/>
        </p:nvSpPr>
        <p:spPr bwMode="auto">
          <a:xfrm>
            <a:off x="7197725" y="1146175"/>
            <a:ext cx="763588" cy="947738"/>
          </a:xfrm>
          <a:custGeom>
            <a:avLst/>
            <a:gdLst/>
            <a:ahLst/>
            <a:cxnLst>
              <a:cxn ang="0">
                <a:pos x="704" y="178"/>
              </a:cxn>
              <a:cxn ang="0">
                <a:pos x="666" y="141"/>
              </a:cxn>
              <a:cxn ang="0">
                <a:pos x="666" y="91"/>
              </a:cxn>
              <a:cxn ang="0">
                <a:pos x="655" y="38"/>
              </a:cxn>
              <a:cxn ang="0">
                <a:pos x="613" y="12"/>
              </a:cxn>
              <a:cxn ang="0">
                <a:pos x="594" y="0"/>
              </a:cxn>
              <a:cxn ang="0">
                <a:pos x="587" y="12"/>
              </a:cxn>
              <a:cxn ang="0">
                <a:pos x="568" y="27"/>
              </a:cxn>
              <a:cxn ang="0">
                <a:pos x="526" y="38"/>
              </a:cxn>
              <a:cxn ang="0">
                <a:pos x="485" y="38"/>
              </a:cxn>
              <a:cxn ang="0">
                <a:pos x="435" y="38"/>
              </a:cxn>
              <a:cxn ang="0">
                <a:pos x="398" y="38"/>
              </a:cxn>
              <a:cxn ang="0">
                <a:pos x="356" y="38"/>
              </a:cxn>
              <a:cxn ang="0">
                <a:pos x="329" y="38"/>
              </a:cxn>
              <a:cxn ang="0">
                <a:pos x="288" y="38"/>
              </a:cxn>
              <a:cxn ang="0">
                <a:pos x="250" y="38"/>
              </a:cxn>
              <a:cxn ang="0">
                <a:pos x="208" y="50"/>
              </a:cxn>
              <a:cxn ang="0">
                <a:pos x="170" y="50"/>
              </a:cxn>
              <a:cxn ang="0">
                <a:pos x="148" y="38"/>
              </a:cxn>
              <a:cxn ang="0">
                <a:pos x="148" y="76"/>
              </a:cxn>
              <a:cxn ang="0">
                <a:pos x="148" y="129"/>
              </a:cxn>
              <a:cxn ang="0">
                <a:pos x="110" y="141"/>
              </a:cxn>
              <a:cxn ang="0">
                <a:pos x="98" y="167"/>
              </a:cxn>
              <a:cxn ang="0">
                <a:pos x="98" y="205"/>
              </a:cxn>
              <a:cxn ang="0">
                <a:pos x="91" y="247"/>
              </a:cxn>
              <a:cxn ang="0">
                <a:pos x="49" y="265"/>
              </a:cxn>
              <a:cxn ang="0">
                <a:pos x="19" y="281"/>
              </a:cxn>
              <a:cxn ang="0">
                <a:pos x="11" y="334"/>
              </a:cxn>
              <a:cxn ang="0">
                <a:pos x="0" y="383"/>
              </a:cxn>
              <a:cxn ang="0">
                <a:pos x="11" y="421"/>
              </a:cxn>
              <a:cxn ang="0">
                <a:pos x="42" y="474"/>
              </a:cxn>
              <a:cxn ang="0">
                <a:pos x="61" y="500"/>
              </a:cxn>
              <a:cxn ang="0">
                <a:pos x="68" y="523"/>
              </a:cxn>
              <a:cxn ang="0">
                <a:pos x="79" y="530"/>
              </a:cxn>
              <a:cxn ang="0">
                <a:pos x="98" y="576"/>
              </a:cxn>
              <a:cxn ang="0">
                <a:pos x="121" y="599"/>
              </a:cxn>
              <a:cxn ang="0">
                <a:pos x="159" y="614"/>
              </a:cxn>
              <a:cxn ang="0">
                <a:pos x="189" y="652"/>
              </a:cxn>
              <a:cxn ang="0">
                <a:pos x="227" y="689"/>
              </a:cxn>
              <a:cxn ang="0">
                <a:pos x="238" y="701"/>
              </a:cxn>
              <a:cxn ang="0">
                <a:pos x="276" y="754"/>
              </a:cxn>
              <a:cxn ang="0">
                <a:pos x="318" y="769"/>
              </a:cxn>
              <a:cxn ang="0">
                <a:pos x="356" y="769"/>
              </a:cxn>
              <a:cxn ang="0">
                <a:pos x="398" y="792"/>
              </a:cxn>
              <a:cxn ang="0">
                <a:pos x="420" y="784"/>
              </a:cxn>
              <a:cxn ang="0">
                <a:pos x="420" y="780"/>
              </a:cxn>
              <a:cxn ang="0">
                <a:pos x="481" y="784"/>
              </a:cxn>
              <a:cxn ang="0">
                <a:pos x="568" y="754"/>
              </a:cxn>
              <a:cxn ang="0">
                <a:pos x="606" y="727"/>
              </a:cxn>
              <a:cxn ang="0">
                <a:pos x="636" y="716"/>
              </a:cxn>
              <a:cxn ang="0">
                <a:pos x="610" y="712"/>
              </a:cxn>
              <a:cxn ang="0">
                <a:pos x="526" y="629"/>
              </a:cxn>
              <a:cxn ang="0">
                <a:pos x="530" y="595"/>
              </a:cxn>
              <a:cxn ang="0">
                <a:pos x="553" y="512"/>
              </a:cxn>
              <a:cxn ang="0">
                <a:pos x="594" y="462"/>
              </a:cxn>
              <a:cxn ang="0">
                <a:pos x="625" y="428"/>
              </a:cxn>
              <a:cxn ang="0">
                <a:pos x="655" y="265"/>
              </a:cxn>
              <a:cxn ang="0">
                <a:pos x="681" y="216"/>
              </a:cxn>
            </a:cxnLst>
            <a:rect l="0" t="0" r="r" b="b"/>
            <a:pathLst>
              <a:path w="712" h="792">
                <a:moveTo>
                  <a:pt x="712" y="194"/>
                </a:moveTo>
                <a:lnTo>
                  <a:pt x="704" y="178"/>
                </a:lnTo>
                <a:lnTo>
                  <a:pt x="685" y="152"/>
                </a:lnTo>
                <a:lnTo>
                  <a:pt x="666" y="141"/>
                </a:lnTo>
                <a:lnTo>
                  <a:pt x="666" y="114"/>
                </a:lnTo>
                <a:lnTo>
                  <a:pt x="666" y="91"/>
                </a:lnTo>
                <a:lnTo>
                  <a:pt x="666" y="65"/>
                </a:lnTo>
                <a:lnTo>
                  <a:pt x="655" y="38"/>
                </a:lnTo>
                <a:lnTo>
                  <a:pt x="636" y="27"/>
                </a:lnTo>
                <a:lnTo>
                  <a:pt x="613" y="12"/>
                </a:lnTo>
                <a:lnTo>
                  <a:pt x="594" y="0"/>
                </a:lnTo>
                <a:lnTo>
                  <a:pt x="594" y="0"/>
                </a:lnTo>
                <a:lnTo>
                  <a:pt x="594" y="12"/>
                </a:lnTo>
                <a:lnTo>
                  <a:pt x="587" y="12"/>
                </a:lnTo>
                <a:lnTo>
                  <a:pt x="568" y="0"/>
                </a:lnTo>
                <a:lnTo>
                  <a:pt x="568" y="27"/>
                </a:lnTo>
                <a:lnTo>
                  <a:pt x="545" y="38"/>
                </a:lnTo>
                <a:lnTo>
                  <a:pt x="526" y="38"/>
                </a:lnTo>
                <a:lnTo>
                  <a:pt x="507" y="38"/>
                </a:lnTo>
                <a:lnTo>
                  <a:pt x="485" y="38"/>
                </a:lnTo>
                <a:lnTo>
                  <a:pt x="477" y="38"/>
                </a:lnTo>
                <a:lnTo>
                  <a:pt x="435" y="38"/>
                </a:lnTo>
                <a:lnTo>
                  <a:pt x="416" y="38"/>
                </a:lnTo>
                <a:lnTo>
                  <a:pt x="398" y="38"/>
                </a:lnTo>
                <a:lnTo>
                  <a:pt x="379" y="38"/>
                </a:lnTo>
                <a:lnTo>
                  <a:pt x="356" y="38"/>
                </a:lnTo>
                <a:lnTo>
                  <a:pt x="348" y="38"/>
                </a:lnTo>
                <a:lnTo>
                  <a:pt x="329" y="38"/>
                </a:lnTo>
                <a:lnTo>
                  <a:pt x="307" y="38"/>
                </a:lnTo>
                <a:lnTo>
                  <a:pt x="288" y="38"/>
                </a:lnTo>
                <a:lnTo>
                  <a:pt x="269" y="38"/>
                </a:lnTo>
                <a:lnTo>
                  <a:pt x="250" y="38"/>
                </a:lnTo>
                <a:lnTo>
                  <a:pt x="227" y="50"/>
                </a:lnTo>
                <a:lnTo>
                  <a:pt x="208" y="50"/>
                </a:lnTo>
                <a:lnTo>
                  <a:pt x="189" y="50"/>
                </a:lnTo>
                <a:lnTo>
                  <a:pt x="170" y="50"/>
                </a:lnTo>
                <a:lnTo>
                  <a:pt x="148" y="50"/>
                </a:lnTo>
                <a:lnTo>
                  <a:pt x="148" y="38"/>
                </a:lnTo>
                <a:lnTo>
                  <a:pt x="148" y="50"/>
                </a:lnTo>
                <a:lnTo>
                  <a:pt x="148" y="76"/>
                </a:lnTo>
                <a:lnTo>
                  <a:pt x="148" y="103"/>
                </a:lnTo>
                <a:lnTo>
                  <a:pt x="148" y="129"/>
                </a:lnTo>
                <a:lnTo>
                  <a:pt x="129" y="129"/>
                </a:lnTo>
                <a:lnTo>
                  <a:pt x="110" y="141"/>
                </a:lnTo>
                <a:lnTo>
                  <a:pt x="110" y="167"/>
                </a:lnTo>
                <a:lnTo>
                  <a:pt x="98" y="167"/>
                </a:lnTo>
                <a:lnTo>
                  <a:pt x="98" y="178"/>
                </a:lnTo>
                <a:lnTo>
                  <a:pt x="98" y="205"/>
                </a:lnTo>
                <a:lnTo>
                  <a:pt x="98" y="231"/>
                </a:lnTo>
                <a:lnTo>
                  <a:pt x="91" y="247"/>
                </a:lnTo>
                <a:lnTo>
                  <a:pt x="68" y="269"/>
                </a:lnTo>
                <a:lnTo>
                  <a:pt x="49" y="265"/>
                </a:lnTo>
                <a:lnTo>
                  <a:pt x="30" y="258"/>
                </a:lnTo>
                <a:lnTo>
                  <a:pt x="19" y="281"/>
                </a:lnTo>
                <a:lnTo>
                  <a:pt x="19" y="307"/>
                </a:lnTo>
                <a:lnTo>
                  <a:pt x="11" y="334"/>
                </a:lnTo>
                <a:lnTo>
                  <a:pt x="11" y="356"/>
                </a:lnTo>
                <a:lnTo>
                  <a:pt x="0" y="383"/>
                </a:lnTo>
                <a:lnTo>
                  <a:pt x="0" y="409"/>
                </a:lnTo>
                <a:lnTo>
                  <a:pt x="11" y="421"/>
                </a:lnTo>
                <a:lnTo>
                  <a:pt x="19" y="447"/>
                </a:lnTo>
                <a:lnTo>
                  <a:pt x="42" y="474"/>
                </a:lnTo>
                <a:lnTo>
                  <a:pt x="49" y="474"/>
                </a:lnTo>
                <a:lnTo>
                  <a:pt x="61" y="500"/>
                </a:lnTo>
                <a:lnTo>
                  <a:pt x="79" y="512"/>
                </a:lnTo>
                <a:lnTo>
                  <a:pt x="68" y="523"/>
                </a:lnTo>
                <a:lnTo>
                  <a:pt x="68" y="523"/>
                </a:lnTo>
                <a:lnTo>
                  <a:pt x="79" y="530"/>
                </a:lnTo>
                <a:lnTo>
                  <a:pt x="91" y="549"/>
                </a:lnTo>
                <a:lnTo>
                  <a:pt x="98" y="576"/>
                </a:lnTo>
                <a:lnTo>
                  <a:pt x="98" y="599"/>
                </a:lnTo>
                <a:lnTo>
                  <a:pt x="121" y="599"/>
                </a:lnTo>
                <a:lnTo>
                  <a:pt x="140" y="614"/>
                </a:lnTo>
                <a:lnTo>
                  <a:pt x="159" y="614"/>
                </a:lnTo>
                <a:lnTo>
                  <a:pt x="170" y="636"/>
                </a:lnTo>
                <a:lnTo>
                  <a:pt x="189" y="652"/>
                </a:lnTo>
                <a:lnTo>
                  <a:pt x="208" y="663"/>
                </a:lnTo>
                <a:lnTo>
                  <a:pt x="227" y="689"/>
                </a:lnTo>
                <a:lnTo>
                  <a:pt x="227" y="716"/>
                </a:lnTo>
                <a:lnTo>
                  <a:pt x="238" y="701"/>
                </a:lnTo>
                <a:lnTo>
                  <a:pt x="257" y="727"/>
                </a:lnTo>
                <a:lnTo>
                  <a:pt x="276" y="754"/>
                </a:lnTo>
                <a:lnTo>
                  <a:pt x="299" y="769"/>
                </a:lnTo>
                <a:lnTo>
                  <a:pt x="318" y="769"/>
                </a:lnTo>
                <a:lnTo>
                  <a:pt x="337" y="769"/>
                </a:lnTo>
                <a:lnTo>
                  <a:pt x="356" y="769"/>
                </a:lnTo>
                <a:lnTo>
                  <a:pt x="379" y="769"/>
                </a:lnTo>
                <a:lnTo>
                  <a:pt x="398" y="792"/>
                </a:lnTo>
                <a:lnTo>
                  <a:pt x="416" y="788"/>
                </a:lnTo>
                <a:lnTo>
                  <a:pt x="420" y="784"/>
                </a:lnTo>
                <a:lnTo>
                  <a:pt x="420" y="780"/>
                </a:lnTo>
                <a:lnTo>
                  <a:pt x="420" y="780"/>
                </a:lnTo>
                <a:lnTo>
                  <a:pt x="432" y="777"/>
                </a:lnTo>
                <a:lnTo>
                  <a:pt x="481" y="784"/>
                </a:lnTo>
                <a:lnTo>
                  <a:pt x="545" y="769"/>
                </a:lnTo>
                <a:lnTo>
                  <a:pt x="568" y="754"/>
                </a:lnTo>
                <a:lnTo>
                  <a:pt x="587" y="742"/>
                </a:lnTo>
                <a:lnTo>
                  <a:pt x="606" y="727"/>
                </a:lnTo>
                <a:lnTo>
                  <a:pt x="632" y="739"/>
                </a:lnTo>
                <a:lnTo>
                  <a:pt x="636" y="716"/>
                </a:lnTo>
                <a:lnTo>
                  <a:pt x="625" y="716"/>
                </a:lnTo>
                <a:lnTo>
                  <a:pt x="610" y="712"/>
                </a:lnTo>
                <a:lnTo>
                  <a:pt x="587" y="671"/>
                </a:lnTo>
                <a:lnTo>
                  <a:pt x="526" y="629"/>
                </a:lnTo>
                <a:lnTo>
                  <a:pt x="515" y="602"/>
                </a:lnTo>
                <a:lnTo>
                  <a:pt x="530" y="595"/>
                </a:lnTo>
                <a:lnTo>
                  <a:pt x="553" y="538"/>
                </a:lnTo>
                <a:lnTo>
                  <a:pt x="553" y="512"/>
                </a:lnTo>
                <a:lnTo>
                  <a:pt x="594" y="485"/>
                </a:lnTo>
                <a:lnTo>
                  <a:pt x="594" y="462"/>
                </a:lnTo>
                <a:lnTo>
                  <a:pt x="610" y="428"/>
                </a:lnTo>
                <a:lnTo>
                  <a:pt x="625" y="428"/>
                </a:lnTo>
                <a:lnTo>
                  <a:pt x="655" y="337"/>
                </a:lnTo>
                <a:lnTo>
                  <a:pt x="655" y="265"/>
                </a:lnTo>
                <a:lnTo>
                  <a:pt x="670" y="254"/>
                </a:lnTo>
                <a:lnTo>
                  <a:pt x="681" y="216"/>
                </a:lnTo>
                <a:lnTo>
                  <a:pt x="712" y="194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75" name="Freeform 3"/>
          <p:cNvSpPr>
            <a:spLocks/>
          </p:cNvSpPr>
          <p:nvPr/>
        </p:nvSpPr>
        <p:spPr bwMode="auto">
          <a:xfrm>
            <a:off x="7197725" y="1146175"/>
            <a:ext cx="763588" cy="947738"/>
          </a:xfrm>
          <a:custGeom>
            <a:avLst/>
            <a:gdLst/>
            <a:ahLst/>
            <a:cxnLst>
              <a:cxn ang="0">
                <a:pos x="704" y="178"/>
              </a:cxn>
              <a:cxn ang="0">
                <a:pos x="666" y="141"/>
              </a:cxn>
              <a:cxn ang="0">
                <a:pos x="666" y="91"/>
              </a:cxn>
              <a:cxn ang="0">
                <a:pos x="655" y="38"/>
              </a:cxn>
              <a:cxn ang="0">
                <a:pos x="613" y="12"/>
              </a:cxn>
              <a:cxn ang="0">
                <a:pos x="594" y="0"/>
              </a:cxn>
              <a:cxn ang="0">
                <a:pos x="587" y="12"/>
              </a:cxn>
              <a:cxn ang="0">
                <a:pos x="568" y="27"/>
              </a:cxn>
              <a:cxn ang="0">
                <a:pos x="526" y="38"/>
              </a:cxn>
              <a:cxn ang="0">
                <a:pos x="485" y="38"/>
              </a:cxn>
              <a:cxn ang="0">
                <a:pos x="435" y="38"/>
              </a:cxn>
              <a:cxn ang="0">
                <a:pos x="398" y="38"/>
              </a:cxn>
              <a:cxn ang="0">
                <a:pos x="356" y="38"/>
              </a:cxn>
              <a:cxn ang="0">
                <a:pos x="329" y="38"/>
              </a:cxn>
              <a:cxn ang="0">
                <a:pos x="288" y="38"/>
              </a:cxn>
              <a:cxn ang="0">
                <a:pos x="250" y="38"/>
              </a:cxn>
              <a:cxn ang="0">
                <a:pos x="208" y="50"/>
              </a:cxn>
              <a:cxn ang="0">
                <a:pos x="170" y="50"/>
              </a:cxn>
              <a:cxn ang="0">
                <a:pos x="148" y="38"/>
              </a:cxn>
              <a:cxn ang="0">
                <a:pos x="148" y="76"/>
              </a:cxn>
              <a:cxn ang="0">
                <a:pos x="148" y="129"/>
              </a:cxn>
              <a:cxn ang="0">
                <a:pos x="110" y="141"/>
              </a:cxn>
              <a:cxn ang="0">
                <a:pos x="98" y="167"/>
              </a:cxn>
              <a:cxn ang="0">
                <a:pos x="98" y="205"/>
              </a:cxn>
              <a:cxn ang="0">
                <a:pos x="91" y="247"/>
              </a:cxn>
              <a:cxn ang="0">
                <a:pos x="49" y="265"/>
              </a:cxn>
              <a:cxn ang="0">
                <a:pos x="19" y="281"/>
              </a:cxn>
              <a:cxn ang="0">
                <a:pos x="11" y="334"/>
              </a:cxn>
              <a:cxn ang="0">
                <a:pos x="0" y="383"/>
              </a:cxn>
              <a:cxn ang="0">
                <a:pos x="11" y="421"/>
              </a:cxn>
              <a:cxn ang="0">
                <a:pos x="42" y="474"/>
              </a:cxn>
              <a:cxn ang="0">
                <a:pos x="61" y="500"/>
              </a:cxn>
              <a:cxn ang="0">
                <a:pos x="68" y="523"/>
              </a:cxn>
              <a:cxn ang="0">
                <a:pos x="79" y="530"/>
              </a:cxn>
              <a:cxn ang="0">
                <a:pos x="98" y="576"/>
              </a:cxn>
              <a:cxn ang="0">
                <a:pos x="121" y="599"/>
              </a:cxn>
              <a:cxn ang="0">
                <a:pos x="159" y="614"/>
              </a:cxn>
              <a:cxn ang="0">
                <a:pos x="189" y="652"/>
              </a:cxn>
              <a:cxn ang="0">
                <a:pos x="227" y="689"/>
              </a:cxn>
              <a:cxn ang="0">
                <a:pos x="238" y="701"/>
              </a:cxn>
              <a:cxn ang="0">
                <a:pos x="276" y="754"/>
              </a:cxn>
              <a:cxn ang="0">
                <a:pos x="318" y="769"/>
              </a:cxn>
              <a:cxn ang="0">
                <a:pos x="356" y="769"/>
              </a:cxn>
              <a:cxn ang="0">
                <a:pos x="398" y="792"/>
              </a:cxn>
              <a:cxn ang="0">
                <a:pos x="420" y="784"/>
              </a:cxn>
              <a:cxn ang="0">
                <a:pos x="420" y="780"/>
              </a:cxn>
              <a:cxn ang="0">
                <a:pos x="481" y="784"/>
              </a:cxn>
              <a:cxn ang="0">
                <a:pos x="568" y="754"/>
              </a:cxn>
              <a:cxn ang="0">
                <a:pos x="606" y="727"/>
              </a:cxn>
              <a:cxn ang="0">
                <a:pos x="636" y="716"/>
              </a:cxn>
              <a:cxn ang="0">
                <a:pos x="610" y="712"/>
              </a:cxn>
              <a:cxn ang="0">
                <a:pos x="526" y="629"/>
              </a:cxn>
              <a:cxn ang="0">
                <a:pos x="530" y="595"/>
              </a:cxn>
              <a:cxn ang="0">
                <a:pos x="553" y="512"/>
              </a:cxn>
              <a:cxn ang="0">
                <a:pos x="594" y="462"/>
              </a:cxn>
              <a:cxn ang="0">
                <a:pos x="625" y="428"/>
              </a:cxn>
              <a:cxn ang="0">
                <a:pos x="655" y="265"/>
              </a:cxn>
              <a:cxn ang="0">
                <a:pos x="681" y="216"/>
              </a:cxn>
            </a:cxnLst>
            <a:rect l="0" t="0" r="r" b="b"/>
            <a:pathLst>
              <a:path w="712" h="792">
                <a:moveTo>
                  <a:pt x="712" y="194"/>
                </a:moveTo>
                <a:lnTo>
                  <a:pt x="704" y="178"/>
                </a:lnTo>
                <a:lnTo>
                  <a:pt x="685" y="152"/>
                </a:lnTo>
                <a:lnTo>
                  <a:pt x="666" y="141"/>
                </a:lnTo>
                <a:lnTo>
                  <a:pt x="666" y="114"/>
                </a:lnTo>
                <a:lnTo>
                  <a:pt x="666" y="91"/>
                </a:lnTo>
                <a:lnTo>
                  <a:pt x="666" y="65"/>
                </a:lnTo>
                <a:lnTo>
                  <a:pt x="655" y="38"/>
                </a:lnTo>
                <a:lnTo>
                  <a:pt x="636" y="27"/>
                </a:lnTo>
                <a:lnTo>
                  <a:pt x="613" y="12"/>
                </a:lnTo>
                <a:lnTo>
                  <a:pt x="594" y="0"/>
                </a:lnTo>
                <a:lnTo>
                  <a:pt x="594" y="0"/>
                </a:lnTo>
                <a:lnTo>
                  <a:pt x="594" y="12"/>
                </a:lnTo>
                <a:lnTo>
                  <a:pt x="587" y="12"/>
                </a:lnTo>
                <a:lnTo>
                  <a:pt x="568" y="0"/>
                </a:lnTo>
                <a:lnTo>
                  <a:pt x="568" y="27"/>
                </a:lnTo>
                <a:lnTo>
                  <a:pt x="545" y="38"/>
                </a:lnTo>
                <a:lnTo>
                  <a:pt x="526" y="38"/>
                </a:lnTo>
                <a:lnTo>
                  <a:pt x="507" y="38"/>
                </a:lnTo>
                <a:lnTo>
                  <a:pt x="485" y="38"/>
                </a:lnTo>
                <a:lnTo>
                  <a:pt x="477" y="38"/>
                </a:lnTo>
                <a:lnTo>
                  <a:pt x="435" y="38"/>
                </a:lnTo>
                <a:lnTo>
                  <a:pt x="416" y="38"/>
                </a:lnTo>
                <a:lnTo>
                  <a:pt x="398" y="38"/>
                </a:lnTo>
                <a:lnTo>
                  <a:pt x="379" y="38"/>
                </a:lnTo>
                <a:lnTo>
                  <a:pt x="356" y="38"/>
                </a:lnTo>
                <a:lnTo>
                  <a:pt x="348" y="38"/>
                </a:lnTo>
                <a:lnTo>
                  <a:pt x="329" y="38"/>
                </a:lnTo>
                <a:lnTo>
                  <a:pt x="307" y="38"/>
                </a:lnTo>
                <a:lnTo>
                  <a:pt x="288" y="38"/>
                </a:lnTo>
                <a:lnTo>
                  <a:pt x="269" y="38"/>
                </a:lnTo>
                <a:lnTo>
                  <a:pt x="250" y="38"/>
                </a:lnTo>
                <a:lnTo>
                  <a:pt x="227" y="50"/>
                </a:lnTo>
                <a:lnTo>
                  <a:pt x="208" y="50"/>
                </a:lnTo>
                <a:lnTo>
                  <a:pt x="189" y="50"/>
                </a:lnTo>
                <a:lnTo>
                  <a:pt x="170" y="50"/>
                </a:lnTo>
                <a:lnTo>
                  <a:pt x="148" y="50"/>
                </a:lnTo>
                <a:lnTo>
                  <a:pt x="148" y="38"/>
                </a:lnTo>
                <a:lnTo>
                  <a:pt x="148" y="50"/>
                </a:lnTo>
                <a:lnTo>
                  <a:pt x="148" y="76"/>
                </a:lnTo>
                <a:lnTo>
                  <a:pt x="148" y="103"/>
                </a:lnTo>
                <a:lnTo>
                  <a:pt x="148" y="129"/>
                </a:lnTo>
                <a:lnTo>
                  <a:pt x="129" y="129"/>
                </a:lnTo>
                <a:lnTo>
                  <a:pt x="110" y="141"/>
                </a:lnTo>
                <a:lnTo>
                  <a:pt x="110" y="167"/>
                </a:lnTo>
                <a:lnTo>
                  <a:pt x="98" y="167"/>
                </a:lnTo>
                <a:lnTo>
                  <a:pt x="98" y="178"/>
                </a:lnTo>
                <a:lnTo>
                  <a:pt x="98" y="205"/>
                </a:lnTo>
                <a:lnTo>
                  <a:pt x="98" y="231"/>
                </a:lnTo>
                <a:lnTo>
                  <a:pt x="91" y="247"/>
                </a:lnTo>
                <a:lnTo>
                  <a:pt x="68" y="269"/>
                </a:lnTo>
                <a:lnTo>
                  <a:pt x="49" y="265"/>
                </a:lnTo>
                <a:lnTo>
                  <a:pt x="30" y="258"/>
                </a:lnTo>
                <a:lnTo>
                  <a:pt x="19" y="281"/>
                </a:lnTo>
                <a:lnTo>
                  <a:pt x="19" y="307"/>
                </a:lnTo>
                <a:lnTo>
                  <a:pt x="11" y="334"/>
                </a:lnTo>
                <a:lnTo>
                  <a:pt x="11" y="356"/>
                </a:lnTo>
                <a:lnTo>
                  <a:pt x="0" y="383"/>
                </a:lnTo>
                <a:lnTo>
                  <a:pt x="0" y="409"/>
                </a:lnTo>
                <a:lnTo>
                  <a:pt x="11" y="421"/>
                </a:lnTo>
                <a:lnTo>
                  <a:pt x="19" y="447"/>
                </a:lnTo>
                <a:lnTo>
                  <a:pt x="42" y="474"/>
                </a:lnTo>
                <a:lnTo>
                  <a:pt x="49" y="474"/>
                </a:lnTo>
                <a:lnTo>
                  <a:pt x="61" y="500"/>
                </a:lnTo>
                <a:lnTo>
                  <a:pt x="79" y="512"/>
                </a:lnTo>
                <a:lnTo>
                  <a:pt x="68" y="523"/>
                </a:lnTo>
                <a:lnTo>
                  <a:pt x="68" y="523"/>
                </a:lnTo>
                <a:lnTo>
                  <a:pt x="79" y="530"/>
                </a:lnTo>
                <a:lnTo>
                  <a:pt x="91" y="549"/>
                </a:lnTo>
                <a:lnTo>
                  <a:pt x="98" y="576"/>
                </a:lnTo>
                <a:lnTo>
                  <a:pt x="98" y="599"/>
                </a:lnTo>
                <a:lnTo>
                  <a:pt x="121" y="599"/>
                </a:lnTo>
                <a:lnTo>
                  <a:pt x="140" y="614"/>
                </a:lnTo>
                <a:lnTo>
                  <a:pt x="159" y="614"/>
                </a:lnTo>
                <a:lnTo>
                  <a:pt x="170" y="636"/>
                </a:lnTo>
                <a:lnTo>
                  <a:pt x="189" y="652"/>
                </a:lnTo>
                <a:lnTo>
                  <a:pt x="208" y="663"/>
                </a:lnTo>
                <a:lnTo>
                  <a:pt x="227" y="689"/>
                </a:lnTo>
                <a:lnTo>
                  <a:pt x="227" y="716"/>
                </a:lnTo>
                <a:lnTo>
                  <a:pt x="238" y="701"/>
                </a:lnTo>
                <a:lnTo>
                  <a:pt x="257" y="727"/>
                </a:lnTo>
                <a:lnTo>
                  <a:pt x="276" y="754"/>
                </a:lnTo>
                <a:lnTo>
                  <a:pt x="299" y="769"/>
                </a:lnTo>
                <a:lnTo>
                  <a:pt x="318" y="769"/>
                </a:lnTo>
                <a:lnTo>
                  <a:pt x="337" y="769"/>
                </a:lnTo>
                <a:lnTo>
                  <a:pt x="356" y="769"/>
                </a:lnTo>
                <a:lnTo>
                  <a:pt x="379" y="769"/>
                </a:lnTo>
                <a:lnTo>
                  <a:pt x="398" y="792"/>
                </a:lnTo>
                <a:lnTo>
                  <a:pt x="416" y="788"/>
                </a:lnTo>
                <a:lnTo>
                  <a:pt x="420" y="784"/>
                </a:lnTo>
                <a:lnTo>
                  <a:pt x="420" y="780"/>
                </a:lnTo>
                <a:lnTo>
                  <a:pt x="420" y="780"/>
                </a:lnTo>
                <a:lnTo>
                  <a:pt x="432" y="777"/>
                </a:lnTo>
                <a:lnTo>
                  <a:pt x="481" y="784"/>
                </a:lnTo>
                <a:lnTo>
                  <a:pt x="545" y="769"/>
                </a:lnTo>
                <a:lnTo>
                  <a:pt x="568" y="754"/>
                </a:lnTo>
                <a:lnTo>
                  <a:pt x="587" y="742"/>
                </a:lnTo>
                <a:lnTo>
                  <a:pt x="606" y="727"/>
                </a:lnTo>
                <a:lnTo>
                  <a:pt x="632" y="739"/>
                </a:lnTo>
                <a:lnTo>
                  <a:pt x="636" y="716"/>
                </a:lnTo>
                <a:lnTo>
                  <a:pt x="625" y="716"/>
                </a:lnTo>
                <a:lnTo>
                  <a:pt x="610" y="712"/>
                </a:lnTo>
                <a:lnTo>
                  <a:pt x="587" y="671"/>
                </a:lnTo>
                <a:lnTo>
                  <a:pt x="526" y="629"/>
                </a:lnTo>
                <a:lnTo>
                  <a:pt x="515" y="602"/>
                </a:lnTo>
                <a:lnTo>
                  <a:pt x="530" y="595"/>
                </a:lnTo>
                <a:lnTo>
                  <a:pt x="553" y="538"/>
                </a:lnTo>
                <a:lnTo>
                  <a:pt x="553" y="512"/>
                </a:lnTo>
                <a:lnTo>
                  <a:pt x="594" y="485"/>
                </a:lnTo>
                <a:lnTo>
                  <a:pt x="594" y="462"/>
                </a:lnTo>
                <a:lnTo>
                  <a:pt x="610" y="428"/>
                </a:lnTo>
                <a:lnTo>
                  <a:pt x="625" y="428"/>
                </a:lnTo>
                <a:lnTo>
                  <a:pt x="655" y="337"/>
                </a:lnTo>
                <a:lnTo>
                  <a:pt x="655" y="265"/>
                </a:lnTo>
                <a:lnTo>
                  <a:pt x="670" y="254"/>
                </a:lnTo>
                <a:lnTo>
                  <a:pt x="681" y="216"/>
                </a:lnTo>
                <a:lnTo>
                  <a:pt x="712" y="194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76" name="Freeform 4"/>
          <p:cNvSpPr>
            <a:spLocks/>
          </p:cNvSpPr>
          <p:nvPr/>
        </p:nvSpPr>
        <p:spPr bwMode="auto">
          <a:xfrm>
            <a:off x="6961188" y="3332163"/>
            <a:ext cx="736600" cy="598487"/>
          </a:xfrm>
          <a:custGeom>
            <a:avLst/>
            <a:gdLst/>
            <a:ahLst/>
            <a:cxnLst>
              <a:cxn ang="0">
                <a:pos x="23" y="258"/>
              </a:cxn>
              <a:cxn ang="0">
                <a:pos x="61" y="269"/>
              </a:cxn>
              <a:cxn ang="0">
                <a:pos x="103" y="269"/>
              </a:cxn>
              <a:cxn ang="0">
                <a:pos x="152" y="258"/>
              </a:cxn>
              <a:cxn ang="0">
                <a:pos x="152" y="205"/>
              </a:cxn>
              <a:cxn ang="0">
                <a:pos x="152" y="155"/>
              </a:cxn>
              <a:cxn ang="0">
                <a:pos x="152" y="129"/>
              </a:cxn>
              <a:cxn ang="0">
                <a:pos x="171" y="140"/>
              </a:cxn>
              <a:cxn ang="0">
                <a:pos x="201" y="178"/>
              </a:cxn>
              <a:cxn ang="0">
                <a:pos x="239" y="167"/>
              </a:cxn>
              <a:cxn ang="0">
                <a:pos x="269" y="129"/>
              </a:cxn>
              <a:cxn ang="0">
                <a:pos x="299" y="129"/>
              </a:cxn>
              <a:cxn ang="0">
                <a:pos x="330" y="140"/>
              </a:cxn>
              <a:cxn ang="0">
                <a:pos x="368" y="140"/>
              </a:cxn>
              <a:cxn ang="0">
                <a:pos x="398" y="118"/>
              </a:cxn>
              <a:cxn ang="0">
                <a:pos x="428" y="80"/>
              </a:cxn>
              <a:cxn ang="0">
                <a:pos x="470" y="42"/>
              </a:cxn>
              <a:cxn ang="0">
                <a:pos x="496" y="27"/>
              </a:cxn>
              <a:cxn ang="0">
                <a:pos x="538" y="0"/>
              </a:cxn>
              <a:cxn ang="0">
                <a:pos x="549" y="0"/>
              </a:cxn>
              <a:cxn ang="0">
                <a:pos x="587" y="15"/>
              </a:cxn>
              <a:cxn ang="0">
                <a:pos x="629" y="15"/>
              </a:cxn>
              <a:cxn ang="0">
                <a:pos x="636" y="15"/>
              </a:cxn>
              <a:cxn ang="0">
                <a:pos x="636" y="65"/>
              </a:cxn>
              <a:cxn ang="0">
                <a:pos x="636" y="118"/>
              </a:cxn>
              <a:cxn ang="0">
                <a:pos x="636" y="167"/>
              </a:cxn>
              <a:cxn ang="0">
                <a:pos x="667" y="193"/>
              </a:cxn>
              <a:cxn ang="0">
                <a:pos x="686" y="193"/>
              </a:cxn>
              <a:cxn ang="0">
                <a:pos x="667" y="216"/>
              </a:cxn>
              <a:cxn ang="0">
                <a:pos x="648" y="269"/>
              </a:cxn>
              <a:cxn ang="0">
                <a:pos x="606" y="307"/>
              </a:cxn>
              <a:cxn ang="0">
                <a:pos x="568" y="333"/>
              </a:cxn>
              <a:cxn ang="0">
                <a:pos x="549" y="371"/>
              </a:cxn>
              <a:cxn ang="0">
                <a:pos x="508" y="409"/>
              </a:cxn>
              <a:cxn ang="0">
                <a:pos x="470" y="436"/>
              </a:cxn>
              <a:cxn ang="0">
                <a:pos x="428" y="462"/>
              </a:cxn>
              <a:cxn ang="0">
                <a:pos x="390" y="473"/>
              </a:cxn>
              <a:cxn ang="0">
                <a:pos x="349" y="473"/>
              </a:cxn>
              <a:cxn ang="0">
                <a:pos x="311" y="485"/>
              </a:cxn>
              <a:cxn ang="0">
                <a:pos x="269" y="485"/>
              </a:cxn>
              <a:cxn ang="0">
                <a:pos x="231" y="485"/>
              </a:cxn>
              <a:cxn ang="0">
                <a:pos x="190" y="485"/>
              </a:cxn>
              <a:cxn ang="0">
                <a:pos x="152" y="500"/>
              </a:cxn>
              <a:cxn ang="0">
                <a:pos x="110" y="500"/>
              </a:cxn>
              <a:cxn ang="0">
                <a:pos x="84" y="462"/>
              </a:cxn>
              <a:cxn ang="0">
                <a:pos x="61" y="424"/>
              </a:cxn>
              <a:cxn ang="0">
                <a:pos x="84" y="409"/>
              </a:cxn>
              <a:cxn ang="0">
                <a:pos x="61" y="360"/>
              </a:cxn>
              <a:cxn ang="0">
                <a:pos x="31" y="307"/>
              </a:cxn>
              <a:cxn ang="0">
                <a:pos x="23" y="269"/>
              </a:cxn>
            </a:cxnLst>
            <a:rect l="0" t="0" r="r" b="b"/>
            <a:pathLst>
              <a:path w="686" h="500">
                <a:moveTo>
                  <a:pt x="0" y="269"/>
                </a:moveTo>
                <a:lnTo>
                  <a:pt x="23" y="258"/>
                </a:lnTo>
                <a:lnTo>
                  <a:pt x="42" y="269"/>
                </a:lnTo>
                <a:lnTo>
                  <a:pt x="61" y="269"/>
                </a:lnTo>
                <a:lnTo>
                  <a:pt x="84" y="269"/>
                </a:lnTo>
                <a:lnTo>
                  <a:pt x="103" y="269"/>
                </a:lnTo>
                <a:lnTo>
                  <a:pt x="133" y="269"/>
                </a:lnTo>
                <a:lnTo>
                  <a:pt x="152" y="258"/>
                </a:lnTo>
                <a:lnTo>
                  <a:pt x="152" y="231"/>
                </a:lnTo>
                <a:lnTo>
                  <a:pt x="152" y="205"/>
                </a:lnTo>
                <a:lnTo>
                  <a:pt x="159" y="178"/>
                </a:lnTo>
                <a:lnTo>
                  <a:pt x="152" y="155"/>
                </a:lnTo>
                <a:lnTo>
                  <a:pt x="152" y="129"/>
                </a:lnTo>
                <a:lnTo>
                  <a:pt x="152" y="129"/>
                </a:lnTo>
                <a:lnTo>
                  <a:pt x="152" y="129"/>
                </a:lnTo>
                <a:lnTo>
                  <a:pt x="171" y="140"/>
                </a:lnTo>
                <a:lnTo>
                  <a:pt x="182" y="167"/>
                </a:lnTo>
                <a:lnTo>
                  <a:pt x="201" y="178"/>
                </a:lnTo>
                <a:lnTo>
                  <a:pt x="220" y="178"/>
                </a:lnTo>
                <a:lnTo>
                  <a:pt x="239" y="167"/>
                </a:lnTo>
                <a:lnTo>
                  <a:pt x="250" y="140"/>
                </a:lnTo>
                <a:lnTo>
                  <a:pt x="269" y="129"/>
                </a:lnTo>
                <a:lnTo>
                  <a:pt x="281" y="129"/>
                </a:lnTo>
                <a:lnTo>
                  <a:pt x="299" y="129"/>
                </a:lnTo>
                <a:lnTo>
                  <a:pt x="311" y="140"/>
                </a:lnTo>
                <a:lnTo>
                  <a:pt x="330" y="140"/>
                </a:lnTo>
                <a:lnTo>
                  <a:pt x="349" y="140"/>
                </a:lnTo>
                <a:lnTo>
                  <a:pt x="368" y="140"/>
                </a:lnTo>
                <a:lnTo>
                  <a:pt x="390" y="140"/>
                </a:lnTo>
                <a:lnTo>
                  <a:pt x="398" y="118"/>
                </a:lnTo>
                <a:lnTo>
                  <a:pt x="417" y="102"/>
                </a:lnTo>
                <a:lnTo>
                  <a:pt x="428" y="80"/>
                </a:lnTo>
                <a:lnTo>
                  <a:pt x="447" y="65"/>
                </a:lnTo>
                <a:lnTo>
                  <a:pt x="470" y="42"/>
                </a:lnTo>
                <a:lnTo>
                  <a:pt x="489" y="27"/>
                </a:lnTo>
                <a:lnTo>
                  <a:pt x="496" y="27"/>
                </a:lnTo>
                <a:lnTo>
                  <a:pt x="519" y="15"/>
                </a:lnTo>
                <a:lnTo>
                  <a:pt x="538" y="0"/>
                </a:lnTo>
                <a:lnTo>
                  <a:pt x="549" y="0"/>
                </a:lnTo>
                <a:lnTo>
                  <a:pt x="549" y="0"/>
                </a:lnTo>
                <a:lnTo>
                  <a:pt x="568" y="15"/>
                </a:lnTo>
                <a:lnTo>
                  <a:pt x="587" y="15"/>
                </a:lnTo>
                <a:lnTo>
                  <a:pt x="606" y="15"/>
                </a:lnTo>
                <a:lnTo>
                  <a:pt x="629" y="15"/>
                </a:lnTo>
                <a:lnTo>
                  <a:pt x="636" y="15"/>
                </a:lnTo>
                <a:lnTo>
                  <a:pt x="636" y="15"/>
                </a:lnTo>
                <a:lnTo>
                  <a:pt x="636" y="42"/>
                </a:lnTo>
                <a:lnTo>
                  <a:pt x="636" y="65"/>
                </a:lnTo>
                <a:lnTo>
                  <a:pt x="648" y="91"/>
                </a:lnTo>
                <a:lnTo>
                  <a:pt x="636" y="118"/>
                </a:lnTo>
                <a:lnTo>
                  <a:pt x="636" y="140"/>
                </a:lnTo>
                <a:lnTo>
                  <a:pt x="636" y="167"/>
                </a:lnTo>
                <a:lnTo>
                  <a:pt x="648" y="193"/>
                </a:lnTo>
                <a:lnTo>
                  <a:pt x="667" y="193"/>
                </a:lnTo>
                <a:lnTo>
                  <a:pt x="686" y="193"/>
                </a:lnTo>
                <a:lnTo>
                  <a:pt x="686" y="193"/>
                </a:lnTo>
                <a:lnTo>
                  <a:pt x="678" y="193"/>
                </a:lnTo>
                <a:lnTo>
                  <a:pt x="667" y="216"/>
                </a:lnTo>
                <a:lnTo>
                  <a:pt x="655" y="243"/>
                </a:lnTo>
                <a:lnTo>
                  <a:pt x="648" y="269"/>
                </a:lnTo>
                <a:lnTo>
                  <a:pt x="629" y="296"/>
                </a:lnTo>
                <a:lnTo>
                  <a:pt x="606" y="307"/>
                </a:lnTo>
                <a:lnTo>
                  <a:pt x="587" y="322"/>
                </a:lnTo>
                <a:lnTo>
                  <a:pt x="568" y="333"/>
                </a:lnTo>
                <a:lnTo>
                  <a:pt x="557" y="360"/>
                </a:lnTo>
                <a:lnTo>
                  <a:pt x="549" y="371"/>
                </a:lnTo>
                <a:lnTo>
                  <a:pt x="527" y="383"/>
                </a:lnTo>
                <a:lnTo>
                  <a:pt x="508" y="409"/>
                </a:lnTo>
                <a:lnTo>
                  <a:pt x="489" y="424"/>
                </a:lnTo>
                <a:lnTo>
                  <a:pt x="470" y="436"/>
                </a:lnTo>
                <a:lnTo>
                  <a:pt x="447" y="447"/>
                </a:lnTo>
                <a:lnTo>
                  <a:pt x="428" y="462"/>
                </a:lnTo>
                <a:lnTo>
                  <a:pt x="409" y="473"/>
                </a:lnTo>
                <a:lnTo>
                  <a:pt x="390" y="473"/>
                </a:lnTo>
                <a:lnTo>
                  <a:pt x="368" y="473"/>
                </a:lnTo>
                <a:lnTo>
                  <a:pt x="349" y="473"/>
                </a:lnTo>
                <a:lnTo>
                  <a:pt x="330" y="485"/>
                </a:lnTo>
                <a:lnTo>
                  <a:pt x="311" y="485"/>
                </a:lnTo>
                <a:lnTo>
                  <a:pt x="288" y="485"/>
                </a:lnTo>
                <a:lnTo>
                  <a:pt x="269" y="485"/>
                </a:lnTo>
                <a:lnTo>
                  <a:pt x="250" y="485"/>
                </a:lnTo>
                <a:lnTo>
                  <a:pt x="231" y="485"/>
                </a:lnTo>
                <a:lnTo>
                  <a:pt x="209" y="485"/>
                </a:lnTo>
                <a:lnTo>
                  <a:pt x="190" y="485"/>
                </a:lnTo>
                <a:lnTo>
                  <a:pt x="171" y="485"/>
                </a:lnTo>
                <a:lnTo>
                  <a:pt x="152" y="500"/>
                </a:lnTo>
                <a:lnTo>
                  <a:pt x="133" y="500"/>
                </a:lnTo>
                <a:lnTo>
                  <a:pt x="110" y="500"/>
                </a:lnTo>
                <a:lnTo>
                  <a:pt x="91" y="485"/>
                </a:lnTo>
                <a:lnTo>
                  <a:pt x="84" y="462"/>
                </a:lnTo>
                <a:lnTo>
                  <a:pt x="61" y="447"/>
                </a:lnTo>
                <a:lnTo>
                  <a:pt x="61" y="424"/>
                </a:lnTo>
                <a:lnTo>
                  <a:pt x="84" y="424"/>
                </a:lnTo>
                <a:lnTo>
                  <a:pt x="84" y="409"/>
                </a:lnTo>
                <a:lnTo>
                  <a:pt x="84" y="383"/>
                </a:lnTo>
                <a:lnTo>
                  <a:pt x="61" y="360"/>
                </a:lnTo>
                <a:lnTo>
                  <a:pt x="53" y="333"/>
                </a:lnTo>
                <a:lnTo>
                  <a:pt x="31" y="307"/>
                </a:lnTo>
                <a:lnTo>
                  <a:pt x="23" y="284"/>
                </a:lnTo>
                <a:lnTo>
                  <a:pt x="23" y="269"/>
                </a:lnTo>
                <a:lnTo>
                  <a:pt x="0" y="26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77" name="Freeform 5"/>
          <p:cNvSpPr>
            <a:spLocks/>
          </p:cNvSpPr>
          <p:nvPr/>
        </p:nvSpPr>
        <p:spPr bwMode="auto">
          <a:xfrm>
            <a:off x="6961188" y="3332163"/>
            <a:ext cx="736600" cy="598487"/>
          </a:xfrm>
          <a:custGeom>
            <a:avLst/>
            <a:gdLst/>
            <a:ahLst/>
            <a:cxnLst>
              <a:cxn ang="0">
                <a:pos x="23" y="258"/>
              </a:cxn>
              <a:cxn ang="0">
                <a:pos x="61" y="269"/>
              </a:cxn>
              <a:cxn ang="0">
                <a:pos x="103" y="269"/>
              </a:cxn>
              <a:cxn ang="0">
                <a:pos x="152" y="258"/>
              </a:cxn>
              <a:cxn ang="0">
                <a:pos x="152" y="205"/>
              </a:cxn>
              <a:cxn ang="0">
                <a:pos x="152" y="155"/>
              </a:cxn>
              <a:cxn ang="0">
                <a:pos x="152" y="129"/>
              </a:cxn>
              <a:cxn ang="0">
                <a:pos x="171" y="140"/>
              </a:cxn>
              <a:cxn ang="0">
                <a:pos x="201" y="178"/>
              </a:cxn>
              <a:cxn ang="0">
                <a:pos x="239" y="167"/>
              </a:cxn>
              <a:cxn ang="0">
                <a:pos x="269" y="129"/>
              </a:cxn>
              <a:cxn ang="0">
                <a:pos x="299" y="129"/>
              </a:cxn>
              <a:cxn ang="0">
                <a:pos x="330" y="140"/>
              </a:cxn>
              <a:cxn ang="0">
                <a:pos x="368" y="140"/>
              </a:cxn>
              <a:cxn ang="0">
                <a:pos x="398" y="118"/>
              </a:cxn>
              <a:cxn ang="0">
                <a:pos x="428" y="80"/>
              </a:cxn>
              <a:cxn ang="0">
                <a:pos x="470" y="42"/>
              </a:cxn>
              <a:cxn ang="0">
                <a:pos x="496" y="27"/>
              </a:cxn>
              <a:cxn ang="0">
                <a:pos x="538" y="0"/>
              </a:cxn>
              <a:cxn ang="0">
                <a:pos x="549" y="0"/>
              </a:cxn>
              <a:cxn ang="0">
                <a:pos x="587" y="15"/>
              </a:cxn>
              <a:cxn ang="0">
                <a:pos x="629" y="15"/>
              </a:cxn>
              <a:cxn ang="0">
                <a:pos x="636" y="15"/>
              </a:cxn>
              <a:cxn ang="0">
                <a:pos x="636" y="65"/>
              </a:cxn>
              <a:cxn ang="0">
                <a:pos x="636" y="118"/>
              </a:cxn>
              <a:cxn ang="0">
                <a:pos x="636" y="167"/>
              </a:cxn>
              <a:cxn ang="0">
                <a:pos x="667" y="193"/>
              </a:cxn>
              <a:cxn ang="0">
                <a:pos x="686" y="193"/>
              </a:cxn>
              <a:cxn ang="0">
                <a:pos x="667" y="216"/>
              </a:cxn>
              <a:cxn ang="0">
                <a:pos x="648" y="269"/>
              </a:cxn>
              <a:cxn ang="0">
                <a:pos x="606" y="307"/>
              </a:cxn>
              <a:cxn ang="0">
                <a:pos x="568" y="333"/>
              </a:cxn>
              <a:cxn ang="0">
                <a:pos x="549" y="371"/>
              </a:cxn>
              <a:cxn ang="0">
                <a:pos x="508" y="409"/>
              </a:cxn>
              <a:cxn ang="0">
                <a:pos x="470" y="436"/>
              </a:cxn>
              <a:cxn ang="0">
                <a:pos x="428" y="462"/>
              </a:cxn>
              <a:cxn ang="0">
                <a:pos x="390" y="473"/>
              </a:cxn>
              <a:cxn ang="0">
                <a:pos x="349" y="473"/>
              </a:cxn>
              <a:cxn ang="0">
                <a:pos x="311" y="485"/>
              </a:cxn>
              <a:cxn ang="0">
                <a:pos x="269" y="485"/>
              </a:cxn>
              <a:cxn ang="0">
                <a:pos x="231" y="485"/>
              </a:cxn>
              <a:cxn ang="0">
                <a:pos x="190" y="485"/>
              </a:cxn>
              <a:cxn ang="0">
                <a:pos x="152" y="500"/>
              </a:cxn>
              <a:cxn ang="0">
                <a:pos x="110" y="500"/>
              </a:cxn>
              <a:cxn ang="0">
                <a:pos x="84" y="462"/>
              </a:cxn>
              <a:cxn ang="0">
                <a:pos x="61" y="424"/>
              </a:cxn>
              <a:cxn ang="0">
                <a:pos x="84" y="409"/>
              </a:cxn>
              <a:cxn ang="0">
                <a:pos x="61" y="360"/>
              </a:cxn>
              <a:cxn ang="0">
                <a:pos x="31" y="307"/>
              </a:cxn>
              <a:cxn ang="0">
                <a:pos x="23" y="269"/>
              </a:cxn>
            </a:cxnLst>
            <a:rect l="0" t="0" r="r" b="b"/>
            <a:pathLst>
              <a:path w="686" h="500">
                <a:moveTo>
                  <a:pt x="0" y="269"/>
                </a:moveTo>
                <a:lnTo>
                  <a:pt x="23" y="258"/>
                </a:lnTo>
                <a:lnTo>
                  <a:pt x="42" y="269"/>
                </a:lnTo>
                <a:lnTo>
                  <a:pt x="61" y="269"/>
                </a:lnTo>
                <a:lnTo>
                  <a:pt x="84" y="269"/>
                </a:lnTo>
                <a:lnTo>
                  <a:pt x="103" y="269"/>
                </a:lnTo>
                <a:lnTo>
                  <a:pt x="133" y="269"/>
                </a:lnTo>
                <a:lnTo>
                  <a:pt x="152" y="258"/>
                </a:lnTo>
                <a:lnTo>
                  <a:pt x="152" y="231"/>
                </a:lnTo>
                <a:lnTo>
                  <a:pt x="152" y="205"/>
                </a:lnTo>
                <a:lnTo>
                  <a:pt x="159" y="178"/>
                </a:lnTo>
                <a:lnTo>
                  <a:pt x="152" y="155"/>
                </a:lnTo>
                <a:lnTo>
                  <a:pt x="152" y="129"/>
                </a:lnTo>
                <a:lnTo>
                  <a:pt x="152" y="129"/>
                </a:lnTo>
                <a:lnTo>
                  <a:pt x="152" y="129"/>
                </a:lnTo>
                <a:lnTo>
                  <a:pt x="171" y="140"/>
                </a:lnTo>
                <a:lnTo>
                  <a:pt x="182" y="167"/>
                </a:lnTo>
                <a:lnTo>
                  <a:pt x="201" y="178"/>
                </a:lnTo>
                <a:lnTo>
                  <a:pt x="220" y="178"/>
                </a:lnTo>
                <a:lnTo>
                  <a:pt x="239" y="167"/>
                </a:lnTo>
                <a:lnTo>
                  <a:pt x="250" y="140"/>
                </a:lnTo>
                <a:lnTo>
                  <a:pt x="269" y="129"/>
                </a:lnTo>
                <a:lnTo>
                  <a:pt x="281" y="129"/>
                </a:lnTo>
                <a:lnTo>
                  <a:pt x="299" y="129"/>
                </a:lnTo>
                <a:lnTo>
                  <a:pt x="311" y="140"/>
                </a:lnTo>
                <a:lnTo>
                  <a:pt x="330" y="140"/>
                </a:lnTo>
                <a:lnTo>
                  <a:pt x="349" y="140"/>
                </a:lnTo>
                <a:lnTo>
                  <a:pt x="368" y="140"/>
                </a:lnTo>
                <a:lnTo>
                  <a:pt x="390" y="140"/>
                </a:lnTo>
                <a:lnTo>
                  <a:pt x="398" y="118"/>
                </a:lnTo>
                <a:lnTo>
                  <a:pt x="417" y="102"/>
                </a:lnTo>
                <a:lnTo>
                  <a:pt x="428" y="80"/>
                </a:lnTo>
                <a:lnTo>
                  <a:pt x="447" y="65"/>
                </a:lnTo>
                <a:lnTo>
                  <a:pt x="470" y="42"/>
                </a:lnTo>
                <a:lnTo>
                  <a:pt x="489" y="27"/>
                </a:lnTo>
                <a:lnTo>
                  <a:pt x="496" y="27"/>
                </a:lnTo>
                <a:lnTo>
                  <a:pt x="519" y="15"/>
                </a:lnTo>
                <a:lnTo>
                  <a:pt x="538" y="0"/>
                </a:lnTo>
                <a:lnTo>
                  <a:pt x="549" y="0"/>
                </a:lnTo>
                <a:lnTo>
                  <a:pt x="549" y="0"/>
                </a:lnTo>
                <a:lnTo>
                  <a:pt x="568" y="15"/>
                </a:lnTo>
                <a:lnTo>
                  <a:pt x="587" y="15"/>
                </a:lnTo>
                <a:lnTo>
                  <a:pt x="606" y="15"/>
                </a:lnTo>
                <a:lnTo>
                  <a:pt x="629" y="15"/>
                </a:lnTo>
                <a:lnTo>
                  <a:pt x="636" y="15"/>
                </a:lnTo>
                <a:lnTo>
                  <a:pt x="636" y="15"/>
                </a:lnTo>
                <a:lnTo>
                  <a:pt x="636" y="42"/>
                </a:lnTo>
                <a:lnTo>
                  <a:pt x="636" y="65"/>
                </a:lnTo>
                <a:lnTo>
                  <a:pt x="648" y="91"/>
                </a:lnTo>
                <a:lnTo>
                  <a:pt x="636" y="118"/>
                </a:lnTo>
                <a:lnTo>
                  <a:pt x="636" y="140"/>
                </a:lnTo>
                <a:lnTo>
                  <a:pt x="636" y="167"/>
                </a:lnTo>
                <a:lnTo>
                  <a:pt x="648" y="193"/>
                </a:lnTo>
                <a:lnTo>
                  <a:pt x="667" y="193"/>
                </a:lnTo>
                <a:lnTo>
                  <a:pt x="686" y="193"/>
                </a:lnTo>
                <a:lnTo>
                  <a:pt x="686" y="193"/>
                </a:lnTo>
                <a:lnTo>
                  <a:pt x="678" y="193"/>
                </a:lnTo>
                <a:lnTo>
                  <a:pt x="667" y="216"/>
                </a:lnTo>
                <a:lnTo>
                  <a:pt x="655" y="243"/>
                </a:lnTo>
                <a:lnTo>
                  <a:pt x="648" y="269"/>
                </a:lnTo>
                <a:lnTo>
                  <a:pt x="629" y="296"/>
                </a:lnTo>
                <a:lnTo>
                  <a:pt x="606" y="307"/>
                </a:lnTo>
                <a:lnTo>
                  <a:pt x="587" y="322"/>
                </a:lnTo>
                <a:lnTo>
                  <a:pt x="568" y="333"/>
                </a:lnTo>
                <a:lnTo>
                  <a:pt x="557" y="360"/>
                </a:lnTo>
                <a:lnTo>
                  <a:pt x="549" y="371"/>
                </a:lnTo>
                <a:lnTo>
                  <a:pt x="527" y="383"/>
                </a:lnTo>
                <a:lnTo>
                  <a:pt x="508" y="409"/>
                </a:lnTo>
                <a:lnTo>
                  <a:pt x="489" y="424"/>
                </a:lnTo>
                <a:lnTo>
                  <a:pt x="470" y="436"/>
                </a:lnTo>
                <a:lnTo>
                  <a:pt x="447" y="447"/>
                </a:lnTo>
                <a:lnTo>
                  <a:pt x="428" y="462"/>
                </a:lnTo>
                <a:lnTo>
                  <a:pt x="409" y="473"/>
                </a:lnTo>
                <a:lnTo>
                  <a:pt x="390" y="473"/>
                </a:lnTo>
                <a:lnTo>
                  <a:pt x="368" y="473"/>
                </a:lnTo>
                <a:lnTo>
                  <a:pt x="349" y="473"/>
                </a:lnTo>
                <a:lnTo>
                  <a:pt x="330" y="485"/>
                </a:lnTo>
                <a:lnTo>
                  <a:pt x="311" y="485"/>
                </a:lnTo>
                <a:lnTo>
                  <a:pt x="288" y="485"/>
                </a:lnTo>
                <a:lnTo>
                  <a:pt x="269" y="485"/>
                </a:lnTo>
                <a:lnTo>
                  <a:pt x="250" y="485"/>
                </a:lnTo>
                <a:lnTo>
                  <a:pt x="231" y="485"/>
                </a:lnTo>
                <a:lnTo>
                  <a:pt x="209" y="485"/>
                </a:lnTo>
                <a:lnTo>
                  <a:pt x="190" y="485"/>
                </a:lnTo>
                <a:lnTo>
                  <a:pt x="171" y="485"/>
                </a:lnTo>
                <a:lnTo>
                  <a:pt x="152" y="500"/>
                </a:lnTo>
                <a:lnTo>
                  <a:pt x="133" y="500"/>
                </a:lnTo>
                <a:lnTo>
                  <a:pt x="110" y="500"/>
                </a:lnTo>
                <a:lnTo>
                  <a:pt x="91" y="485"/>
                </a:lnTo>
                <a:lnTo>
                  <a:pt x="84" y="462"/>
                </a:lnTo>
                <a:lnTo>
                  <a:pt x="61" y="447"/>
                </a:lnTo>
                <a:lnTo>
                  <a:pt x="61" y="424"/>
                </a:lnTo>
                <a:lnTo>
                  <a:pt x="84" y="424"/>
                </a:lnTo>
                <a:lnTo>
                  <a:pt x="84" y="409"/>
                </a:lnTo>
                <a:lnTo>
                  <a:pt x="84" y="383"/>
                </a:lnTo>
                <a:lnTo>
                  <a:pt x="61" y="360"/>
                </a:lnTo>
                <a:lnTo>
                  <a:pt x="53" y="333"/>
                </a:lnTo>
                <a:lnTo>
                  <a:pt x="31" y="307"/>
                </a:lnTo>
                <a:lnTo>
                  <a:pt x="23" y="284"/>
                </a:lnTo>
                <a:lnTo>
                  <a:pt x="23" y="269"/>
                </a:lnTo>
                <a:lnTo>
                  <a:pt x="0" y="269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78" name="Freeform 6"/>
          <p:cNvSpPr>
            <a:spLocks/>
          </p:cNvSpPr>
          <p:nvPr/>
        </p:nvSpPr>
        <p:spPr bwMode="auto">
          <a:xfrm>
            <a:off x="7604125" y="3517900"/>
            <a:ext cx="52388" cy="73025"/>
          </a:xfrm>
          <a:custGeom>
            <a:avLst/>
            <a:gdLst/>
            <a:ahLst/>
            <a:cxnLst>
              <a:cxn ang="0">
                <a:pos x="49" y="12"/>
              </a:cxn>
              <a:cxn ang="0">
                <a:pos x="30" y="0"/>
              </a:cxn>
              <a:cxn ang="0">
                <a:pos x="19" y="12"/>
              </a:cxn>
              <a:cxn ang="0">
                <a:pos x="0" y="12"/>
              </a:cxn>
              <a:cxn ang="0">
                <a:pos x="0" y="38"/>
              </a:cxn>
              <a:cxn ang="0">
                <a:pos x="7" y="61"/>
              </a:cxn>
              <a:cxn ang="0">
                <a:pos x="30" y="61"/>
              </a:cxn>
              <a:cxn ang="0">
                <a:pos x="37" y="38"/>
              </a:cxn>
              <a:cxn ang="0">
                <a:pos x="49" y="38"/>
              </a:cxn>
              <a:cxn ang="0">
                <a:pos x="49" y="12"/>
              </a:cxn>
            </a:cxnLst>
            <a:rect l="0" t="0" r="r" b="b"/>
            <a:pathLst>
              <a:path w="49" h="61">
                <a:moveTo>
                  <a:pt x="49" y="12"/>
                </a:moveTo>
                <a:lnTo>
                  <a:pt x="30" y="0"/>
                </a:lnTo>
                <a:lnTo>
                  <a:pt x="19" y="12"/>
                </a:lnTo>
                <a:lnTo>
                  <a:pt x="0" y="12"/>
                </a:lnTo>
                <a:lnTo>
                  <a:pt x="0" y="38"/>
                </a:lnTo>
                <a:lnTo>
                  <a:pt x="7" y="61"/>
                </a:lnTo>
                <a:lnTo>
                  <a:pt x="30" y="61"/>
                </a:lnTo>
                <a:lnTo>
                  <a:pt x="37" y="38"/>
                </a:lnTo>
                <a:lnTo>
                  <a:pt x="49" y="38"/>
                </a:lnTo>
                <a:lnTo>
                  <a:pt x="49" y="12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79" name="Freeform 7"/>
          <p:cNvSpPr>
            <a:spLocks/>
          </p:cNvSpPr>
          <p:nvPr/>
        </p:nvSpPr>
        <p:spPr bwMode="auto">
          <a:xfrm>
            <a:off x="7604125" y="3517900"/>
            <a:ext cx="52388" cy="73025"/>
          </a:xfrm>
          <a:custGeom>
            <a:avLst/>
            <a:gdLst/>
            <a:ahLst/>
            <a:cxnLst>
              <a:cxn ang="0">
                <a:pos x="49" y="12"/>
              </a:cxn>
              <a:cxn ang="0">
                <a:pos x="30" y="0"/>
              </a:cxn>
              <a:cxn ang="0">
                <a:pos x="19" y="12"/>
              </a:cxn>
              <a:cxn ang="0">
                <a:pos x="0" y="12"/>
              </a:cxn>
              <a:cxn ang="0">
                <a:pos x="0" y="38"/>
              </a:cxn>
              <a:cxn ang="0">
                <a:pos x="7" y="61"/>
              </a:cxn>
              <a:cxn ang="0">
                <a:pos x="30" y="61"/>
              </a:cxn>
              <a:cxn ang="0">
                <a:pos x="37" y="38"/>
              </a:cxn>
              <a:cxn ang="0">
                <a:pos x="49" y="38"/>
              </a:cxn>
              <a:cxn ang="0">
                <a:pos x="49" y="12"/>
              </a:cxn>
            </a:cxnLst>
            <a:rect l="0" t="0" r="r" b="b"/>
            <a:pathLst>
              <a:path w="49" h="61">
                <a:moveTo>
                  <a:pt x="49" y="12"/>
                </a:moveTo>
                <a:lnTo>
                  <a:pt x="30" y="0"/>
                </a:lnTo>
                <a:lnTo>
                  <a:pt x="19" y="12"/>
                </a:lnTo>
                <a:lnTo>
                  <a:pt x="0" y="12"/>
                </a:lnTo>
                <a:lnTo>
                  <a:pt x="0" y="38"/>
                </a:lnTo>
                <a:lnTo>
                  <a:pt x="7" y="61"/>
                </a:lnTo>
                <a:lnTo>
                  <a:pt x="30" y="61"/>
                </a:lnTo>
                <a:lnTo>
                  <a:pt x="37" y="38"/>
                </a:lnTo>
                <a:lnTo>
                  <a:pt x="49" y="38"/>
                </a:lnTo>
                <a:lnTo>
                  <a:pt x="49" y="12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0" name="Freeform 8"/>
          <p:cNvSpPr>
            <a:spLocks/>
          </p:cNvSpPr>
          <p:nvPr/>
        </p:nvSpPr>
        <p:spPr bwMode="auto">
          <a:xfrm>
            <a:off x="6742113" y="3087688"/>
            <a:ext cx="614362" cy="566737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57" y="0"/>
              </a:cxn>
              <a:cxn ang="0">
                <a:pos x="98" y="15"/>
              </a:cxn>
              <a:cxn ang="0">
                <a:pos x="136" y="15"/>
              </a:cxn>
              <a:cxn ang="0">
                <a:pos x="166" y="15"/>
              </a:cxn>
              <a:cxn ang="0">
                <a:pos x="204" y="15"/>
              </a:cxn>
              <a:cxn ang="0">
                <a:pos x="246" y="15"/>
              </a:cxn>
              <a:cxn ang="0">
                <a:pos x="288" y="15"/>
              </a:cxn>
              <a:cxn ang="0">
                <a:pos x="337" y="26"/>
              </a:cxn>
              <a:cxn ang="0">
                <a:pos x="386" y="38"/>
              </a:cxn>
              <a:cxn ang="0">
                <a:pos x="424" y="26"/>
              </a:cxn>
              <a:cxn ang="0">
                <a:pos x="466" y="15"/>
              </a:cxn>
              <a:cxn ang="0">
                <a:pos x="485" y="26"/>
              </a:cxn>
              <a:cxn ang="0">
                <a:pos x="503" y="15"/>
              </a:cxn>
              <a:cxn ang="0">
                <a:pos x="545" y="15"/>
              </a:cxn>
              <a:cxn ang="0">
                <a:pos x="572" y="26"/>
              </a:cxn>
              <a:cxn ang="0">
                <a:pos x="572" y="26"/>
              </a:cxn>
              <a:cxn ang="0">
                <a:pos x="534" y="53"/>
              </a:cxn>
              <a:cxn ang="0">
                <a:pos x="492" y="64"/>
              </a:cxn>
              <a:cxn ang="0">
                <a:pos x="454" y="64"/>
              </a:cxn>
              <a:cxn ang="0">
                <a:pos x="424" y="53"/>
              </a:cxn>
              <a:cxn ang="0">
                <a:pos x="394" y="79"/>
              </a:cxn>
              <a:cxn ang="0">
                <a:pos x="386" y="117"/>
              </a:cxn>
              <a:cxn ang="0">
                <a:pos x="394" y="166"/>
              </a:cxn>
              <a:cxn ang="0">
                <a:pos x="375" y="204"/>
              </a:cxn>
              <a:cxn ang="0">
                <a:pos x="356" y="246"/>
              </a:cxn>
              <a:cxn ang="0">
                <a:pos x="356" y="295"/>
              </a:cxn>
              <a:cxn ang="0">
                <a:pos x="356" y="333"/>
              </a:cxn>
              <a:cxn ang="0">
                <a:pos x="356" y="333"/>
              </a:cxn>
              <a:cxn ang="0">
                <a:pos x="363" y="382"/>
              </a:cxn>
              <a:cxn ang="0">
                <a:pos x="356" y="435"/>
              </a:cxn>
              <a:cxn ang="0">
                <a:pos x="337" y="473"/>
              </a:cxn>
              <a:cxn ang="0">
                <a:pos x="288" y="473"/>
              </a:cxn>
              <a:cxn ang="0">
                <a:pos x="246" y="473"/>
              </a:cxn>
              <a:cxn ang="0">
                <a:pos x="204" y="473"/>
              </a:cxn>
              <a:cxn ang="0">
                <a:pos x="185" y="462"/>
              </a:cxn>
              <a:cxn ang="0">
                <a:pos x="155" y="435"/>
              </a:cxn>
              <a:cxn ang="0">
                <a:pos x="148" y="382"/>
              </a:cxn>
              <a:cxn ang="0">
                <a:pos x="125" y="333"/>
              </a:cxn>
              <a:cxn ang="0">
                <a:pos x="117" y="284"/>
              </a:cxn>
              <a:cxn ang="0">
                <a:pos x="136" y="257"/>
              </a:cxn>
              <a:cxn ang="0">
                <a:pos x="117" y="231"/>
              </a:cxn>
              <a:cxn ang="0">
                <a:pos x="87" y="193"/>
              </a:cxn>
              <a:cxn ang="0">
                <a:pos x="76" y="155"/>
              </a:cxn>
              <a:cxn ang="0">
                <a:pos x="49" y="117"/>
              </a:cxn>
              <a:cxn ang="0">
                <a:pos x="19" y="79"/>
              </a:cxn>
              <a:cxn ang="0">
                <a:pos x="0" y="26"/>
              </a:cxn>
              <a:cxn ang="0">
                <a:pos x="0" y="15"/>
              </a:cxn>
            </a:cxnLst>
            <a:rect l="0" t="0" r="r" b="b"/>
            <a:pathLst>
              <a:path w="572" h="473">
                <a:moveTo>
                  <a:pt x="0" y="15"/>
                </a:moveTo>
                <a:lnTo>
                  <a:pt x="19" y="0"/>
                </a:lnTo>
                <a:lnTo>
                  <a:pt x="38" y="0"/>
                </a:lnTo>
                <a:lnTo>
                  <a:pt x="57" y="0"/>
                </a:lnTo>
                <a:lnTo>
                  <a:pt x="76" y="15"/>
                </a:lnTo>
                <a:lnTo>
                  <a:pt x="98" y="15"/>
                </a:lnTo>
                <a:lnTo>
                  <a:pt x="117" y="15"/>
                </a:lnTo>
                <a:lnTo>
                  <a:pt x="136" y="15"/>
                </a:lnTo>
                <a:lnTo>
                  <a:pt x="148" y="15"/>
                </a:lnTo>
                <a:lnTo>
                  <a:pt x="166" y="15"/>
                </a:lnTo>
                <a:lnTo>
                  <a:pt x="185" y="15"/>
                </a:lnTo>
                <a:lnTo>
                  <a:pt x="204" y="15"/>
                </a:lnTo>
                <a:lnTo>
                  <a:pt x="227" y="15"/>
                </a:lnTo>
                <a:lnTo>
                  <a:pt x="246" y="15"/>
                </a:lnTo>
                <a:lnTo>
                  <a:pt x="265" y="15"/>
                </a:lnTo>
                <a:lnTo>
                  <a:pt x="288" y="15"/>
                </a:lnTo>
                <a:lnTo>
                  <a:pt x="307" y="26"/>
                </a:lnTo>
                <a:lnTo>
                  <a:pt x="337" y="26"/>
                </a:lnTo>
                <a:lnTo>
                  <a:pt x="356" y="26"/>
                </a:lnTo>
                <a:lnTo>
                  <a:pt x="386" y="38"/>
                </a:lnTo>
                <a:lnTo>
                  <a:pt x="405" y="38"/>
                </a:lnTo>
                <a:lnTo>
                  <a:pt x="424" y="26"/>
                </a:lnTo>
                <a:lnTo>
                  <a:pt x="443" y="26"/>
                </a:lnTo>
                <a:lnTo>
                  <a:pt x="466" y="15"/>
                </a:lnTo>
                <a:lnTo>
                  <a:pt x="485" y="26"/>
                </a:lnTo>
                <a:lnTo>
                  <a:pt x="485" y="26"/>
                </a:lnTo>
                <a:lnTo>
                  <a:pt x="485" y="23"/>
                </a:lnTo>
                <a:lnTo>
                  <a:pt x="503" y="15"/>
                </a:lnTo>
                <a:lnTo>
                  <a:pt x="522" y="11"/>
                </a:lnTo>
                <a:lnTo>
                  <a:pt x="545" y="15"/>
                </a:lnTo>
                <a:lnTo>
                  <a:pt x="553" y="15"/>
                </a:lnTo>
                <a:lnTo>
                  <a:pt x="572" y="26"/>
                </a:lnTo>
                <a:lnTo>
                  <a:pt x="572" y="26"/>
                </a:lnTo>
                <a:lnTo>
                  <a:pt x="572" y="26"/>
                </a:lnTo>
                <a:lnTo>
                  <a:pt x="553" y="38"/>
                </a:lnTo>
                <a:lnTo>
                  <a:pt x="534" y="53"/>
                </a:lnTo>
                <a:lnTo>
                  <a:pt x="515" y="53"/>
                </a:lnTo>
                <a:lnTo>
                  <a:pt x="492" y="64"/>
                </a:lnTo>
                <a:lnTo>
                  <a:pt x="473" y="64"/>
                </a:lnTo>
                <a:lnTo>
                  <a:pt x="454" y="64"/>
                </a:lnTo>
                <a:lnTo>
                  <a:pt x="435" y="64"/>
                </a:lnTo>
                <a:lnTo>
                  <a:pt x="424" y="53"/>
                </a:lnTo>
                <a:lnTo>
                  <a:pt x="405" y="53"/>
                </a:lnTo>
                <a:lnTo>
                  <a:pt x="394" y="79"/>
                </a:lnTo>
                <a:lnTo>
                  <a:pt x="394" y="91"/>
                </a:lnTo>
                <a:lnTo>
                  <a:pt x="386" y="117"/>
                </a:lnTo>
                <a:lnTo>
                  <a:pt x="394" y="140"/>
                </a:lnTo>
                <a:lnTo>
                  <a:pt x="394" y="166"/>
                </a:lnTo>
                <a:lnTo>
                  <a:pt x="394" y="193"/>
                </a:lnTo>
                <a:lnTo>
                  <a:pt x="375" y="204"/>
                </a:lnTo>
                <a:lnTo>
                  <a:pt x="356" y="219"/>
                </a:lnTo>
                <a:lnTo>
                  <a:pt x="356" y="246"/>
                </a:lnTo>
                <a:lnTo>
                  <a:pt x="356" y="269"/>
                </a:lnTo>
                <a:lnTo>
                  <a:pt x="356" y="295"/>
                </a:lnTo>
                <a:lnTo>
                  <a:pt x="356" y="322"/>
                </a:lnTo>
                <a:lnTo>
                  <a:pt x="356" y="333"/>
                </a:lnTo>
                <a:lnTo>
                  <a:pt x="356" y="333"/>
                </a:lnTo>
                <a:lnTo>
                  <a:pt x="356" y="333"/>
                </a:lnTo>
                <a:lnTo>
                  <a:pt x="356" y="359"/>
                </a:lnTo>
                <a:lnTo>
                  <a:pt x="363" y="382"/>
                </a:lnTo>
                <a:lnTo>
                  <a:pt x="356" y="409"/>
                </a:lnTo>
                <a:lnTo>
                  <a:pt x="356" y="435"/>
                </a:lnTo>
                <a:lnTo>
                  <a:pt x="356" y="462"/>
                </a:lnTo>
                <a:lnTo>
                  <a:pt x="337" y="473"/>
                </a:lnTo>
                <a:lnTo>
                  <a:pt x="307" y="473"/>
                </a:lnTo>
                <a:lnTo>
                  <a:pt x="288" y="473"/>
                </a:lnTo>
                <a:lnTo>
                  <a:pt x="265" y="473"/>
                </a:lnTo>
                <a:lnTo>
                  <a:pt x="246" y="473"/>
                </a:lnTo>
                <a:lnTo>
                  <a:pt x="227" y="462"/>
                </a:lnTo>
                <a:lnTo>
                  <a:pt x="204" y="473"/>
                </a:lnTo>
                <a:lnTo>
                  <a:pt x="204" y="473"/>
                </a:lnTo>
                <a:lnTo>
                  <a:pt x="185" y="462"/>
                </a:lnTo>
                <a:lnTo>
                  <a:pt x="166" y="462"/>
                </a:lnTo>
                <a:lnTo>
                  <a:pt x="155" y="435"/>
                </a:lnTo>
                <a:lnTo>
                  <a:pt x="148" y="409"/>
                </a:lnTo>
                <a:lnTo>
                  <a:pt x="148" y="382"/>
                </a:lnTo>
                <a:lnTo>
                  <a:pt x="136" y="359"/>
                </a:lnTo>
                <a:lnTo>
                  <a:pt x="125" y="333"/>
                </a:lnTo>
                <a:lnTo>
                  <a:pt x="125" y="306"/>
                </a:lnTo>
                <a:lnTo>
                  <a:pt x="117" y="284"/>
                </a:lnTo>
                <a:lnTo>
                  <a:pt x="117" y="257"/>
                </a:lnTo>
                <a:lnTo>
                  <a:pt x="136" y="257"/>
                </a:lnTo>
                <a:lnTo>
                  <a:pt x="136" y="231"/>
                </a:lnTo>
                <a:lnTo>
                  <a:pt x="117" y="231"/>
                </a:lnTo>
                <a:lnTo>
                  <a:pt x="98" y="204"/>
                </a:lnTo>
                <a:lnTo>
                  <a:pt x="87" y="193"/>
                </a:lnTo>
                <a:lnTo>
                  <a:pt x="76" y="178"/>
                </a:lnTo>
                <a:lnTo>
                  <a:pt x="76" y="155"/>
                </a:lnTo>
                <a:lnTo>
                  <a:pt x="57" y="140"/>
                </a:lnTo>
                <a:lnTo>
                  <a:pt x="49" y="117"/>
                </a:lnTo>
                <a:lnTo>
                  <a:pt x="30" y="102"/>
                </a:lnTo>
                <a:lnTo>
                  <a:pt x="19" y="79"/>
                </a:lnTo>
                <a:lnTo>
                  <a:pt x="7" y="53"/>
                </a:lnTo>
                <a:lnTo>
                  <a:pt x="0" y="26"/>
                </a:lnTo>
                <a:lnTo>
                  <a:pt x="19" y="15"/>
                </a:lnTo>
                <a:lnTo>
                  <a:pt x="0" y="1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1" name="Freeform 9"/>
          <p:cNvSpPr>
            <a:spLocks/>
          </p:cNvSpPr>
          <p:nvPr/>
        </p:nvSpPr>
        <p:spPr bwMode="auto">
          <a:xfrm>
            <a:off x="6742113" y="3087688"/>
            <a:ext cx="614362" cy="566737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57" y="0"/>
              </a:cxn>
              <a:cxn ang="0">
                <a:pos x="98" y="15"/>
              </a:cxn>
              <a:cxn ang="0">
                <a:pos x="136" y="15"/>
              </a:cxn>
              <a:cxn ang="0">
                <a:pos x="166" y="15"/>
              </a:cxn>
              <a:cxn ang="0">
                <a:pos x="204" y="15"/>
              </a:cxn>
              <a:cxn ang="0">
                <a:pos x="246" y="15"/>
              </a:cxn>
              <a:cxn ang="0">
                <a:pos x="288" y="15"/>
              </a:cxn>
              <a:cxn ang="0">
                <a:pos x="337" y="26"/>
              </a:cxn>
              <a:cxn ang="0">
                <a:pos x="386" y="38"/>
              </a:cxn>
              <a:cxn ang="0">
                <a:pos x="424" y="26"/>
              </a:cxn>
              <a:cxn ang="0">
                <a:pos x="466" y="15"/>
              </a:cxn>
              <a:cxn ang="0">
                <a:pos x="485" y="26"/>
              </a:cxn>
              <a:cxn ang="0">
                <a:pos x="503" y="15"/>
              </a:cxn>
              <a:cxn ang="0">
                <a:pos x="545" y="15"/>
              </a:cxn>
              <a:cxn ang="0">
                <a:pos x="572" y="26"/>
              </a:cxn>
              <a:cxn ang="0">
                <a:pos x="572" y="26"/>
              </a:cxn>
              <a:cxn ang="0">
                <a:pos x="534" y="53"/>
              </a:cxn>
              <a:cxn ang="0">
                <a:pos x="492" y="64"/>
              </a:cxn>
              <a:cxn ang="0">
                <a:pos x="454" y="64"/>
              </a:cxn>
              <a:cxn ang="0">
                <a:pos x="424" y="53"/>
              </a:cxn>
              <a:cxn ang="0">
                <a:pos x="394" y="79"/>
              </a:cxn>
              <a:cxn ang="0">
                <a:pos x="386" y="117"/>
              </a:cxn>
              <a:cxn ang="0">
                <a:pos x="394" y="166"/>
              </a:cxn>
              <a:cxn ang="0">
                <a:pos x="375" y="204"/>
              </a:cxn>
              <a:cxn ang="0">
                <a:pos x="356" y="246"/>
              </a:cxn>
              <a:cxn ang="0">
                <a:pos x="356" y="295"/>
              </a:cxn>
              <a:cxn ang="0">
                <a:pos x="356" y="333"/>
              </a:cxn>
              <a:cxn ang="0">
                <a:pos x="356" y="333"/>
              </a:cxn>
              <a:cxn ang="0">
                <a:pos x="363" y="382"/>
              </a:cxn>
              <a:cxn ang="0">
                <a:pos x="356" y="435"/>
              </a:cxn>
              <a:cxn ang="0">
                <a:pos x="337" y="473"/>
              </a:cxn>
              <a:cxn ang="0">
                <a:pos x="288" y="473"/>
              </a:cxn>
              <a:cxn ang="0">
                <a:pos x="246" y="473"/>
              </a:cxn>
              <a:cxn ang="0">
                <a:pos x="204" y="473"/>
              </a:cxn>
              <a:cxn ang="0">
                <a:pos x="185" y="462"/>
              </a:cxn>
              <a:cxn ang="0">
                <a:pos x="155" y="435"/>
              </a:cxn>
              <a:cxn ang="0">
                <a:pos x="148" y="382"/>
              </a:cxn>
              <a:cxn ang="0">
                <a:pos x="125" y="333"/>
              </a:cxn>
              <a:cxn ang="0">
                <a:pos x="117" y="284"/>
              </a:cxn>
              <a:cxn ang="0">
                <a:pos x="136" y="257"/>
              </a:cxn>
              <a:cxn ang="0">
                <a:pos x="117" y="231"/>
              </a:cxn>
              <a:cxn ang="0">
                <a:pos x="87" y="193"/>
              </a:cxn>
              <a:cxn ang="0">
                <a:pos x="76" y="155"/>
              </a:cxn>
              <a:cxn ang="0">
                <a:pos x="49" y="117"/>
              </a:cxn>
              <a:cxn ang="0">
                <a:pos x="19" y="79"/>
              </a:cxn>
              <a:cxn ang="0">
                <a:pos x="0" y="26"/>
              </a:cxn>
              <a:cxn ang="0">
                <a:pos x="0" y="15"/>
              </a:cxn>
            </a:cxnLst>
            <a:rect l="0" t="0" r="r" b="b"/>
            <a:pathLst>
              <a:path w="572" h="473">
                <a:moveTo>
                  <a:pt x="0" y="15"/>
                </a:moveTo>
                <a:lnTo>
                  <a:pt x="19" y="0"/>
                </a:lnTo>
                <a:lnTo>
                  <a:pt x="38" y="0"/>
                </a:lnTo>
                <a:lnTo>
                  <a:pt x="57" y="0"/>
                </a:lnTo>
                <a:lnTo>
                  <a:pt x="76" y="15"/>
                </a:lnTo>
                <a:lnTo>
                  <a:pt x="98" y="15"/>
                </a:lnTo>
                <a:lnTo>
                  <a:pt x="117" y="15"/>
                </a:lnTo>
                <a:lnTo>
                  <a:pt x="136" y="15"/>
                </a:lnTo>
                <a:lnTo>
                  <a:pt x="148" y="15"/>
                </a:lnTo>
                <a:lnTo>
                  <a:pt x="166" y="15"/>
                </a:lnTo>
                <a:lnTo>
                  <a:pt x="185" y="15"/>
                </a:lnTo>
                <a:lnTo>
                  <a:pt x="204" y="15"/>
                </a:lnTo>
                <a:lnTo>
                  <a:pt x="227" y="15"/>
                </a:lnTo>
                <a:lnTo>
                  <a:pt x="246" y="15"/>
                </a:lnTo>
                <a:lnTo>
                  <a:pt x="265" y="15"/>
                </a:lnTo>
                <a:lnTo>
                  <a:pt x="288" y="15"/>
                </a:lnTo>
                <a:lnTo>
                  <a:pt x="307" y="26"/>
                </a:lnTo>
                <a:lnTo>
                  <a:pt x="337" y="26"/>
                </a:lnTo>
                <a:lnTo>
                  <a:pt x="356" y="26"/>
                </a:lnTo>
                <a:lnTo>
                  <a:pt x="386" y="38"/>
                </a:lnTo>
                <a:lnTo>
                  <a:pt x="405" y="38"/>
                </a:lnTo>
                <a:lnTo>
                  <a:pt x="424" y="26"/>
                </a:lnTo>
                <a:lnTo>
                  <a:pt x="443" y="26"/>
                </a:lnTo>
                <a:lnTo>
                  <a:pt x="466" y="15"/>
                </a:lnTo>
                <a:lnTo>
                  <a:pt x="485" y="26"/>
                </a:lnTo>
                <a:lnTo>
                  <a:pt x="485" y="26"/>
                </a:lnTo>
                <a:lnTo>
                  <a:pt x="485" y="23"/>
                </a:lnTo>
                <a:lnTo>
                  <a:pt x="503" y="15"/>
                </a:lnTo>
                <a:lnTo>
                  <a:pt x="522" y="11"/>
                </a:lnTo>
                <a:lnTo>
                  <a:pt x="545" y="15"/>
                </a:lnTo>
                <a:lnTo>
                  <a:pt x="553" y="15"/>
                </a:lnTo>
                <a:lnTo>
                  <a:pt x="572" y="26"/>
                </a:lnTo>
                <a:lnTo>
                  <a:pt x="572" y="26"/>
                </a:lnTo>
                <a:lnTo>
                  <a:pt x="572" y="26"/>
                </a:lnTo>
                <a:lnTo>
                  <a:pt x="553" y="38"/>
                </a:lnTo>
                <a:lnTo>
                  <a:pt x="534" y="53"/>
                </a:lnTo>
                <a:lnTo>
                  <a:pt x="515" y="53"/>
                </a:lnTo>
                <a:lnTo>
                  <a:pt x="492" y="64"/>
                </a:lnTo>
                <a:lnTo>
                  <a:pt x="473" y="64"/>
                </a:lnTo>
                <a:lnTo>
                  <a:pt x="454" y="64"/>
                </a:lnTo>
                <a:lnTo>
                  <a:pt x="435" y="64"/>
                </a:lnTo>
                <a:lnTo>
                  <a:pt x="424" y="53"/>
                </a:lnTo>
                <a:lnTo>
                  <a:pt x="405" y="53"/>
                </a:lnTo>
                <a:lnTo>
                  <a:pt x="394" y="79"/>
                </a:lnTo>
                <a:lnTo>
                  <a:pt x="394" y="91"/>
                </a:lnTo>
                <a:lnTo>
                  <a:pt x="386" y="117"/>
                </a:lnTo>
                <a:lnTo>
                  <a:pt x="394" y="140"/>
                </a:lnTo>
                <a:lnTo>
                  <a:pt x="394" y="166"/>
                </a:lnTo>
                <a:lnTo>
                  <a:pt x="394" y="193"/>
                </a:lnTo>
                <a:lnTo>
                  <a:pt x="375" y="204"/>
                </a:lnTo>
                <a:lnTo>
                  <a:pt x="356" y="219"/>
                </a:lnTo>
                <a:lnTo>
                  <a:pt x="356" y="246"/>
                </a:lnTo>
                <a:lnTo>
                  <a:pt x="356" y="269"/>
                </a:lnTo>
                <a:lnTo>
                  <a:pt x="356" y="295"/>
                </a:lnTo>
                <a:lnTo>
                  <a:pt x="356" y="322"/>
                </a:lnTo>
                <a:lnTo>
                  <a:pt x="356" y="333"/>
                </a:lnTo>
                <a:lnTo>
                  <a:pt x="356" y="333"/>
                </a:lnTo>
                <a:lnTo>
                  <a:pt x="356" y="333"/>
                </a:lnTo>
                <a:lnTo>
                  <a:pt x="356" y="359"/>
                </a:lnTo>
                <a:lnTo>
                  <a:pt x="363" y="382"/>
                </a:lnTo>
                <a:lnTo>
                  <a:pt x="356" y="409"/>
                </a:lnTo>
                <a:lnTo>
                  <a:pt x="356" y="435"/>
                </a:lnTo>
                <a:lnTo>
                  <a:pt x="356" y="462"/>
                </a:lnTo>
                <a:lnTo>
                  <a:pt x="337" y="473"/>
                </a:lnTo>
                <a:lnTo>
                  <a:pt x="307" y="473"/>
                </a:lnTo>
                <a:lnTo>
                  <a:pt x="288" y="473"/>
                </a:lnTo>
                <a:lnTo>
                  <a:pt x="265" y="473"/>
                </a:lnTo>
                <a:lnTo>
                  <a:pt x="246" y="473"/>
                </a:lnTo>
                <a:lnTo>
                  <a:pt x="227" y="462"/>
                </a:lnTo>
                <a:lnTo>
                  <a:pt x="204" y="473"/>
                </a:lnTo>
                <a:lnTo>
                  <a:pt x="204" y="473"/>
                </a:lnTo>
                <a:lnTo>
                  <a:pt x="185" y="462"/>
                </a:lnTo>
                <a:lnTo>
                  <a:pt x="166" y="462"/>
                </a:lnTo>
                <a:lnTo>
                  <a:pt x="155" y="435"/>
                </a:lnTo>
                <a:lnTo>
                  <a:pt x="148" y="409"/>
                </a:lnTo>
                <a:lnTo>
                  <a:pt x="148" y="382"/>
                </a:lnTo>
                <a:lnTo>
                  <a:pt x="136" y="359"/>
                </a:lnTo>
                <a:lnTo>
                  <a:pt x="125" y="333"/>
                </a:lnTo>
                <a:lnTo>
                  <a:pt x="125" y="306"/>
                </a:lnTo>
                <a:lnTo>
                  <a:pt x="117" y="284"/>
                </a:lnTo>
                <a:lnTo>
                  <a:pt x="117" y="257"/>
                </a:lnTo>
                <a:lnTo>
                  <a:pt x="136" y="257"/>
                </a:lnTo>
                <a:lnTo>
                  <a:pt x="136" y="231"/>
                </a:lnTo>
                <a:lnTo>
                  <a:pt x="117" y="231"/>
                </a:lnTo>
                <a:lnTo>
                  <a:pt x="98" y="204"/>
                </a:lnTo>
                <a:lnTo>
                  <a:pt x="87" y="193"/>
                </a:lnTo>
                <a:lnTo>
                  <a:pt x="76" y="178"/>
                </a:lnTo>
                <a:lnTo>
                  <a:pt x="76" y="155"/>
                </a:lnTo>
                <a:lnTo>
                  <a:pt x="57" y="140"/>
                </a:lnTo>
                <a:lnTo>
                  <a:pt x="49" y="117"/>
                </a:lnTo>
                <a:lnTo>
                  <a:pt x="30" y="102"/>
                </a:lnTo>
                <a:lnTo>
                  <a:pt x="19" y="79"/>
                </a:lnTo>
                <a:lnTo>
                  <a:pt x="7" y="53"/>
                </a:lnTo>
                <a:lnTo>
                  <a:pt x="0" y="26"/>
                </a:lnTo>
                <a:lnTo>
                  <a:pt x="19" y="15"/>
                </a:lnTo>
                <a:lnTo>
                  <a:pt x="0" y="15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2" name="Freeform 10"/>
          <p:cNvSpPr>
            <a:spLocks/>
          </p:cNvSpPr>
          <p:nvPr/>
        </p:nvSpPr>
        <p:spPr bwMode="auto">
          <a:xfrm>
            <a:off x="7124700" y="3117850"/>
            <a:ext cx="519113" cy="427038"/>
          </a:xfrm>
          <a:custGeom>
            <a:avLst/>
            <a:gdLst/>
            <a:ahLst/>
            <a:cxnLst>
              <a:cxn ang="0">
                <a:pos x="397" y="178"/>
              </a:cxn>
              <a:cxn ang="0">
                <a:pos x="356" y="167"/>
              </a:cxn>
              <a:cxn ang="0">
                <a:pos x="325" y="140"/>
              </a:cxn>
              <a:cxn ang="0">
                <a:pos x="318" y="103"/>
              </a:cxn>
              <a:cxn ang="0">
                <a:pos x="288" y="91"/>
              </a:cxn>
              <a:cxn ang="0">
                <a:pos x="246" y="65"/>
              </a:cxn>
              <a:cxn ang="0">
                <a:pos x="227" y="12"/>
              </a:cxn>
              <a:cxn ang="0">
                <a:pos x="216" y="0"/>
              </a:cxn>
              <a:cxn ang="0">
                <a:pos x="178" y="27"/>
              </a:cxn>
              <a:cxn ang="0">
                <a:pos x="136" y="38"/>
              </a:cxn>
              <a:cxn ang="0">
                <a:pos x="98" y="38"/>
              </a:cxn>
              <a:cxn ang="0">
                <a:pos x="68" y="27"/>
              </a:cxn>
              <a:cxn ang="0">
                <a:pos x="38" y="53"/>
              </a:cxn>
              <a:cxn ang="0">
                <a:pos x="30" y="91"/>
              </a:cxn>
              <a:cxn ang="0">
                <a:pos x="38" y="140"/>
              </a:cxn>
              <a:cxn ang="0">
                <a:pos x="19" y="178"/>
              </a:cxn>
              <a:cxn ang="0">
                <a:pos x="0" y="220"/>
              </a:cxn>
              <a:cxn ang="0">
                <a:pos x="0" y="269"/>
              </a:cxn>
              <a:cxn ang="0">
                <a:pos x="0" y="307"/>
              </a:cxn>
              <a:cxn ang="0">
                <a:pos x="19" y="318"/>
              </a:cxn>
              <a:cxn ang="0">
                <a:pos x="49" y="356"/>
              </a:cxn>
              <a:cxn ang="0">
                <a:pos x="87" y="345"/>
              </a:cxn>
              <a:cxn ang="0">
                <a:pos x="117" y="307"/>
              </a:cxn>
              <a:cxn ang="0">
                <a:pos x="147" y="307"/>
              </a:cxn>
              <a:cxn ang="0">
                <a:pos x="178" y="318"/>
              </a:cxn>
              <a:cxn ang="0">
                <a:pos x="216" y="318"/>
              </a:cxn>
              <a:cxn ang="0">
                <a:pos x="246" y="296"/>
              </a:cxn>
              <a:cxn ang="0">
                <a:pos x="276" y="258"/>
              </a:cxn>
              <a:cxn ang="0">
                <a:pos x="318" y="220"/>
              </a:cxn>
              <a:cxn ang="0">
                <a:pos x="344" y="205"/>
              </a:cxn>
              <a:cxn ang="0">
                <a:pos x="386" y="178"/>
              </a:cxn>
              <a:cxn ang="0">
                <a:pos x="397" y="178"/>
              </a:cxn>
              <a:cxn ang="0">
                <a:pos x="435" y="193"/>
              </a:cxn>
              <a:cxn ang="0">
                <a:pos x="477" y="193"/>
              </a:cxn>
              <a:cxn ang="0">
                <a:pos x="416" y="193"/>
              </a:cxn>
            </a:cxnLst>
            <a:rect l="0" t="0" r="r" b="b"/>
            <a:pathLst>
              <a:path w="484" h="356">
                <a:moveTo>
                  <a:pt x="416" y="193"/>
                </a:moveTo>
                <a:lnTo>
                  <a:pt x="397" y="178"/>
                </a:lnTo>
                <a:lnTo>
                  <a:pt x="375" y="167"/>
                </a:lnTo>
                <a:lnTo>
                  <a:pt x="356" y="167"/>
                </a:lnTo>
                <a:lnTo>
                  <a:pt x="337" y="167"/>
                </a:lnTo>
                <a:lnTo>
                  <a:pt x="325" y="140"/>
                </a:lnTo>
                <a:lnTo>
                  <a:pt x="325" y="114"/>
                </a:lnTo>
                <a:lnTo>
                  <a:pt x="318" y="103"/>
                </a:lnTo>
                <a:lnTo>
                  <a:pt x="295" y="91"/>
                </a:lnTo>
                <a:lnTo>
                  <a:pt x="288" y="91"/>
                </a:lnTo>
                <a:lnTo>
                  <a:pt x="265" y="76"/>
                </a:lnTo>
                <a:lnTo>
                  <a:pt x="246" y="65"/>
                </a:lnTo>
                <a:lnTo>
                  <a:pt x="238" y="38"/>
                </a:lnTo>
                <a:lnTo>
                  <a:pt x="227" y="12"/>
                </a:lnTo>
                <a:lnTo>
                  <a:pt x="216" y="0"/>
                </a:lnTo>
                <a:lnTo>
                  <a:pt x="216" y="0"/>
                </a:lnTo>
                <a:lnTo>
                  <a:pt x="197" y="12"/>
                </a:lnTo>
                <a:lnTo>
                  <a:pt x="178" y="27"/>
                </a:lnTo>
                <a:lnTo>
                  <a:pt x="159" y="27"/>
                </a:lnTo>
                <a:lnTo>
                  <a:pt x="136" y="38"/>
                </a:lnTo>
                <a:lnTo>
                  <a:pt x="117" y="38"/>
                </a:lnTo>
                <a:lnTo>
                  <a:pt x="98" y="38"/>
                </a:lnTo>
                <a:lnTo>
                  <a:pt x="79" y="38"/>
                </a:lnTo>
                <a:lnTo>
                  <a:pt x="68" y="27"/>
                </a:lnTo>
                <a:lnTo>
                  <a:pt x="49" y="27"/>
                </a:lnTo>
                <a:lnTo>
                  <a:pt x="38" y="53"/>
                </a:lnTo>
                <a:lnTo>
                  <a:pt x="38" y="65"/>
                </a:lnTo>
                <a:lnTo>
                  <a:pt x="30" y="91"/>
                </a:lnTo>
                <a:lnTo>
                  <a:pt x="38" y="114"/>
                </a:lnTo>
                <a:lnTo>
                  <a:pt x="38" y="140"/>
                </a:lnTo>
                <a:lnTo>
                  <a:pt x="38" y="167"/>
                </a:lnTo>
                <a:lnTo>
                  <a:pt x="19" y="178"/>
                </a:lnTo>
                <a:lnTo>
                  <a:pt x="0" y="193"/>
                </a:lnTo>
                <a:lnTo>
                  <a:pt x="0" y="220"/>
                </a:lnTo>
                <a:lnTo>
                  <a:pt x="0" y="243"/>
                </a:lnTo>
                <a:lnTo>
                  <a:pt x="0" y="269"/>
                </a:lnTo>
                <a:lnTo>
                  <a:pt x="0" y="296"/>
                </a:lnTo>
                <a:lnTo>
                  <a:pt x="0" y="307"/>
                </a:lnTo>
                <a:lnTo>
                  <a:pt x="0" y="307"/>
                </a:lnTo>
                <a:lnTo>
                  <a:pt x="19" y="318"/>
                </a:lnTo>
                <a:lnTo>
                  <a:pt x="30" y="345"/>
                </a:lnTo>
                <a:lnTo>
                  <a:pt x="49" y="356"/>
                </a:lnTo>
                <a:lnTo>
                  <a:pt x="68" y="356"/>
                </a:lnTo>
                <a:lnTo>
                  <a:pt x="87" y="345"/>
                </a:lnTo>
                <a:lnTo>
                  <a:pt x="98" y="318"/>
                </a:lnTo>
                <a:lnTo>
                  <a:pt x="117" y="307"/>
                </a:lnTo>
                <a:lnTo>
                  <a:pt x="129" y="307"/>
                </a:lnTo>
                <a:lnTo>
                  <a:pt x="147" y="307"/>
                </a:lnTo>
                <a:lnTo>
                  <a:pt x="159" y="318"/>
                </a:lnTo>
                <a:lnTo>
                  <a:pt x="178" y="318"/>
                </a:lnTo>
                <a:lnTo>
                  <a:pt x="197" y="318"/>
                </a:lnTo>
                <a:lnTo>
                  <a:pt x="216" y="318"/>
                </a:lnTo>
                <a:lnTo>
                  <a:pt x="238" y="318"/>
                </a:lnTo>
                <a:lnTo>
                  <a:pt x="246" y="296"/>
                </a:lnTo>
                <a:lnTo>
                  <a:pt x="265" y="280"/>
                </a:lnTo>
                <a:lnTo>
                  <a:pt x="276" y="258"/>
                </a:lnTo>
                <a:lnTo>
                  <a:pt x="295" y="243"/>
                </a:lnTo>
                <a:lnTo>
                  <a:pt x="318" y="220"/>
                </a:lnTo>
                <a:lnTo>
                  <a:pt x="337" y="205"/>
                </a:lnTo>
                <a:lnTo>
                  <a:pt x="344" y="205"/>
                </a:lnTo>
                <a:lnTo>
                  <a:pt x="367" y="193"/>
                </a:lnTo>
                <a:lnTo>
                  <a:pt x="386" y="178"/>
                </a:lnTo>
                <a:lnTo>
                  <a:pt x="397" y="178"/>
                </a:lnTo>
                <a:lnTo>
                  <a:pt x="397" y="178"/>
                </a:lnTo>
                <a:lnTo>
                  <a:pt x="416" y="193"/>
                </a:lnTo>
                <a:lnTo>
                  <a:pt x="435" y="193"/>
                </a:lnTo>
                <a:lnTo>
                  <a:pt x="454" y="193"/>
                </a:lnTo>
                <a:lnTo>
                  <a:pt x="477" y="193"/>
                </a:lnTo>
                <a:lnTo>
                  <a:pt x="484" y="193"/>
                </a:lnTo>
                <a:lnTo>
                  <a:pt x="416" y="193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3" name="Freeform 11"/>
          <p:cNvSpPr>
            <a:spLocks/>
          </p:cNvSpPr>
          <p:nvPr/>
        </p:nvSpPr>
        <p:spPr bwMode="auto">
          <a:xfrm>
            <a:off x="7124700" y="3117850"/>
            <a:ext cx="519113" cy="427038"/>
          </a:xfrm>
          <a:custGeom>
            <a:avLst/>
            <a:gdLst/>
            <a:ahLst/>
            <a:cxnLst>
              <a:cxn ang="0">
                <a:pos x="397" y="178"/>
              </a:cxn>
              <a:cxn ang="0">
                <a:pos x="356" y="167"/>
              </a:cxn>
              <a:cxn ang="0">
                <a:pos x="325" y="140"/>
              </a:cxn>
              <a:cxn ang="0">
                <a:pos x="318" y="103"/>
              </a:cxn>
              <a:cxn ang="0">
                <a:pos x="288" y="91"/>
              </a:cxn>
              <a:cxn ang="0">
                <a:pos x="246" y="65"/>
              </a:cxn>
              <a:cxn ang="0">
                <a:pos x="227" y="12"/>
              </a:cxn>
              <a:cxn ang="0">
                <a:pos x="216" y="0"/>
              </a:cxn>
              <a:cxn ang="0">
                <a:pos x="178" y="27"/>
              </a:cxn>
              <a:cxn ang="0">
                <a:pos x="136" y="38"/>
              </a:cxn>
              <a:cxn ang="0">
                <a:pos x="98" y="38"/>
              </a:cxn>
              <a:cxn ang="0">
                <a:pos x="68" y="27"/>
              </a:cxn>
              <a:cxn ang="0">
                <a:pos x="38" y="53"/>
              </a:cxn>
              <a:cxn ang="0">
                <a:pos x="30" y="91"/>
              </a:cxn>
              <a:cxn ang="0">
                <a:pos x="38" y="140"/>
              </a:cxn>
              <a:cxn ang="0">
                <a:pos x="19" y="178"/>
              </a:cxn>
              <a:cxn ang="0">
                <a:pos x="0" y="220"/>
              </a:cxn>
              <a:cxn ang="0">
                <a:pos x="0" y="269"/>
              </a:cxn>
              <a:cxn ang="0">
                <a:pos x="0" y="307"/>
              </a:cxn>
              <a:cxn ang="0">
                <a:pos x="19" y="318"/>
              </a:cxn>
              <a:cxn ang="0">
                <a:pos x="49" y="356"/>
              </a:cxn>
              <a:cxn ang="0">
                <a:pos x="87" y="345"/>
              </a:cxn>
              <a:cxn ang="0">
                <a:pos x="117" y="307"/>
              </a:cxn>
              <a:cxn ang="0">
                <a:pos x="147" y="307"/>
              </a:cxn>
              <a:cxn ang="0">
                <a:pos x="178" y="318"/>
              </a:cxn>
              <a:cxn ang="0">
                <a:pos x="216" y="318"/>
              </a:cxn>
              <a:cxn ang="0">
                <a:pos x="246" y="296"/>
              </a:cxn>
              <a:cxn ang="0">
                <a:pos x="276" y="258"/>
              </a:cxn>
              <a:cxn ang="0">
                <a:pos x="318" y="220"/>
              </a:cxn>
              <a:cxn ang="0">
                <a:pos x="344" y="205"/>
              </a:cxn>
              <a:cxn ang="0">
                <a:pos x="386" y="178"/>
              </a:cxn>
              <a:cxn ang="0">
                <a:pos x="397" y="178"/>
              </a:cxn>
              <a:cxn ang="0">
                <a:pos x="435" y="193"/>
              </a:cxn>
              <a:cxn ang="0">
                <a:pos x="477" y="193"/>
              </a:cxn>
              <a:cxn ang="0">
                <a:pos x="416" y="193"/>
              </a:cxn>
            </a:cxnLst>
            <a:rect l="0" t="0" r="r" b="b"/>
            <a:pathLst>
              <a:path w="484" h="356">
                <a:moveTo>
                  <a:pt x="416" y="193"/>
                </a:moveTo>
                <a:lnTo>
                  <a:pt x="397" y="178"/>
                </a:lnTo>
                <a:lnTo>
                  <a:pt x="375" y="167"/>
                </a:lnTo>
                <a:lnTo>
                  <a:pt x="356" y="167"/>
                </a:lnTo>
                <a:lnTo>
                  <a:pt x="337" y="167"/>
                </a:lnTo>
                <a:lnTo>
                  <a:pt x="325" y="140"/>
                </a:lnTo>
                <a:lnTo>
                  <a:pt x="325" y="114"/>
                </a:lnTo>
                <a:lnTo>
                  <a:pt x="318" y="103"/>
                </a:lnTo>
                <a:lnTo>
                  <a:pt x="295" y="91"/>
                </a:lnTo>
                <a:lnTo>
                  <a:pt x="288" y="91"/>
                </a:lnTo>
                <a:lnTo>
                  <a:pt x="265" y="76"/>
                </a:lnTo>
                <a:lnTo>
                  <a:pt x="246" y="65"/>
                </a:lnTo>
                <a:lnTo>
                  <a:pt x="238" y="38"/>
                </a:lnTo>
                <a:lnTo>
                  <a:pt x="227" y="12"/>
                </a:lnTo>
                <a:lnTo>
                  <a:pt x="216" y="0"/>
                </a:lnTo>
                <a:lnTo>
                  <a:pt x="216" y="0"/>
                </a:lnTo>
                <a:lnTo>
                  <a:pt x="197" y="12"/>
                </a:lnTo>
                <a:lnTo>
                  <a:pt x="178" y="27"/>
                </a:lnTo>
                <a:lnTo>
                  <a:pt x="159" y="27"/>
                </a:lnTo>
                <a:lnTo>
                  <a:pt x="136" y="38"/>
                </a:lnTo>
                <a:lnTo>
                  <a:pt x="117" y="38"/>
                </a:lnTo>
                <a:lnTo>
                  <a:pt x="98" y="38"/>
                </a:lnTo>
                <a:lnTo>
                  <a:pt x="79" y="38"/>
                </a:lnTo>
                <a:lnTo>
                  <a:pt x="68" y="27"/>
                </a:lnTo>
                <a:lnTo>
                  <a:pt x="49" y="27"/>
                </a:lnTo>
                <a:lnTo>
                  <a:pt x="38" y="53"/>
                </a:lnTo>
                <a:lnTo>
                  <a:pt x="38" y="65"/>
                </a:lnTo>
                <a:lnTo>
                  <a:pt x="30" y="91"/>
                </a:lnTo>
                <a:lnTo>
                  <a:pt x="38" y="114"/>
                </a:lnTo>
                <a:lnTo>
                  <a:pt x="38" y="140"/>
                </a:lnTo>
                <a:lnTo>
                  <a:pt x="38" y="167"/>
                </a:lnTo>
                <a:lnTo>
                  <a:pt x="19" y="178"/>
                </a:lnTo>
                <a:lnTo>
                  <a:pt x="0" y="193"/>
                </a:lnTo>
                <a:lnTo>
                  <a:pt x="0" y="220"/>
                </a:lnTo>
                <a:lnTo>
                  <a:pt x="0" y="243"/>
                </a:lnTo>
                <a:lnTo>
                  <a:pt x="0" y="269"/>
                </a:lnTo>
                <a:lnTo>
                  <a:pt x="0" y="296"/>
                </a:lnTo>
                <a:lnTo>
                  <a:pt x="0" y="307"/>
                </a:lnTo>
                <a:lnTo>
                  <a:pt x="0" y="307"/>
                </a:lnTo>
                <a:lnTo>
                  <a:pt x="19" y="318"/>
                </a:lnTo>
                <a:lnTo>
                  <a:pt x="30" y="345"/>
                </a:lnTo>
                <a:lnTo>
                  <a:pt x="49" y="356"/>
                </a:lnTo>
                <a:lnTo>
                  <a:pt x="68" y="356"/>
                </a:lnTo>
                <a:lnTo>
                  <a:pt x="87" y="345"/>
                </a:lnTo>
                <a:lnTo>
                  <a:pt x="98" y="318"/>
                </a:lnTo>
                <a:lnTo>
                  <a:pt x="117" y="307"/>
                </a:lnTo>
                <a:lnTo>
                  <a:pt x="129" y="307"/>
                </a:lnTo>
                <a:lnTo>
                  <a:pt x="147" y="307"/>
                </a:lnTo>
                <a:lnTo>
                  <a:pt x="159" y="318"/>
                </a:lnTo>
                <a:lnTo>
                  <a:pt x="178" y="318"/>
                </a:lnTo>
                <a:lnTo>
                  <a:pt x="197" y="318"/>
                </a:lnTo>
                <a:lnTo>
                  <a:pt x="216" y="318"/>
                </a:lnTo>
                <a:lnTo>
                  <a:pt x="238" y="318"/>
                </a:lnTo>
                <a:lnTo>
                  <a:pt x="246" y="296"/>
                </a:lnTo>
                <a:lnTo>
                  <a:pt x="265" y="280"/>
                </a:lnTo>
                <a:lnTo>
                  <a:pt x="276" y="258"/>
                </a:lnTo>
                <a:lnTo>
                  <a:pt x="295" y="243"/>
                </a:lnTo>
                <a:lnTo>
                  <a:pt x="318" y="220"/>
                </a:lnTo>
                <a:lnTo>
                  <a:pt x="337" y="205"/>
                </a:lnTo>
                <a:lnTo>
                  <a:pt x="344" y="205"/>
                </a:lnTo>
                <a:lnTo>
                  <a:pt x="367" y="193"/>
                </a:lnTo>
                <a:lnTo>
                  <a:pt x="386" y="178"/>
                </a:lnTo>
                <a:lnTo>
                  <a:pt x="397" y="178"/>
                </a:lnTo>
                <a:lnTo>
                  <a:pt x="397" y="178"/>
                </a:lnTo>
                <a:lnTo>
                  <a:pt x="416" y="193"/>
                </a:lnTo>
                <a:lnTo>
                  <a:pt x="435" y="193"/>
                </a:lnTo>
                <a:lnTo>
                  <a:pt x="454" y="193"/>
                </a:lnTo>
                <a:lnTo>
                  <a:pt x="477" y="193"/>
                </a:lnTo>
                <a:lnTo>
                  <a:pt x="484" y="193"/>
                </a:lnTo>
                <a:lnTo>
                  <a:pt x="416" y="193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4" name="Freeform 12"/>
          <p:cNvSpPr>
            <a:spLocks/>
          </p:cNvSpPr>
          <p:nvPr/>
        </p:nvSpPr>
        <p:spPr bwMode="auto">
          <a:xfrm>
            <a:off x="6742113" y="2552700"/>
            <a:ext cx="614362" cy="581025"/>
          </a:xfrm>
          <a:custGeom>
            <a:avLst/>
            <a:gdLst/>
            <a:ahLst/>
            <a:cxnLst>
              <a:cxn ang="0">
                <a:pos x="572" y="473"/>
              </a:cxn>
              <a:cxn ang="0">
                <a:pos x="545" y="462"/>
              </a:cxn>
              <a:cxn ang="0">
                <a:pos x="503" y="462"/>
              </a:cxn>
              <a:cxn ang="0">
                <a:pos x="485" y="473"/>
              </a:cxn>
              <a:cxn ang="0">
                <a:pos x="462" y="473"/>
              </a:cxn>
              <a:cxn ang="0">
                <a:pos x="424" y="473"/>
              </a:cxn>
              <a:cxn ang="0">
                <a:pos x="386" y="485"/>
              </a:cxn>
              <a:cxn ang="0">
                <a:pos x="337" y="473"/>
              </a:cxn>
              <a:cxn ang="0">
                <a:pos x="288" y="462"/>
              </a:cxn>
              <a:cxn ang="0">
                <a:pos x="246" y="462"/>
              </a:cxn>
              <a:cxn ang="0">
                <a:pos x="204" y="462"/>
              </a:cxn>
              <a:cxn ang="0">
                <a:pos x="166" y="462"/>
              </a:cxn>
              <a:cxn ang="0">
                <a:pos x="136" y="462"/>
              </a:cxn>
              <a:cxn ang="0">
                <a:pos x="98" y="462"/>
              </a:cxn>
              <a:cxn ang="0">
                <a:pos x="57" y="447"/>
              </a:cxn>
              <a:cxn ang="0">
                <a:pos x="19" y="447"/>
              </a:cxn>
              <a:cxn ang="0">
                <a:pos x="0" y="447"/>
              </a:cxn>
              <a:cxn ang="0">
                <a:pos x="0" y="409"/>
              </a:cxn>
              <a:cxn ang="0">
                <a:pos x="7" y="360"/>
              </a:cxn>
              <a:cxn ang="0">
                <a:pos x="30" y="307"/>
              </a:cxn>
              <a:cxn ang="0">
                <a:pos x="38" y="269"/>
              </a:cxn>
              <a:cxn ang="0">
                <a:pos x="57" y="220"/>
              </a:cxn>
              <a:cxn ang="0">
                <a:pos x="57" y="167"/>
              </a:cxn>
              <a:cxn ang="0">
                <a:pos x="49" y="117"/>
              </a:cxn>
              <a:cxn ang="0">
                <a:pos x="38" y="64"/>
              </a:cxn>
              <a:cxn ang="0">
                <a:pos x="19" y="15"/>
              </a:cxn>
              <a:cxn ang="0">
                <a:pos x="19" y="15"/>
              </a:cxn>
              <a:cxn ang="0">
                <a:pos x="57" y="15"/>
              </a:cxn>
              <a:cxn ang="0">
                <a:pos x="98" y="0"/>
              </a:cxn>
              <a:cxn ang="0">
                <a:pos x="136" y="0"/>
              </a:cxn>
              <a:cxn ang="0">
                <a:pos x="174" y="0"/>
              </a:cxn>
              <a:cxn ang="0">
                <a:pos x="204" y="0"/>
              </a:cxn>
              <a:cxn ang="0">
                <a:pos x="235" y="27"/>
              </a:cxn>
              <a:cxn ang="0">
                <a:pos x="257" y="76"/>
              </a:cxn>
              <a:cxn ang="0">
                <a:pos x="295" y="76"/>
              </a:cxn>
              <a:cxn ang="0">
                <a:pos x="337" y="76"/>
              </a:cxn>
              <a:cxn ang="0">
                <a:pos x="363" y="53"/>
              </a:cxn>
              <a:cxn ang="0">
                <a:pos x="405" y="53"/>
              </a:cxn>
              <a:cxn ang="0">
                <a:pos x="424" y="102"/>
              </a:cxn>
              <a:cxn ang="0">
                <a:pos x="435" y="155"/>
              </a:cxn>
              <a:cxn ang="0">
                <a:pos x="443" y="205"/>
              </a:cxn>
              <a:cxn ang="0">
                <a:pos x="485" y="205"/>
              </a:cxn>
              <a:cxn ang="0">
                <a:pos x="522" y="205"/>
              </a:cxn>
              <a:cxn ang="0">
                <a:pos x="534" y="205"/>
              </a:cxn>
              <a:cxn ang="0">
                <a:pos x="522" y="258"/>
              </a:cxn>
              <a:cxn ang="0">
                <a:pos x="503" y="295"/>
              </a:cxn>
              <a:cxn ang="0">
                <a:pos x="462" y="295"/>
              </a:cxn>
              <a:cxn ang="0">
                <a:pos x="424" y="295"/>
              </a:cxn>
              <a:cxn ang="0">
                <a:pos x="424" y="345"/>
              </a:cxn>
              <a:cxn ang="0">
                <a:pos x="424" y="398"/>
              </a:cxn>
              <a:cxn ang="0">
                <a:pos x="443" y="447"/>
              </a:cxn>
              <a:cxn ang="0">
                <a:pos x="519" y="458"/>
              </a:cxn>
            </a:cxnLst>
            <a:rect l="0" t="0" r="r" b="b"/>
            <a:pathLst>
              <a:path w="572" h="485">
                <a:moveTo>
                  <a:pt x="572" y="473"/>
                </a:moveTo>
                <a:lnTo>
                  <a:pt x="572" y="473"/>
                </a:lnTo>
                <a:lnTo>
                  <a:pt x="553" y="462"/>
                </a:lnTo>
                <a:lnTo>
                  <a:pt x="545" y="462"/>
                </a:lnTo>
                <a:lnTo>
                  <a:pt x="522" y="462"/>
                </a:lnTo>
                <a:lnTo>
                  <a:pt x="503" y="462"/>
                </a:lnTo>
                <a:lnTo>
                  <a:pt x="485" y="473"/>
                </a:lnTo>
                <a:lnTo>
                  <a:pt x="485" y="473"/>
                </a:lnTo>
                <a:lnTo>
                  <a:pt x="485" y="473"/>
                </a:lnTo>
                <a:lnTo>
                  <a:pt x="462" y="473"/>
                </a:lnTo>
                <a:lnTo>
                  <a:pt x="443" y="473"/>
                </a:lnTo>
                <a:lnTo>
                  <a:pt x="424" y="473"/>
                </a:lnTo>
                <a:lnTo>
                  <a:pt x="405" y="485"/>
                </a:lnTo>
                <a:lnTo>
                  <a:pt x="386" y="485"/>
                </a:lnTo>
                <a:lnTo>
                  <a:pt x="356" y="473"/>
                </a:lnTo>
                <a:lnTo>
                  <a:pt x="337" y="473"/>
                </a:lnTo>
                <a:lnTo>
                  <a:pt x="307" y="473"/>
                </a:lnTo>
                <a:lnTo>
                  <a:pt x="288" y="462"/>
                </a:lnTo>
                <a:lnTo>
                  <a:pt x="265" y="462"/>
                </a:lnTo>
                <a:lnTo>
                  <a:pt x="246" y="462"/>
                </a:lnTo>
                <a:lnTo>
                  <a:pt x="227" y="462"/>
                </a:lnTo>
                <a:lnTo>
                  <a:pt x="204" y="462"/>
                </a:lnTo>
                <a:lnTo>
                  <a:pt x="185" y="462"/>
                </a:lnTo>
                <a:lnTo>
                  <a:pt x="166" y="462"/>
                </a:lnTo>
                <a:lnTo>
                  <a:pt x="148" y="462"/>
                </a:lnTo>
                <a:lnTo>
                  <a:pt x="136" y="462"/>
                </a:lnTo>
                <a:lnTo>
                  <a:pt x="117" y="462"/>
                </a:lnTo>
                <a:lnTo>
                  <a:pt x="98" y="462"/>
                </a:lnTo>
                <a:lnTo>
                  <a:pt x="76" y="462"/>
                </a:lnTo>
                <a:lnTo>
                  <a:pt x="57" y="447"/>
                </a:lnTo>
                <a:lnTo>
                  <a:pt x="38" y="447"/>
                </a:lnTo>
                <a:lnTo>
                  <a:pt x="19" y="447"/>
                </a:lnTo>
                <a:lnTo>
                  <a:pt x="0" y="462"/>
                </a:lnTo>
                <a:lnTo>
                  <a:pt x="0" y="447"/>
                </a:lnTo>
                <a:lnTo>
                  <a:pt x="0" y="435"/>
                </a:lnTo>
                <a:lnTo>
                  <a:pt x="0" y="409"/>
                </a:lnTo>
                <a:lnTo>
                  <a:pt x="7" y="386"/>
                </a:lnTo>
                <a:lnTo>
                  <a:pt x="7" y="360"/>
                </a:lnTo>
                <a:lnTo>
                  <a:pt x="19" y="333"/>
                </a:lnTo>
                <a:lnTo>
                  <a:pt x="30" y="307"/>
                </a:lnTo>
                <a:lnTo>
                  <a:pt x="30" y="280"/>
                </a:lnTo>
                <a:lnTo>
                  <a:pt x="38" y="269"/>
                </a:lnTo>
                <a:lnTo>
                  <a:pt x="38" y="242"/>
                </a:lnTo>
                <a:lnTo>
                  <a:pt x="57" y="220"/>
                </a:lnTo>
                <a:lnTo>
                  <a:pt x="68" y="193"/>
                </a:lnTo>
                <a:lnTo>
                  <a:pt x="57" y="167"/>
                </a:lnTo>
                <a:lnTo>
                  <a:pt x="49" y="144"/>
                </a:lnTo>
                <a:lnTo>
                  <a:pt x="49" y="117"/>
                </a:lnTo>
                <a:lnTo>
                  <a:pt x="49" y="91"/>
                </a:lnTo>
                <a:lnTo>
                  <a:pt x="38" y="64"/>
                </a:lnTo>
                <a:lnTo>
                  <a:pt x="30" y="38"/>
                </a:lnTo>
                <a:lnTo>
                  <a:pt x="19" y="15"/>
                </a:lnTo>
                <a:lnTo>
                  <a:pt x="19" y="15"/>
                </a:lnTo>
                <a:lnTo>
                  <a:pt x="19" y="15"/>
                </a:lnTo>
                <a:lnTo>
                  <a:pt x="38" y="15"/>
                </a:lnTo>
                <a:lnTo>
                  <a:pt x="57" y="15"/>
                </a:lnTo>
                <a:lnTo>
                  <a:pt x="68" y="0"/>
                </a:lnTo>
                <a:lnTo>
                  <a:pt x="98" y="0"/>
                </a:lnTo>
                <a:lnTo>
                  <a:pt x="117" y="0"/>
                </a:lnTo>
                <a:lnTo>
                  <a:pt x="136" y="0"/>
                </a:lnTo>
                <a:lnTo>
                  <a:pt x="148" y="0"/>
                </a:lnTo>
                <a:lnTo>
                  <a:pt x="174" y="0"/>
                </a:lnTo>
                <a:lnTo>
                  <a:pt x="197" y="0"/>
                </a:lnTo>
                <a:lnTo>
                  <a:pt x="204" y="0"/>
                </a:lnTo>
                <a:lnTo>
                  <a:pt x="227" y="0"/>
                </a:lnTo>
                <a:lnTo>
                  <a:pt x="235" y="27"/>
                </a:lnTo>
                <a:lnTo>
                  <a:pt x="246" y="53"/>
                </a:lnTo>
                <a:lnTo>
                  <a:pt x="257" y="76"/>
                </a:lnTo>
                <a:lnTo>
                  <a:pt x="276" y="91"/>
                </a:lnTo>
                <a:lnTo>
                  <a:pt x="295" y="76"/>
                </a:lnTo>
                <a:lnTo>
                  <a:pt x="314" y="91"/>
                </a:lnTo>
                <a:lnTo>
                  <a:pt x="337" y="76"/>
                </a:lnTo>
                <a:lnTo>
                  <a:pt x="344" y="53"/>
                </a:lnTo>
                <a:lnTo>
                  <a:pt x="363" y="53"/>
                </a:lnTo>
                <a:lnTo>
                  <a:pt x="386" y="53"/>
                </a:lnTo>
                <a:lnTo>
                  <a:pt x="405" y="53"/>
                </a:lnTo>
                <a:lnTo>
                  <a:pt x="413" y="76"/>
                </a:lnTo>
                <a:lnTo>
                  <a:pt x="424" y="102"/>
                </a:lnTo>
                <a:lnTo>
                  <a:pt x="435" y="129"/>
                </a:lnTo>
                <a:lnTo>
                  <a:pt x="435" y="155"/>
                </a:lnTo>
                <a:lnTo>
                  <a:pt x="435" y="182"/>
                </a:lnTo>
                <a:lnTo>
                  <a:pt x="443" y="205"/>
                </a:lnTo>
                <a:lnTo>
                  <a:pt x="462" y="205"/>
                </a:lnTo>
                <a:lnTo>
                  <a:pt x="485" y="205"/>
                </a:lnTo>
                <a:lnTo>
                  <a:pt x="503" y="205"/>
                </a:lnTo>
                <a:lnTo>
                  <a:pt x="522" y="205"/>
                </a:lnTo>
                <a:lnTo>
                  <a:pt x="534" y="205"/>
                </a:lnTo>
                <a:lnTo>
                  <a:pt x="534" y="205"/>
                </a:lnTo>
                <a:lnTo>
                  <a:pt x="534" y="231"/>
                </a:lnTo>
                <a:lnTo>
                  <a:pt x="522" y="258"/>
                </a:lnTo>
                <a:lnTo>
                  <a:pt x="522" y="280"/>
                </a:lnTo>
                <a:lnTo>
                  <a:pt x="503" y="295"/>
                </a:lnTo>
                <a:lnTo>
                  <a:pt x="485" y="295"/>
                </a:lnTo>
                <a:lnTo>
                  <a:pt x="462" y="295"/>
                </a:lnTo>
                <a:lnTo>
                  <a:pt x="443" y="295"/>
                </a:lnTo>
                <a:lnTo>
                  <a:pt x="424" y="295"/>
                </a:lnTo>
                <a:lnTo>
                  <a:pt x="424" y="322"/>
                </a:lnTo>
                <a:lnTo>
                  <a:pt x="424" y="345"/>
                </a:lnTo>
                <a:lnTo>
                  <a:pt x="424" y="371"/>
                </a:lnTo>
                <a:lnTo>
                  <a:pt x="424" y="398"/>
                </a:lnTo>
                <a:lnTo>
                  <a:pt x="424" y="424"/>
                </a:lnTo>
                <a:lnTo>
                  <a:pt x="443" y="447"/>
                </a:lnTo>
                <a:lnTo>
                  <a:pt x="466" y="462"/>
                </a:lnTo>
                <a:lnTo>
                  <a:pt x="519" y="458"/>
                </a:lnTo>
                <a:lnTo>
                  <a:pt x="572" y="473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5" name="Freeform 13"/>
          <p:cNvSpPr>
            <a:spLocks/>
          </p:cNvSpPr>
          <p:nvPr/>
        </p:nvSpPr>
        <p:spPr bwMode="auto">
          <a:xfrm>
            <a:off x="6742113" y="2552700"/>
            <a:ext cx="614362" cy="581025"/>
          </a:xfrm>
          <a:custGeom>
            <a:avLst/>
            <a:gdLst/>
            <a:ahLst/>
            <a:cxnLst>
              <a:cxn ang="0">
                <a:pos x="572" y="473"/>
              </a:cxn>
              <a:cxn ang="0">
                <a:pos x="545" y="462"/>
              </a:cxn>
              <a:cxn ang="0">
                <a:pos x="503" y="462"/>
              </a:cxn>
              <a:cxn ang="0">
                <a:pos x="485" y="473"/>
              </a:cxn>
              <a:cxn ang="0">
                <a:pos x="462" y="473"/>
              </a:cxn>
              <a:cxn ang="0">
                <a:pos x="424" y="473"/>
              </a:cxn>
              <a:cxn ang="0">
                <a:pos x="386" y="485"/>
              </a:cxn>
              <a:cxn ang="0">
                <a:pos x="337" y="473"/>
              </a:cxn>
              <a:cxn ang="0">
                <a:pos x="288" y="462"/>
              </a:cxn>
              <a:cxn ang="0">
                <a:pos x="246" y="462"/>
              </a:cxn>
              <a:cxn ang="0">
                <a:pos x="204" y="462"/>
              </a:cxn>
              <a:cxn ang="0">
                <a:pos x="166" y="462"/>
              </a:cxn>
              <a:cxn ang="0">
                <a:pos x="136" y="462"/>
              </a:cxn>
              <a:cxn ang="0">
                <a:pos x="98" y="462"/>
              </a:cxn>
              <a:cxn ang="0">
                <a:pos x="57" y="447"/>
              </a:cxn>
              <a:cxn ang="0">
                <a:pos x="19" y="447"/>
              </a:cxn>
              <a:cxn ang="0">
                <a:pos x="0" y="447"/>
              </a:cxn>
              <a:cxn ang="0">
                <a:pos x="0" y="409"/>
              </a:cxn>
              <a:cxn ang="0">
                <a:pos x="7" y="360"/>
              </a:cxn>
              <a:cxn ang="0">
                <a:pos x="30" y="307"/>
              </a:cxn>
              <a:cxn ang="0">
                <a:pos x="38" y="269"/>
              </a:cxn>
              <a:cxn ang="0">
                <a:pos x="57" y="220"/>
              </a:cxn>
              <a:cxn ang="0">
                <a:pos x="57" y="167"/>
              </a:cxn>
              <a:cxn ang="0">
                <a:pos x="49" y="117"/>
              </a:cxn>
              <a:cxn ang="0">
                <a:pos x="38" y="64"/>
              </a:cxn>
              <a:cxn ang="0">
                <a:pos x="19" y="15"/>
              </a:cxn>
              <a:cxn ang="0">
                <a:pos x="19" y="15"/>
              </a:cxn>
              <a:cxn ang="0">
                <a:pos x="57" y="15"/>
              </a:cxn>
              <a:cxn ang="0">
                <a:pos x="98" y="0"/>
              </a:cxn>
              <a:cxn ang="0">
                <a:pos x="136" y="0"/>
              </a:cxn>
              <a:cxn ang="0">
                <a:pos x="174" y="0"/>
              </a:cxn>
              <a:cxn ang="0">
                <a:pos x="204" y="0"/>
              </a:cxn>
              <a:cxn ang="0">
                <a:pos x="235" y="27"/>
              </a:cxn>
              <a:cxn ang="0">
                <a:pos x="257" y="76"/>
              </a:cxn>
              <a:cxn ang="0">
                <a:pos x="295" y="76"/>
              </a:cxn>
              <a:cxn ang="0">
                <a:pos x="337" y="76"/>
              </a:cxn>
              <a:cxn ang="0">
                <a:pos x="363" y="53"/>
              </a:cxn>
              <a:cxn ang="0">
                <a:pos x="405" y="53"/>
              </a:cxn>
              <a:cxn ang="0">
                <a:pos x="424" y="102"/>
              </a:cxn>
              <a:cxn ang="0">
                <a:pos x="435" y="155"/>
              </a:cxn>
              <a:cxn ang="0">
                <a:pos x="443" y="205"/>
              </a:cxn>
              <a:cxn ang="0">
                <a:pos x="485" y="205"/>
              </a:cxn>
              <a:cxn ang="0">
                <a:pos x="522" y="205"/>
              </a:cxn>
              <a:cxn ang="0">
                <a:pos x="534" y="205"/>
              </a:cxn>
              <a:cxn ang="0">
                <a:pos x="522" y="258"/>
              </a:cxn>
              <a:cxn ang="0">
                <a:pos x="503" y="295"/>
              </a:cxn>
              <a:cxn ang="0">
                <a:pos x="462" y="295"/>
              </a:cxn>
              <a:cxn ang="0">
                <a:pos x="424" y="295"/>
              </a:cxn>
              <a:cxn ang="0">
                <a:pos x="424" y="345"/>
              </a:cxn>
              <a:cxn ang="0">
                <a:pos x="424" y="398"/>
              </a:cxn>
              <a:cxn ang="0">
                <a:pos x="443" y="447"/>
              </a:cxn>
              <a:cxn ang="0">
                <a:pos x="519" y="458"/>
              </a:cxn>
            </a:cxnLst>
            <a:rect l="0" t="0" r="r" b="b"/>
            <a:pathLst>
              <a:path w="572" h="485">
                <a:moveTo>
                  <a:pt x="572" y="473"/>
                </a:moveTo>
                <a:lnTo>
                  <a:pt x="572" y="473"/>
                </a:lnTo>
                <a:lnTo>
                  <a:pt x="553" y="462"/>
                </a:lnTo>
                <a:lnTo>
                  <a:pt x="545" y="462"/>
                </a:lnTo>
                <a:lnTo>
                  <a:pt x="522" y="462"/>
                </a:lnTo>
                <a:lnTo>
                  <a:pt x="503" y="462"/>
                </a:lnTo>
                <a:lnTo>
                  <a:pt x="485" y="473"/>
                </a:lnTo>
                <a:lnTo>
                  <a:pt x="485" y="473"/>
                </a:lnTo>
                <a:lnTo>
                  <a:pt x="485" y="473"/>
                </a:lnTo>
                <a:lnTo>
                  <a:pt x="462" y="473"/>
                </a:lnTo>
                <a:lnTo>
                  <a:pt x="443" y="473"/>
                </a:lnTo>
                <a:lnTo>
                  <a:pt x="424" y="473"/>
                </a:lnTo>
                <a:lnTo>
                  <a:pt x="405" y="485"/>
                </a:lnTo>
                <a:lnTo>
                  <a:pt x="386" y="485"/>
                </a:lnTo>
                <a:lnTo>
                  <a:pt x="356" y="473"/>
                </a:lnTo>
                <a:lnTo>
                  <a:pt x="337" y="473"/>
                </a:lnTo>
                <a:lnTo>
                  <a:pt x="307" y="473"/>
                </a:lnTo>
                <a:lnTo>
                  <a:pt x="288" y="462"/>
                </a:lnTo>
                <a:lnTo>
                  <a:pt x="265" y="462"/>
                </a:lnTo>
                <a:lnTo>
                  <a:pt x="246" y="462"/>
                </a:lnTo>
                <a:lnTo>
                  <a:pt x="227" y="462"/>
                </a:lnTo>
                <a:lnTo>
                  <a:pt x="204" y="462"/>
                </a:lnTo>
                <a:lnTo>
                  <a:pt x="185" y="462"/>
                </a:lnTo>
                <a:lnTo>
                  <a:pt x="166" y="462"/>
                </a:lnTo>
                <a:lnTo>
                  <a:pt x="148" y="462"/>
                </a:lnTo>
                <a:lnTo>
                  <a:pt x="136" y="462"/>
                </a:lnTo>
                <a:lnTo>
                  <a:pt x="117" y="462"/>
                </a:lnTo>
                <a:lnTo>
                  <a:pt x="98" y="462"/>
                </a:lnTo>
                <a:lnTo>
                  <a:pt x="76" y="462"/>
                </a:lnTo>
                <a:lnTo>
                  <a:pt x="57" y="447"/>
                </a:lnTo>
                <a:lnTo>
                  <a:pt x="38" y="447"/>
                </a:lnTo>
                <a:lnTo>
                  <a:pt x="19" y="447"/>
                </a:lnTo>
                <a:lnTo>
                  <a:pt x="0" y="462"/>
                </a:lnTo>
                <a:lnTo>
                  <a:pt x="0" y="447"/>
                </a:lnTo>
                <a:lnTo>
                  <a:pt x="0" y="435"/>
                </a:lnTo>
                <a:lnTo>
                  <a:pt x="0" y="409"/>
                </a:lnTo>
                <a:lnTo>
                  <a:pt x="7" y="386"/>
                </a:lnTo>
                <a:lnTo>
                  <a:pt x="7" y="360"/>
                </a:lnTo>
                <a:lnTo>
                  <a:pt x="19" y="333"/>
                </a:lnTo>
                <a:lnTo>
                  <a:pt x="30" y="307"/>
                </a:lnTo>
                <a:lnTo>
                  <a:pt x="30" y="280"/>
                </a:lnTo>
                <a:lnTo>
                  <a:pt x="38" y="269"/>
                </a:lnTo>
                <a:lnTo>
                  <a:pt x="38" y="242"/>
                </a:lnTo>
                <a:lnTo>
                  <a:pt x="57" y="220"/>
                </a:lnTo>
                <a:lnTo>
                  <a:pt x="68" y="193"/>
                </a:lnTo>
                <a:lnTo>
                  <a:pt x="57" y="167"/>
                </a:lnTo>
                <a:lnTo>
                  <a:pt x="49" y="144"/>
                </a:lnTo>
                <a:lnTo>
                  <a:pt x="49" y="117"/>
                </a:lnTo>
                <a:lnTo>
                  <a:pt x="49" y="91"/>
                </a:lnTo>
                <a:lnTo>
                  <a:pt x="38" y="64"/>
                </a:lnTo>
                <a:lnTo>
                  <a:pt x="30" y="38"/>
                </a:lnTo>
                <a:lnTo>
                  <a:pt x="19" y="15"/>
                </a:lnTo>
                <a:lnTo>
                  <a:pt x="19" y="15"/>
                </a:lnTo>
                <a:lnTo>
                  <a:pt x="19" y="15"/>
                </a:lnTo>
                <a:lnTo>
                  <a:pt x="38" y="15"/>
                </a:lnTo>
                <a:lnTo>
                  <a:pt x="57" y="15"/>
                </a:lnTo>
                <a:lnTo>
                  <a:pt x="68" y="0"/>
                </a:lnTo>
                <a:lnTo>
                  <a:pt x="98" y="0"/>
                </a:lnTo>
                <a:lnTo>
                  <a:pt x="117" y="0"/>
                </a:lnTo>
                <a:lnTo>
                  <a:pt x="136" y="0"/>
                </a:lnTo>
                <a:lnTo>
                  <a:pt x="148" y="0"/>
                </a:lnTo>
                <a:lnTo>
                  <a:pt x="174" y="0"/>
                </a:lnTo>
                <a:lnTo>
                  <a:pt x="197" y="0"/>
                </a:lnTo>
                <a:lnTo>
                  <a:pt x="204" y="0"/>
                </a:lnTo>
                <a:lnTo>
                  <a:pt x="227" y="0"/>
                </a:lnTo>
                <a:lnTo>
                  <a:pt x="235" y="27"/>
                </a:lnTo>
                <a:lnTo>
                  <a:pt x="246" y="53"/>
                </a:lnTo>
                <a:lnTo>
                  <a:pt x="257" y="76"/>
                </a:lnTo>
                <a:lnTo>
                  <a:pt x="276" y="91"/>
                </a:lnTo>
                <a:lnTo>
                  <a:pt x="295" y="76"/>
                </a:lnTo>
                <a:lnTo>
                  <a:pt x="314" y="91"/>
                </a:lnTo>
                <a:lnTo>
                  <a:pt x="337" y="76"/>
                </a:lnTo>
                <a:lnTo>
                  <a:pt x="344" y="53"/>
                </a:lnTo>
                <a:lnTo>
                  <a:pt x="363" y="53"/>
                </a:lnTo>
                <a:lnTo>
                  <a:pt x="386" y="53"/>
                </a:lnTo>
                <a:lnTo>
                  <a:pt x="405" y="53"/>
                </a:lnTo>
                <a:lnTo>
                  <a:pt x="413" y="76"/>
                </a:lnTo>
                <a:lnTo>
                  <a:pt x="424" y="102"/>
                </a:lnTo>
                <a:lnTo>
                  <a:pt x="435" y="129"/>
                </a:lnTo>
                <a:lnTo>
                  <a:pt x="435" y="155"/>
                </a:lnTo>
                <a:lnTo>
                  <a:pt x="435" y="182"/>
                </a:lnTo>
                <a:lnTo>
                  <a:pt x="443" y="205"/>
                </a:lnTo>
                <a:lnTo>
                  <a:pt x="462" y="205"/>
                </a:lnTo>
                <a:lnTo>
                  <a:pt x="485" y="205"/>
                </a:lnTo>
                <a:lnTo>
                  <a:pt x="503" y="205"/>
                </a:lnTo>
                <a:lnTo>
                  <a:pt x="522" y="205"/>
                </a:lnTo>
                <a:lnTo>
                  <a:pt x="534" y="205"/>
                </a:lnTo>
                <a:lnTo>
                  <a:pt x="534" y="205"/>
                </a:lnTo>
                <a:lnTo>
                  <a:pt x="534" y="231"/>
                </a:lnTo>
                <a:lnTo>
                  <a:pt x="522" y="258"/>
                </a:lnTo>
                <a:lnTo>
                  <a:pt x="522" y="280"/>
                </a:lnTo>
                <a:lnTo>
                  <a:pt x="503" y="295"/>
                </a:lnTo>
                <a:lnTo>
                  <a:pt x="485" y="295"/>
                </a:lnTo>
                <a:lnTo>
                  <a:pt x="462" y="295"/>
                </a:lnTo>
                <a:lnTo>
                  <a:pt x="443" y="295"/>
                </a:lnTo>
                <a:lnTo>
                  <a:pt x="424" y="295"/>
                </a:lnTo>
                <a:lnTo>
                  <a:pt x="424" y="322"/>
                </a:lnTo>
                <a:lnTo>
                  <a:pt x="424" y="345"/>
                </a:lnTo>
                <a:lnTo>
                  <a:pt x="424" y="371"/>
                </a:lnTo>
                <a:lnTo>
                  <a:pt x="424" y="398"/>
                </a:lnTo>
                <a:lnTo>
                  <a:pt x="424" y="424"/>
                </a:lnTo>
                <a:lnTo>
                  <a:pt x="443" y="447"/>
                </a:lnTo>
                <a:lnTo>
                  <a:pt x="466" y="462"/>
                </a:lnTo>
                <a:lnTo>
                  <a:pt x="519" y="458"/>
                </a:lnTo>
                <a:lnTo>
                  <a:pt x="572" y="473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6" name="Freeform 14"/>
          <p:cNvSpPr>
            <a:spLocks/>
          </p:cNvSpPr>
          <p:nvPr/>
        </p:nvSpPr>
        <p:spPr bwMode="auto">
          <a:xfrm>
            <a:off x="7197725" y="2660650"/>
            <a:ext cx="552450" cy="473075"/>
          </a:xfrm>
          <a:custGeom>
            <a:avLst/>
            <a:gdLst/>
            <a:ahLst/>
            <a:cxnLst>
              <a:cxn ang="0">
                <a:pos x="38" y="371"/>
              </a:cxn>
              <a:cxn ang="0">
                <a:pos x="0" y="333"/>
              </a:cxn>
              <a:cxn ang="0">
                <a:pos x="0" y="280"/>
              </a:cxn>
              <a:cxn ang="0">
                <a:pos x="0" y="231"/>
              </a:cxn>
              <a:cxn ang="0">
                <a:pos x="19" y="204"/>
              </a:cxn>
              <a:cxn ang="0">
                <a:pos x="61" y="204"/>
              </a:cxn>
              <a:cxn ang="0">
                <a:pos x="98" y="189"/>
              </a:cxn>
              <a:cxn ang="0">
                <a:pos x="110" y="140"/>
              </a:cxn>
              <a:cxn ang="0">
                <a:pos x="110" y="114"/>
              </a:cxn>
              <a:cxn ang="0">
                <a:pos x="148" y="114"/>
              </a:cxn>
              <a:cxn ang="0">
                <a:pos x="189" y="140"/>
              </a:cxn>
              <a:cxn ang="0">
                <a:pos x="227" y="140"/>
              </a:cxn>
              <a:cxn ang="0">
                <a:pos x="269" y="167"/>
              </a:cxn>
              <a:cxn ang="0">
                <a:pos x="307" y="189"/>
              </a:cxn>
              <a:cxn ang="0">
                <a:pos x="348" y="216"/>
              </a:cxn>
              <a:cxn ang="0">
                <a:pos x="367" y="189"/>
              </a:cxn>
              <a:cxn ang="0">
                <a:pos x="329" y="167"/>
              </a:cxn>
              <a:cxn ang="0">
                <a:pos x="318" y="114"/>
              </a:cxn>
              <a:cxn ang="0">
                <a:pos x="318" y="64"/>
              </a:cxn>
              <a:cxn ang="0">
                <a:pos x="307" y="26"/>
              </a:cxn>
              <a:cxn ang="0">
                <a:pos x="348" y="11"/>
              </a:cxn>
              <a:cxn ang="0">
                <a:pos x="386" y="0"/>
              </a:cxn>
              <a:cxn ang="0">
                <a:pos x="409" y="0"/>
              </a:cxn>
              <a:cxn ang="0">
                <a:pos x="416" y="11"/>
              </a:cxn>
              <a:cxn ang="0">
                <a:pos x="458" y="26"/>
              </a:cxn>
              <a:cxn ang="0">
                <a:pos x="496" y="53"/>
              </a:cxn>
              <a:cxn ang="0">
                <a:pos x="515" y="64"/>
              </a:cxn>
              <a:cxn ang="0">
                <a:pos x="515" y="102"/>
              </a:cxn>
              <a:cxn ang="0">
                <a:pos x="507" y="151"/>
              </a:cxn>
              <a:cxn ang="0">
                <a:pos x="485" y="204"/>
              </a:cxn>
              <a:cxn ang="0">
                <a:pos x="507" y="242"/>
              </a:cxn>
              <a:cxn ang="0">
                <a:pos x="496" y="242"/>
              </a:cxn>
              <a:cxn ang="0">
                <a:pos x="447" y="254"/>
              </a:cxn>
              <a:cxn ang="0">
                <a:pos x="409" y="269"/>
              </a:cxn>
              <a:cxn ang="0">
                <a:pos x="386" y="295"/>
              </a:cxn>
              <a:cxn ang="0">
                <a:pos x="386" y="307"/>
              </a:cxn>
              <a:cxn ang="0">
                <a:pos x="356" y="307"/>
              </a:cxn>
              <a:cxn ang="0">
                <a:pos x="329" y="333"/>
              </a:cxn>
              <a:cxn ang="0">
                <a:pos x="299" y="356"/>
              </a:cxn>
              <a:cxn ang="0">
                <a:pos x="250" y="371"/>
              </a:cxn>
              <a:cxn ang="0">
                <a:pos x="208" y="394"/>
              </a:cxn>
              <a:cxn ang="0">
                <a:pos x="170" y="382"/>
              </a:cxn>
              <a:cxn ang="0">
                <a:pos x="148" y="382"/>
              </a:cxn>
              <a:cxn ang="0">
                <a:pos x="129" y="371"/>
              </a:cxn>
              <a:cxn ang="0">
                <a:pos x="98" y="371"/>
              </a:cxn>
              <a:cxn ang="0">
                <a:pos x="61" y="382"/>
              </a:cxn>
            </a:cxnLst>
            <a:rect l="0" t="0" r="r" b="b"/>
            <a:pathLst>
              <a:path w="515" h="394">
                <a:moveTo>
                  <a:pt x="49" y="371"/>
                </a:moveTo>
                <a:lnTo>
                  <a:pt x="38" y="371"/>
                </a:lnTo>
                <a:lnTo>
                  <a:pt x="19" y="356"/>
                </a:lnTo>
                <a:lnTo>
                  <a:pt x="0" y="333"/>
                </a:lnTo>
                <a:lnTo>
                  <a:pt x="0" y="307"/>
                </a:lnTo>
                <a:lnTo>
                  <a:pt x="0" y="280"/>
                </a:lnTo>
                <a:lnTo>
                  <a:pt x="0" y="254"/>
                </a:lnTo>
                <a:lnTo>
                  <a:pt x="0" y="231"/>
                </a:lnTo>
                <a:lnTo>
                  <a:pt x="0" y="204"/>
                </a:lnTo>
                <a:lnTo>
                  <a:pt x="19" y="204"/>
                </a:lnTo>
                <a:lnTo>
                  <a:pt x="38" y="204"/>
                </a:lnTo>
                <a:lnTo>
                  <a:pt x="61" y="204"/>
                </a:lnTo>
                <a:lnTo>
                  <a:pt x="79" y="204"/>
                </a:lnTo>
                <a:lnTo>
                  <a:pt x="98" y="189"/>
                </a:lnTo>
                <a:lnTo>
                  <a:pt x="98" y="167"/>
                </a:lnTo>
                <a:lnTo>
                  <a:pt x="110" y="140"/>
                </a:lnTo>
                <a:lnTo>
                  <a:pt x="110" y="114"/>
                </a:lnTo>
                <a:lnTo>
                  <a:pt x="110" y="114"/>
                </a:lnTo>
                <a:lnTo>
                  <a:pt x="129" y="114"/>
                </a:lnTo>
                <a:lnTo>
                  <a:pt x="148" y="114"/>
                </a:lnTo>
                <a:lnTo>
                  <a:pt x="170" y="129"/>
                </a:lnTo>
                <a:lnTo>
                  <a:pt x="189" y="140"/>
                </a:lnTo>
                <a:lnTo>
                  <a:pt x="208" y="151"/>
                </a:lnTo>
                <a:lnTo>
                  <a:pt x="227" y="140"/>
                </a:lnTo>
                <a:lnTo>
                  <a:pt x="250" y="151"/>
                </a:lnTo>
                <a:lnTo>
                  <a:pt x="269" y="167"/>
                </a:lnTo>
                <a:lnTo>
                  <a:pt x="288" y="178"/>
                </a:lnTo>
                <a:lnTo>
                  <a:pt x="307" y="189"/>
                </a:lnTo>
                <a:lnTo>
                  <a:pt x="329" y="204"/>
                </a:lnTo>
                <a:lnTo>
                  <a:pt x="348" y="216"/>
                </a:lnTo>
                <a:lnTo>
                  <a:pt x="367" y="216"/>
                </a:lnTo>
                <a:lnTo>
                  <a:pt x="367" y="189"/>
                </a:lnTo>
                <a:lnTo>
                  <a:pt x="348" y="178"/>
                </a:lnTo>
                <a:lnTo>
                  <a:pt x="329" y="167"/>
                </a:lnTo>
                <a:lnTo>
                  <a:pt x="307" y="140"/>
                </a:lnTo>
                <a:lnTo>
                  <a:pt x="318" y="114"/>
                </a:lnTo>
                <a:lnTo>
                  <a:pt x="318" y="91"/>
                </a:lnTo>
                <a:lnTo>
                  <a:pt x="318" y="64"/>
                </a:lnTo>
                <a:lnTo>
                  <a:pt x="299" y="53"/>
                </a:lnTo>
                <a:lnTo>
                  <a:pt x="307" y="26"/>
                </a:lnTo>
                <a:lnTo>
                  <a:pt x="329" y="11"/>
                </a:lnTo>
                <a:lnTo>
                  <a:pt x="348" y="11"/>
                </a:lnTo>
                <a:lnTo>
                  <a:pt x="367" y="0"/>
                </a:lnTo>
                <a:lnTo>
                  <a:pt x="386" y="0"/>
                </a:lnTo>
                <a:lnTo>
                  <a:pt x="409" y="0"/>
                </a:lnTo>
                <a:lnTo>
                  <a:pt x="409" y="0"/>
                </a:lnTo>
                <a:lnTo>
                  <a:pt x="409" y="0"/>
                </a:lnTo>
                <a:lnTo>
                  <a:pt x="416" y="11"/>
                </a:lnTo>
                <a:lnTo>
                  <a:pt x="435" y="11"/>
                </a:lnTo>
                <a:lnTo>
                  <a:pt x="458" y="26"/>
                </a:lnTo>
                <a:lnTo>
                  <a:pt x="477" y="38"/>
                </a:lnTo>
                <a:lnTo>
                  <a:pt x="496" y="53"/>
                </a:lnTo>
                <a:lnTo>
                  <a:pt x="515" y="64"/>
                </a:lnTo>
                <a:lnTo>
                  <a:pt x="515" y="64"/>
                </a:lnTo>
                <a:lnTo>
                  <a:pt x="515" y="76"/>
                </a:lnTo>
                <a:lnTo>
                  <a:pt x="515" y="102"/>
                </a:lnTo>
                <a:lnTo>
                  <a:pt x="515" y="129"/>
                </a:lnTo>
                <a:lnTo>
                  <a:pt x="507" y="151"/>
                </a:lnTo>
                <a:lnTo>
                  <a:pt x="507" y="178"/>
                </a:lnTo>
                <a:lnTo>
                  <a:pt x="485" y="204"/>
                </a:lnTo>
                <a:lnTo>
                  <a:pt x="485" y="231"/>
                </a:lnTo>
                <a:lnTo>
                  <a:pt x="507" y="242"/>
                </a:lnTo>
                <a:lnTo>
                  <a:pt x="507" y="242"/>
                </a:lnTo>
                <a:lnTo>
                  <a:pt x="496" y="242"/>
                </a:lnTo>
                <a:lnTo>
                  <a:pt x="477" y="242"/>
                </a:lnTo>
                <a:lnTo>
                  <a:pt x="447" y="254"/>
                </a:lnTo>
                <a:lnTo>
                  <a:pt x="428" y="254"/>
                </a:lnTo>
                <a:lnTo>
                  <a:pt x="409" y="269"/>
                </a:lnTo>
                <a:lnTo>
                  <a:pt x="386" y="280"/>
                </a:lnTo>
                <a:lnTo>
                  <a:pt x="386" y="295"/>
                </a:lnTo>
                <a:lnTo>
                  <a:pt x="386" y="318"/>
                </a:lnTo>
                <a:lnTo>
                  <a:pt x="386" y="307"/>
                </a:lnTo>
                <a:lnTo>
                  <a:pt x="379" y="307"/>
                </a:lnTo>
                <a:lnTo>
                  <a:pt x="356" y="307"/>
                </a:lnTo>
                <a:lnTo>
                  <a:pt x="337" y="318"/>
                </a:lnTo>
                <a:lnTo>
                  <a:pt x="329" y="333"/>
                </a:lnTo>
                <a:lnTo>
                  <a:pt x="307" y="333"/>
                </a:lnTo>
                <a:lnTo>
                  <a:pt x="299" y="356"/>
                </a:lnTo>
                <a:lnTo>
                  <a:pt x="269" y="371"/>
                </a:lnTo>
                <a:lnTo>
                  <a:pt x="250" y="371"/>
                </a:lnTo>
                <a:lnTo>
                  <a:pt x="227" y="382"/>
                </a:lnTo>
                <a:lnTo>
                  <a:pt x="208" y="394"/>
                </a:lnTo>
                <a:lnTo>
                  <a:pt x="189" y="394"/>
                </a:lnTo>
                <a:lnTo>
                  <a:pt x="170" y="382"/>
                </a:lnTo>
                <a:lnTo>
                  <a:pt x="148" y="382"/>
                </a:lnTo>
                <a:lnTo>
                  <a:pt x="148" y="382"/>
                </a:lnTo>
                <a:lnTo>
                  <a:pt x="148" y="382"/>
                </a:lnTo>
                <a:lnTo>
                  <a:pt x="129" y="371"/>
                </a:lnTo>
                <a:lnTo>
                  <a:pt x="121" y="371"/>
                </a:lnTo>
                <a:lnTo>
                  <a:pt x="98" y="371"/>
                </a:lnTo>
                <a:lnTo>
                  <a:pt x="79" y="371"/>
                </a:lnTo>
                <a:lnTo>
                  <a:pt x="61" y="382"/>
                </a:lnTo>
                <a:lnTo>
                  <a:pt x="49" y="371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7" name="Freeform 15"/>
          <p:cNvSpPr>
            <a:spLocks/>
          </p:cNvSpPr>
          <p:nvPr/>
        </p:nvSpPr>
        <p:spPr bwMode="auto">
          <a:xfrm>
            <a:off x="7197725" y="2660650"/>
            <a:ext cx="552450" cy="473075"/>
          </a:xfrm>
          <a:custGeom>
            <a:avLst/>
            <a:gdLst/>
            <a:ahLst/>
            <a:cxnLst>
              <a:cxn ang="0">
                <a:pos x="38" y="371"/>
              </a:cxn>
              <a:cxn ang="0">
                <a:pos x="0" y="333"/>
              </a:cxn>
              <a:cxn ang="0">
                <a:pos x="0" y="280"/>
              </a:cxn>
              <a:cxn ang="0">
                <a:pos x="0" y="231"/>
              </a:cxn>
              <a:cxn ang="0">
                <a:pos x="19" y="204"/>
              </a:cxn>
              <a:cxn ang="0">
                <a:pos x="61" y="204"/>
              </a:cxn>
              <a:cxn ang="0">
                <a:pos x="98" y="189"/>
              </a:cxn>
              <a:cxn ang="0">
                <a:pos x="110" y="140"/>
              </a:cxn>
              <a:cxn ang="0">
                <a:pos x="110" y="114"/>
              </a:cxn>
              <a:cxn ang="0">
                <a:pos x="148" y="114"/>
              </a:cxn>
              <a:cxn ang="0">
                <a:pos x="189" y="140"/>
              </a:cxn>
              <a:cxn ang="0">
                <a:pos x="227" y="140"/>
              </a:cxn>
              <a:cxn ang="0">
                <a:pos x="269" y="167"/>
              </a:cxn>
              <a:cxn ang="0">
                <a:pos x="307" y="189"/>
              </a:cxn>
              <a:cxn ang="0">
                <a:pos x="348" y="216"/>
              </a:cxn>
              <a:cxn ang="0">
                <a:pos x="367" y="189"/>
              </a:cxn>
              <a:cxn ang="0">
                <a:pos x="329" y="167"/>
              </a:cxn>
              <a:cxn ang="0">
                <a:pos x="318" y="114"/>
              </a:cxn>
              <a:cxn ang="0">
                <a:pos x="318" y="64"/>
              </a:cxn>
              <a:cxn ang="0">
                <a:pos x="307" y="26"/>
              </a:cxn>
              <a:cxn ang="0">
                <a:pos x="348" y="11"/>
              </a:cxn>
              <a:cxn ang="0">
                <a:pos x="386" y="0"/>
              </a:cxn>
              <a:cxn ang="0">
                <a:pos x="409" y="0"/>
              </a:cxn>
              <a:cxn ang="0">
                <a:pos x="416" y="11"/>
              </a:cxn>
              <a:cxn ang="0">
                <a:pos x="458" y="26"/>
              </a:cxn>
              <a:cxn ang="0">
                <a:pos x="496" y="53"/>
              </a:cxn>
              <a:cxn ang="0">
                <a:pos x="515" y="64"/>
              </a:cxn>
              <a:cxn ang="0">
                <a:pos x="515" y="102"/>
              </a:cxn>
              <a:cxn ang="0">
                <a:pos x="507" y="151"/>
              </a:cxn>
              <a:cxn ang="0">
                <a:pos x="485" y="204"/>
              </a:cxn>
              <a:cxn ang="0">
                <a:pos x="507" y="242"/>
              </a:cxn>
              <a:cxn ang="0">
                <a:pos x="496" y="242"/>
              </a:cxn>
              <a:cxn ang="0">
                <a:pos x="447" y="254"/>
              </a:cxn>
              <a:cxn ang="0">
                <a:pos x="409" y="269"/>
              </a:cxn>
              <a:cxn ang="0">
                <a:pos x="386" y="295"/>
              </a:cxn>
              <a:cxn ang="0">
                <a:pos x="386" y="307"/>
              </a:cxn>
              <a:cxn ang="0">
                <a:pos x="356" y="307"/>
              </a:cxn>
              <a:cxn ang="0">
                <a:pos x="329" y="333"/>
              </a:cxn>
              <a:cxn ang="0">
                <a:pos x="299" y="356"/>
              </a:cxn>
              <a:cxn ang="0">
                <a:pos x="250" y="371"/>
              </a:cxn>
              <a:cxn ang="0">
                <a:pos x="208" y="394"/>
              </a:cxn>
              <a:cxn ang="0">
                <a:pos x="170" y="382"/>
              </a:cxn>
              <a:cxn ang="0">
                <a:pos x="148" y="382"/>
              </a:cxn>
              <a:cxn ang="0">
                <a:pos x="129" y="371"/>
              </a:cxn>
              <a:cxn ang="0">
                <a:pos x="98" y="371"/>
              </a:cxn>
              <a:cxn ang="0">
                <a:pos x="61" y="382"/>
              </a:cxn>
            </a:cxnLst>
            <a:rect l="0" t="0" r="r" b="b"/>
            <a:pathLst>
              <a:path w="515" h="394">
                <a:moveTo>
                  <a:pt x="49" y="371"/>
                </a:moveTo>
                <a:lnTo>
                  <a:pt x="38" y="371"/>
                </a:lnTo>
                <a:lnTo>
                  <a:pt x="19" y="356"/>
                </a:lnTo>
                <a:lnTo>
                  <a:pt x="0" y="333"/>
                </a:lnTo>
                <a:lnTo>
                  <a:pt x="0" y="307"/>
                </a:lnTo>
                <a:lnTo>
                  <a:pt x="0" y="280"/>
                </a:lnTo>
                <a:lnTo>
                  <a:pt x="0" y="254"/>
                </a:lnTo>
                <a:lnTo>
                  <a:pt x="0" y="231"/>
                </a:lnTo>
                <a:lnTo>
                  <a:pt x="0" y="204"/>
                </a:lnTo>
                <a:lnTo>
                  <a:pt x="19" y="204"/>
                </a:lnTo>
                <a:lnTo>
                  <a:pt x="38" y="204"/>
                </a:lnTo>
                <a:lnTo>
                  <a:pt x="61" y="204"/>
                </a:lnTo>
                <a:lnTo>
                  <a:pt x="79" y="204"/>
                </a:lnTo>
                <a:lnTo>
                  <a:pt x="98" y="189"/>
                </a:lnTo>
                <a:lnTo>
                  <a:pt x="98" y="167"/>
                </a:lnTo>
                <a:lnTo>
                  <a:pt x="110" y="140"/>
                </a:lnTo>
                <a:lnTo>
                  <a:pt x="110" y="114"/>
                </a:lnTo>
                <a:lnTo>
                  <a:pt x="110" y="114"/>
                </a:lnTo>
                <a:lnTo>
                  <a:pt x="129" y="114"/>
                </a:lnTo>
                <a:lnTo>
                  <a:pt x="148" y="114"/>
                </a:lnTo>
                <a:lnTo>
                  <a:pt x="170" y="129"/>
                </a:lnTo>
                <a:lnTo>
                  <a:pt x="189" y="140"/>
                </a:lnTo>
                <a:lnTo>
                  <a:pt x="208" y="151"/>
                </a:lnTo>
                <a:lnTo>
                  <a:pt x="227" y="140"/>
                </a:lnTo>
                <a:lnTo>
                  <a:pt x="250" y="151"/>
                </a:lnTo>
                <a:lnTo>
                  <a:pt x="269" y="167"/>
                </a:lnTo>
                <a:lnTo>
                  <a:pt x="288" y="178"/>
                </a:lnTo>
                <a:lnTo>
                  <a:pt x="307" y="189"/>
                </a:lnTo>
                <a:lnTo>
                  <a:pt x="329" y="204"/>
                </a:lnTo>
                <a:lnTo>
                  <a:pt x="348" y="216"/>
                </a:lnTo>
                <a:lnTo>
                  <a:pt x="367" y="216"/>
                </a:lnTo>
                <a:lnTo>
                  <a:pt x="367" y="189"/>
                </a:lnTo>
                <a:lnTo>
                  <a:pt x="348" y="178"/>
                </a:lnTo>
                <a:lnTo>
                  <a:pt x="329" y="167"/>
                </a:lnTo>
                <a:lnTo>
                  <a:pt x="307" y="140"/>
                </a:lnTo>
                <a:lnTo>
                  <a:pt x="318" y="114"/>
                </a:lnTo>
                <a:lnTo>
                  <a:pt x="318" y="91"/>
                </a:lnTo>
                <a:lnTo>
                  <a:pt x="318" y="64"/>
                </a:lnTo>
                <a:lnTo>
                  <a:pt x="299" y="53"/>
                </a:lnTo>
                <a:lnTo>
                  <a:pt x="307" y="26"/>
                </a:lnTo>
                <a:lnTo>
                  <a:pt x="329" y="11"/>
                </a:lnTo>
                <a:lnTo>
                  <a:pt x="348" y="11"/>
                </a:lnTo>
                <a:lnTo>
                  <a:pt x="367" y="0"/>
                </a:lnTo>
                <a:lnTo>
                  <a:pt x="386" y="0"/>
                </a:lnTo>
                <a:lnTo>
                  <a:pt x="409" y="0"/>
                </a:lnTo>
                <a:lnTo>
                  <a:pt x="409" y="0"/>
                </a:lnTo>
                <a:lnTo>
                  <a:pt x="409" y="0"/>
                </a:lnTo>
                <a:lnTo>
                  <a:pt x="416" y="11"/>
                </a:lnTo>
                <a:lnTo>
                  <a:pt x="435" y="11"/>
                </a:lnTo>
                <a:lnTo>
                  <a:pt x="458" y="26"/>
                </a:lnTo>
                <a:lnTo>
                  <a:pt x="477" y="38"/>
                </a:lnTo>
                <a:lnTo>
                  <a:pt x="496" y="53"/>
                </a:lnTo>
                <a:lnTo>
                  <a:pt x="515" y="64"/>
                </a:lnTo>
                <a:lnTo>
                  <a:pt x="515" y="64"/>
                </a:lnTo>
                <a:lnTo>
                  <a:pt x="515" y="76"/>
                </a:lnTo>
                <a:lnTo>
                  <a:pt x="515" y="102"/>
                </a:lnTo>
                <a:lnTo>
                  <a:pt x="515" y="129"/>
                </a:lnTo>
                <a:lnTo>
                  <a:pt x="507" y="151"/>
                </a:lnTo>
                <a:lnTo>
                  <a:pt x="507" y="178"/>
                </a:lnTo>
                <a:lnTo>
                  <a:pt x="485" y="204"/>
                </a:lnTo>
                <a:lnTo>
                  <a:pt x="485" y="231"/>
                </a:lnTo>
                <a:lnTo>
                  <a:pt x="507" y="242"/>
                </a:lnTo>
                <a:lnTo>
                  <a:pt x="507" y="242"/>
                </a:lnTo>
                <a:lnTo>
                  <a:pt x="496" y="242"/>
                </a:lnTo>
                <a:lnTo>
                  <a:pt x="477" y="242"/>
                </a:lnTo>
                <a:lnTo>
                  <a:pt x="447" y="254"/>
                </a:lnTo>
                <a:lnTo>
                  <a:pt x="428" y="254"/>
                </a:lnTo>
                <a:lnTo>
                  <a:pt x="409" y="269"/>
                </a:lnTo>
                <a:lnTo>
                  <a:pt x="386" y="280"/>
                </a:lnTo>
                <a:lnTo>
                  <a:pt x="386" y="295"/>
                </a:lnTo>
                <a:lnTo>
                  <a:pt x="386" y="318"/>
                </a:lnTo>
                <a:lnTo>
                  <a:pt x="386" y="307"/>
                </a:lnTo>
                <a:lnTo>
                  <a:pt x="379" y="307"/>
                </a:lnTo>
                <a:lnTo>
                  <a:pt x="356" y="307"/>
                </a:lnTo>
                <a:lnTo>
                  <a:pt x="337" y="318"/>
                </a:lnTo>
                <a:lnTo>
                  <a:pt x="329" y="333"/>
                </a:lnTo>
                <a:lnTo>
                  <a:pt x="307" y="333"/>
                </a:lnTo>
                <a:lnTo>
                  <a:pt x="299" y="356"/>
                </a:lnTo>
                <a:lnTo>
                  <a:pt x="269" y="371"/>
                </a:lnTo>
                <a:lnTo>
                  <a:pt x="250" y="371"/>
                </a:lnTo>
                <a:lnTo>
                  <a:pt x="227" y="382"/>
                </a:lnTo>
                <a:lnTo>
                  <a:pt x="208" y="394"/>
                </a:lnTo>
                <a:lnTo>
                  <a:pt x="189" y="394"/>
                </a:lnTo>
                <a:lnTo>
                  <a:pt x="170" y="382"/>
                </a:lnTo>
                <a:lnTo>
                  <a:pt x="148" y="382"/>
                </a:lnTo>
                <a:lnTo>
                  <a:pt x="148" y="382"/>
                </a:lnTo>
                <a:lnTo>
                  <a:pt x="148" y="382"/>
                </a:lnTo>
                <a:lnTo>
                  <a:pt x="129" y="371"/>
                </a:lnTo>
                <a:lnTo>
                  <a:pt x="121" y="371"/>
                </a:lnTo>
                <a:lnTo>
                  <a:pt x="98" y="371"/>
                </a:lnTo>
                <a:lnTo>
                  <a:pt x="79" y="371"/>
                </a:lnTo>
                <a:lnTo>
                  <a:pt x="61" y="382"/>
                </a:lnTo>
                <a:lnTo>
                  <a:pt x="49" y="371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8" name="Freeform 16"/>
          <p:cNvSpPr>
            <a:spLocks/>
          </p:cNvSpPr>
          <p:nvPr/>
        </p:nvSpPr>
        <p:spPr bwMode="auto">
          <a:xfrm>
            <a:off x="7612063" y="2797175"/>
            <a:ext cx="479425" cy="765175"/>
          </a:xfrm>
          <a:custGeom>
            <a:avLst/>
            <a:gdLst/>
            <a:ahLst/>
            <a:cxnLst>
              <a:cxn ang="0">
                <a:pos x="80" y="639"/>
              </a:cxn>
              <a:cxn ang="0">
                <a:pos x="42" y="639"/>
              </a:cxn>
              <a:cxn ang="0">
                <a:pos x="30" y="586"/>
              </a:cxn>
              <a:cxn ang="0">
                <a:pos x="42" y="537"/>
              </a:cxn>
              <a:cxn ang="0">
                <a:pos x="30" y="488"/>
              </a:cxn>
              <a:cxn ang="0">
                <a:pos x="30" y="461"/>
              </a:cxn>
              <a:cxn ang="0">
                <a:pos x="61" y="420"/>
              </a:cxn>
              <a:cxn ang="0">
                <a:pos x="99" y="382"/>
              </a:cxn>
              <a:cxn ang="0">
                <a:pos x="99" y="333"/>
              </a:cxn>
              <a:cxn ang="0">
                <a:pos x="110" y="295"/>
              </a:cxn>
              <a:cxn ang="0">
                <a:pos x="110" y="242"/>
              </a:cxn>
              <a:cxn ang="0">
                <a:pos x="72" y="230"/>
              </a:cxn>
              <a:cxn ang="0">
                <a:pos x="30" y="219"/>
              </a:cxn>
              <a:cxn ang="0">
                <a:pos x="0" y="204"/>
              </a:cxn>
              <a:cxn ang="0">
                <a:pos x="0" y="181"/>
              </a:cxn>
              <a:cxn ang="0">
                <a:pos x="23" y="155"/>
              </a:cxn>
              <a:cxn ang="0">
                <a:pos x="61" y="140"/>
              </a:cxn>
              <a:cxn ang="0">
                <a:pos x="110" y="128"/>
              </a:cxn>
              <a:cxn ang="0">
                <a:pos x="121" y="128"/>
              </a:cxn>
              <a:cxn ang="0">
                <a:pos x="140" y="140"/>
              </a:cxn>
              <a:cxn ang="0">
                <a:pos x="171" y="181"/>
              </a:cxn>
              <a:cxn ang="0">
                <a:pos x="171" y="230"/>
              </a:cxn>
              <a:cxn ang="0">
                <a:pos x="201" y="257"/>
              </a:cxn>
              <a:cxn ang="0">
                <a:pos x="220" y="230"/>
              </a:cxn>
              <a:cxn ang="0">
                <a:pos x="239" y="181"/>
              </a:cxn>
              <a:cxn ang="0">
                <a:pos x="220" y="140"/>
              </a:cxn>
              <a:cxn ang="0">
                <a:pos x="189" y="102"/>
              </a:cxn>
              <a:cxn ang="0">
                <a:pos x="189" y="53"/>
              </a:cxn>
              <a:cxn ang="0">
                <a:pos x="189" y="37"/>
              </a:cxn>
              <a:cxn ang="0">
                <a:pos x="208" y="37"/>
              </a:cxn>
              <a:cxn ang="0">
                <a:pos x="250" y="26"/>
              </a:cxn>
              <a:cxn ang="0">
                <a:pos x="288" y="37"/>
              </a:cxn>
              <a:cxn ang="0">
                <a:pos x="330" y="37"/>
              </a:cxn>
              <a:cxn ang="0">
                <a:pos x="367" y="26"/>
              </a:cxn>
              <a:cxn ang="0">
                <a:pos x="409" y="0"/>
              </a:cxn>
              <a:cxn ang="0">
                <a:pos x="447" y="0"/>
              </a:cxn>
              <a:cxn ang="0">
                <a:pos x="439" y="0"/>
              </a:cxn>
              <a:cxn ang="0">
                <a:pos x="439" y="53"/>
              </a:cxn>
              <a:cxn ang="0">
                <a:pos x="439" y="102"/>
              </a:cxn>
              <a:cxn ang="0">
                <a:pos x="447" y="155"/>
              </a:cxn>
              <a:cxn ang="0">
                <a:pos x="428" y="193"/>
              </a:cxn>
              <a:cxn ang="0">
                <a:pos x="398" y="230"/>
              </a:cxn>
              <a:cxn ang="0">
                <a:pos x="356" y="257"/>
              </a:cxn>
              <a:cxn ang="0">
                <a:pos x="318" y="280"/>
              </a:cxn>
              <a:cxn ang="0">
                <a:pos x="288" y="333"/>
              </a:cxn>
              <a:cxn ang="0">
                <a:pos x="250" y="344"/>
              </a:cxn>
              <a:cxn ang="0">
                <a:pos x="208" y="344"/>
              </a:cxn>
              <a:cxn ang="0">
                <a:pos x="171" y="382"/>
              </a:cxn>
              <a:cxn ang="0">
                <a:pos x="189" y="435"/>
              </a:cxn>
              <a:cxn ang="0">
                <a:pos x="189" y="488"/>
              </a:cxn>
              <a:cxn ang="0">
                <a:pos x="171" y="537"/>
              </a:cxn>
              <a:cxn ang="0">
                <a:pos x="140" y="575"/>
              </a:cxn>
              <a:cxn ang="0">
                <a:pos x="99" y="601"/>
              </a:cxn>
              <a:cxn ang="0">
                <a:pos x="80" y="639"/>
              </a:cxn>
            </a:cxnLst>
            <a:rect l="0" t="0" r="r" b="b"/>
            <a:pathLst>
              <a:path w="447" h="639">
                <a:moveTo>
                  <a:pt x="80" y="639"/>
                </a:moveTo>
                <a:lnTo>
                  <a:pt x="80" y="639"/>
                </a:lnTo>
                <a:lnTo>
                  <a:pt x="61" y="639"/>
                </a:lnTo>
                <a:lnTo>
                  <a:pt x="42" y="639"/>
                </a:lnTo>
                <a:lnTo>
                  <a:pt x="30" y="613"/>
                </a:lnTo>
                <a:lnTo>
                  <a:pt x="30" y="586"/>
                </a:lnTo>
                <a:lnTo>
                  <a:pt x="30" y="564"/>
                </a:lnTo>
                <a:lnTo>
                  <a:pt x="42" y="537"/>
                </a:lnTo>
                <a:lnTo>
                  <a:pt x="30" y="511"/>
                </a:lnTo>
                <a:lnTo>
                  <a:pt x="30" y="488"/>
                </a:lnTo>
                <a:lnTo>
                  <a:pt x="30" y="461"/>
                </a:lnTo>
                <a:lnTo>
                  <a:pt x="30" y="461"/>
                </a:lnTo>
                <a:lnTo>
                  <a:pt x="49" y="446"/>
                </a:lnTo>
                <a:lnTo>
                  <a:pt x="61" y="420"/>
                </a:lnTo>
                <a:lnTo>
                  <a:pt x="80" y="397"/>
                </a:lnTo>
                <a:lnTo>
                  <a:pt x="99" y="382"/>
                </a:lnTo>
                <a:lnTo>
                  <a:pt x="99" y="359"/>
                </a:lnTo>
                <a:lnTo>
                  <a:pt x="99" y="333"/>
                </a:lnTo>
                <a:lnTo>
                  <a:pt x="110" y="321"/>
                </a:lnTo>
                <a:lnTo>
                  <a:pt x="110" y="295"/>
                </a:lnTo>
                <a:lnTo>
                  <a:pt x="121" y="268"/>
                </a:lnTo>
                <a:lnTo>
                  <a:pt x="110" y="242"/>
                </a:lnTo>
                <a:lnTo>
                  <a:pt x="91" y="230"/>
                </a:lnTo>
                <a:lnTo>
                  <a:pt x="72" y="230"/>
                </a:lnTo>
                <a:lnTo>
                  <a:pt x="49" y="219"/>
                </a:lnTo>
                <a:lnTo>
                  <a:pt x="30" y="219"/>
                </a:lnTo>
                <a:lnTo>
                  <a:pt x="12" y="219"/>
                </a:lnTo>
                <a:lnTo>
                  <a:pt x="0" y="204"/>
                </a:lnTo>
                <a:lnTo>
                  <a:pt x="0" y="204"/>
                </a:lnTo>
                <a:lnTo>
                  <a:pt x="0" y="181"/>
                </a:lnTo>
                <a:lnTo>
                  <a:pt x="0" y="166"/>
                </a:lnTo>
                <a:lnTo>
                  <a:pt x="23" y="155"/>
                </a:lnTo>
                <a:lnTo>
                  <a:pt x="42" y="140"/>
                </a:lnTo>
                <a:lnTo>
                  <a:pt x="61" y="140"/>
                </a:lnTo>
                <a:lnTo>
                  <a:pt x="91" y="128"/>
                </a:lnTo>
                <a:lnTo>
                  <a:pt x="110" y="128"/>
                </a:lnTo>
                <a:lnTo>
                  <a:pt x="121" y="128"/>
                </a:lnTo>
                <a:lnTo>
                  <a:pt x="121" y="128"/>
                </a:lnTo>
                <a:lnTo>
                  <a:pt x="121" y="140"/>
                </a:lnTo>
                <a:lnTo>
                  <a:pt x="140" y="140"/>
                </a:lnTo>
                <a:lnTo>
                  <a:pt x="159" y="155"/>
                </a:lnTo>
                <a:lnTo>
                  <a:pt x="171" y="181"/>
                </a:lnTo>
                <a:lnTo>
                  <a:pt x="159" y="204"/>
                </a:lnTo>
                <a:lnTo>
                  <a:pt x="171" y="230"/>
                </a:lnTo>
                <a:lnTo>
                  <a:pt x="182" y="242"/>
                </a:lnTo>
                <a:lnTo>
                  <a:pt x="201" y="257"/>
                </a:lnTo>
                <a:lnTo>
                  <a:pt x="220" y="257"/>
                </a:lnTo>
                <a:lnTo>
                  <a:pt x="220" y="230"/>
                </a:lnTo>
                <a:lnTo>
                  <a:pt x="227" y="204"/>
                </a:lnTo>
                <a:lnTo>
                  <a:pt x="239" y="181"/>
                </a:lnTo>
                <a:lnTo>
                  <a:pt x="239" y="155"/>
                </a:lnTo>
                <a:lnTo>
                  <a:pt x="220" y="140"/>
                </a:lnTo>
                <a:lnTo>
                  <a:pt x="208" y="117"/>
                </a:lnTo>
                <a:lnTo>
                  <a:pt x="189" y="102"/>
                </a:lnTo>
                <a:lnTo>
                  <a:pt x="182" y="75"/>
                </a:lnTo>
                <a:lnTo>
                  <a:pt x="189" y="53"/>
                </a:lnTo>
                <a:lnTo>
                  <a:pt x="189" y="26"/>
                </a:lnTo>
                <a:lnTo>
                  <a:pt x="189" y="37"/>
                </a:lnTo>
                <a:lnTo>
                  <a:pt x="189" y="37"/>
                </a:lnTo>
                <a:lnTo>
                  <a:pt x="208" y="37"/>
                </a:lnTo>
                <a:lnTo>
                  <a:pt x="227" y="26"/>
                </a:lnTo>
                <a:lnTo>
                  <a:pt x="250" y="26"/>
                </a:lnTo>
                <a:lnTo>
                  <a:pt x="269" y="37"/>
                </a:lnTo>
                <a:lnTo>
                  <a:pt x="288" y="37"/>
                </a:lnTo>
                <a:lnTo>
                  <a:pt x="307" y="37"/>
                </a:lnTo>
                <a:lnTo>
                  <a:pt x="330" y="37"/>
                </a:lnTo>
                <a:lnTo>
                  <a:pt x="348" y="26"/>
                </a:lnTo>
                <a:lnTo>
                  <a:pt x="367" y="26"/>
                </a:lnTo>
                <a:lnTo>
                  <a:pt x="386" y="26"/>
                </a:lnTo>
                <a:lnTo>
                  <a:pt x="409" y="0"/>
                </a:lnTo>
                <a:lnTo>
                  <a:pt x="428" y="0"/>
                </a:lnTo>
                <a:lnTo>
                  <a:pt x="447" y="0"/>
                </a:lnTo>
                <a:lnTo>
                  <a:pt x="447" y="0"/>
                </a:lnTo>
                <a:lnTo>
                  <a:pt x="439" y="0"/>
                </a:lnTo>
                <a:lnTo>
                  <a:pt x="439" y="26"/>
                </a:lnTo>
                <a:lnTo>
                  <a:pt x="439" y="53"/>
                </a:lnTo>
                <a:lnTo>
                  <a:pt x="439" y="75"/>
                </a:lnTo>
                <a:lnTo>
                  <a:pt x="439" y="102"/>
                </a:lnTo>
                <a:lnTo>
                  <a:pt x="447" y="128"/>
                </a:lnTo>
                <a:lnTo>
                  <a:pt x="447" y="155"/>
                </a:lnTo>
                <a:lnTo>
                  <a:pt x="447" y="181"/>
                </a:lnTo>
                <a:lnTo>
                  <a:pt x="428" y="193"/>
                </a:lnTo>
                <a:lnTo>
                  <a:pt x="417" y="219"/>
                </a:lnTo>
                <a:lnTo>
                  <a:pt x="398" y="230"/>
                </a:lnTo>
                <a:lnTo>
                  <a:pt x="379" y="242"/>
                </a:lnTo>
                <a:lnTo>
                  <a:pt x="356" y="257"/>
                </a:lnTo>
                <a:lnTo>
                  <a:pt x="337" y="268"/>
                </a:lnTo>
                <a:lnTo>
                  <a:pt x="318" y="280"/>
                </a:lnTo>
                <a:lnTo>
                  <a:pt x="307" y="306"/>
                </a:lnTo>
                <a:lnTo>
                  <a:pt x="288" y="333"/>
                </a:lnTo>
                <a:lnTo>
                  <a:pt x="269" y="333"/>
                </a:lnTo>
                <a:lnTo>
                  <a:pt x="250" y="344"/>
                </a:lnTo>
                <a:lnTo>
                  <a:pt x="227" y="344"/>
                </a:lnTo>
                <a:lnTo>
                  <a:pt x="208" y="344"/>
                </a:lnTo>
                <a:lnTo>
                  <a:pt x="189" y="359"/>
                </a:lnTo>
                <a:lnTo>
                  <a:pt x="171" y="382"/>
                </a:lnTo>
                <a:lnTo>
                  <a:pt x="189" y="408"/>
                </a:lnTo>
                <a:lnTo>
                  <a:pt x="189" y="435"/>
                </a:lnTo>
                <a:lnTo>
                  <a:pt x="189" y="461"/>
                </a:lnTo>
                <a:lnTo>
                  <a:pt x="189" y="488"/>
                </a:lnTo>
                <a:lnTo>
                  <a:pt x="182" y="511"/>
                </a:lnTo>
                <a:lnTo>
                  <a:pt x="171" y="537"/>
                </a:lnTo>
                <a:lnTo>
                  <a:pt x="159" y="564"/>
                </a:lnTo>
                <a:lnTo>
                  <a:pt x="140" y="575"/>
                </a:lnTo>
                <a:lnTo>
                  <a:pt x="121" y="586"/>
                </a:lnTo>
                <a:lnTo>
                  <a:pt x="99" y="601"/>
                </a:lnTo>
                <a:lnTo>
                  <a:pt x="91" y="624"/>
                </a:lnTo>
                <a:lnTo>
                  <a:pt x="80" y="63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9" name="Freeform 17"/>
          <p:cNvSpPr>
            <a:spLocks/>
          </p:cNvSpPr>
          <p:nvPr/>
        </p:nvSpPr>
        <p:spPr bwMode="auto">
          <a:xfrm>
            <a:off x="7612063" y="2797175"/>
            <a:ext cx="479425" cy="765175"/>
          </a:xfrm>
          <a:custGeom>
            <a:avLst/>
            <a:gdLst/>
            <a:ahLst/>
            <a:cxnLst>
              <a:cxn ang="0">
                <a:pos x="80" y="639"/>
              </a:cxn>
              <a:cxn ang="0">
                <a:pos x="42" y="639"/>
              </a:cxn>
              <a:cxn ang="0">
                <a:pos x="30" y="586"/>
              </a:cxn>
              <a:cxn ang="0">
                <a:pos x="42" y="537"/>
              </a:cxn>
              <a:cxn ang="0">
                <a:pos x="30" y="488"/>
              </a:cxn>
              <a:cxn ang="0">
                <a:pos x="30" y="461"/>
              </a:cxn>
              <a:cxn ang="0">
                <a:pos x="61" y="420"/>
              </a:cxn>
              <a:cxn ang="0">
                <a:pos x="99" y="382"/>
              </a:cxn>
              <a:cxn ang="0">
                <a:pos x="99" y="333"/>
              </a:cxn>
              <a:cxn ang="0">
                <a:pos x="110" y="295"/>
              </a:cxn>
              <a:cxn ang="0">
                <a:pos x="110" y="242"/>
              </a:cxn>
              <a:cxn ang="0">
                <a:pos x="72" y="230"/>
              </a:cxn>
              <a:cxn ang="0">
                <a:pos x="30" y="219"/>
              </a:cxn>
              <a:cxn ang="0">
                <a:pos x="0" y="204"/>
              </a:cxn>
              <a:cxn ang="0">
                <a:pos x="0" y="181"/>
              </a:cxn>
              <a:cxn ang="0">
                <a:pos x="23" y="155"/>
              </a:cxn>
              <a:cxn ang="0">
                <a:pos x="61" y="140"/>
              </a:cxn>
              <a:cxn ang="0">
                <a:pos x="110" y="128"/>
              </a:cxn>
              <a:cxn ang="0">
                <a:pos x="121" y="128"/>
              </a:cxn>
              <a:cxn ang="0">
                <a:pos x="140" y="140"/>
              </a:cxn>
              <a:cxn ang="0">
                <a:pos x="171" y="181"/>
              </a:cxn>
              <a:cxn ang="0">
                <a:pos x="171" y="230"/>
              </a:cxn>
              <a:cxn ang="0">
                <a:pos x="201" y="257"/>
              </a:cxn>
              <a:cxn ang="0">
                <a:pos x="220" y="230"/>
              </a:cxn>
              <a:cxn ang="0">
                <a:pos x="239" y="181"/>
              </a:cxn>
              <a:cxn ang="0">
                <a:pos x="220" y="140"/>
              </a:cxn>
              <a:cxn ang="0">
                <a:pos x="189" y="102"/>
              </a:cxn>
              <a:cxn ang="0">
                <a:pos x="189" y="53"/>
              </a:cxn>
              <a:cxn ang="0">
                <a:pos x="189" y="37"/>
              </a:cxn>
              <a:cxn ang="0">
                <a:pos x="208" y="37"/>
              </a:cxn>
              <a:cxn ang="0">
                <a:pos x="250" y="26"/>
              </a:cxn>
              <a:cxn ang="0">
                <a:pos x="288" y="37"/>
              </a:cxn>
              <a:cxn ang="0">
                <a:pos x="330" y="37"/>
              </a:cxn>
              <a:cxn ang="0">
                <a:pos x="367" y="26"/>
              </a:cxn>
              <a:cxn ang="0">
                <a:pos x="409" y="0"/>
              </a:cxn>
              <a:cxn ang="0">
                <a:pos x="447" y="0"/>
              </a:cxn>
              <a:cxn ang="0">
                <a:pos x="439" y="0"/>
              </a:cxn>
              <a:cxn ang="0">
                <a:pos x="439" y="53"/>
              </a:cxn>
              <a:cxn ang="0">
                <a:pos x="439" y="102"/>
              </a:cxn>
              <a:cxn ang="0">
                <a:pos x="447" y="155"/>
              </a:cxn>
              <a:cxn ang="0">
                <a:pos x="428" y="193"/>
              </a:cxn>
              <a:cxn ang="0">
                <a:pos x="398" y="230"/>
              </a:cxn>
              <a:cxn ang="0">
                <a:pos x="356" y="257"/>
              </a:cxn>
              <a:cxn ang="0">
                <a:pos x="318" y="280"/>
              </a:cxn>
              <a:cxn ang="0">
                <a:pos x="288" y="333"/>
              </a:cxn>
              <a:cxn ang="0">
                <a:pos x="250" y="344"/>
              </a:cxn>
              <a:cxn ang="0">
                <a:pos x="208" y="344"/>
              </a:cxn>
              <a:cxn ang="0">
                <a:pos x="171" y="382"/>
              </a:cxn>
              <a:cxn ang="0">
                <a:pos x="189" y="435"/>
              </a:cxn>
              <a:cxn ang="0">
                <a:pos x="189" y="488"/>
              </a:cxn>
              <a:cxn ang="0">
                <a:pos x="171" y="537"/>
              </a:cxn>
              <a:cxn ang="0">
                <a:pos x="140" y="575"/>
              </a:cxn>
              <a:cxn ang="0">
                <a:pos x="99" y="601"/>
              </a:cxn>
              <a:cxn ang="0">
                <a:pos x="80" y="639"/>
              </a:cxn>
            </a:cxnLst>
            <a:rect l="0" t="0" r="r" b="b"/>
            <a:pathLst>
              <a:path w="447" h="639">
                <a:moveTo>
                  <a:pt x="80" y="639"/>
                </a:moveTo>
                <a:lnTo>
                  <a:pt x="80" y="639"/>
                </a:lnTo>
                <a:lnTo>
                  <a:pt x="61" y="639"/>
                </a:lnTo>
                <a:lnTo>
                  <a:pt x="42" y="639"/>
                </a:lnTo>
                <a:lnTo>
                  <a:pt x="30" y="613"/>
                </a:lnTo>
                <a:lnTo>
                  <a:pt x="30" y="586"/>
                </a:lnTo>
                <a:lnTo>
                  <a:pt x="30" y="564"/>
                </a:lnTo>
                <a:lnTo>
                  <a:pt x="42" y="537"/>
                </a:lnTo>
                <a:lnTo>
                  <a:pt x="30" y="511"/>
                </a:lnTo>
                <a:lnTo>
                  <a:pt x="30" y="488"/>
                </a:lnTo>
                <a:lnTo>
                  <a:pt x="30" y="461"/>
                </a:lnTo>
                <a:lnTo>
                  <a:pt x="30" y="461"/>
                </a:lnTo>
                <a:lnTo>
                  <a:pt x="49" y="446"/>
                </a:lnTo>
                <a:lnTo>
                  <a:pt x="61" y="420"/>
                </a:lnTo>
                <a:lnTo>
                  <a:pt x="80" y="397"/>
                </a:lnTo>
                <a:lnTo>
                  <a:pt x="99" y="382"/>
                </a:lnTo>
                <a:lnTo>
                  <a:pt x="99" y="359"/>
                </a:lnTo>
                <a:lnTo>
                  <a:pt x="99" y="333"/>
                </a:lnTo>
                <a:lnTo>
                  <a:pt x="110" y="321"/>
                </a:lnTo>
                <a:lnTo>
                  <a:pt x="110" y="295"/>
                </a:lnTo>
                <a:lnTo>
                  <a:pt x="121" y="268"/>
                </a:lnTo>
                <a:lnTo>
                  <a:pt x="110" y="242"/>
                </a:lnTo>
                <a:lnTo>
                  <a:pt x="91" y="230"/>
                </a:lnTo>
                <a:lnTo>
                  <a:pt x="72" y="230"/>
                </a:lnTo>
                <a:lnTo>
                  <a:pt x="49" y="219"/>
                </a:lnTo>
                <a:lnTo>
                  <a:pt x="30" y="219"/>
                </a:lnTo>
                <a:lnTo>
                  <a:pt x="12" y="219"/>
                </a:lnTo>
                <a:lnTo>
                  <a:pt x="0" y="204"/>
                </a:lnTo>
                <a:lnTo>
                  <a:pt x="0" y="204"/>
                </a:lnTo>
                <a:lnTo>
                  <a:pt x="0" y="181"/>
                </a:lnTo>
                <a:lnTo>
                  <a:pt x="0" y="166"/>
                </a:lnTo>
                <a:lnTo>
                  <a:pt x="23" y="155"/>
                </a:lnTo>
                <a:lnTo>
                  <a:pt x="42" y="140"/>
                </a:lnTo>
                <a:lnTo>
                  <a:pt x="61" y="140"/>
                </a:lnTo>
                <a:lnTo>
                  <a:pt x="91" y="128"/>
                </a:lnTo>
                <a:lnTo>
                  <a:pt x="110" y="128"/>
                </a:lnTo>
                <a:lnTo>
                  <a:pt x="121" y="128"/>
                </a:lnTo>
                <a:lnTo>
                  <a:pt x="121" y="128"/>
                </a:lnTo>
                <a:lnTo>
                  <a:pt x="121" y="140"/>
                </a:lnTo>
                <a:lnTo>
                  <a:pt x="140" y="140"/>
                </a:lnTo>
                <a:lnTo>
                  <a:pt x="159" y="155"/>
                </a:lnTo>
                <a:lnTo>
                  <a:pt x="171" y="181"/>
                </a:lnTo>
                <a:lnTo>
                  <a:pt x="159" y="204"/>
                </a:lnTo>
                <a:lnTo>
                  <a:pt x="171" y="230"/>
                </a:lnTo>
                <a:lnTo>
                  <a:pt x="182" y="242"/>
                </a:lnTo>
                <a:lnTo>
                  <a:pt x="201" y="257"/>
                </a:lnTo>
                <a:lnTo>
                  <a:pt x="220" y="257"/>
                </a:lnTo>
                <a:lnTo>
                  <a:pt x="220" y="230"/>
                </a:lnTo>
                <a:lnTo>
                  <a:pt x="227" y="204"/>
                </a:lnTo>
                <a:lnTo>
                  <a:pt x="239" y="181"/>
                </a:lnTo>
                <a:lnTo>
                  <a:pt x="239" y="155"/>
                </a:lnTo>
                <a:lnTo>
                  <a:pt x="220" y="140"/>
                </a:lnTo>
                <a:lnTo>
                  <a:pt x="208" y="117"/>
                </a:lnTo>
                <a:lnTo>
                  <a:pt x="189" y="102"/>
                </a:lnTo>
                <a:lnTo>
                  <a:pt x="182" y="75"/>
                </a:lnTo>
                <a:lnTo>
                  <a:pt x="189" y="53"/>
                </a:lnTo>
                <a:lnTo>
                  <a:pt x="189" y="26"/>
                </a:lnTo>
                <a:lnTo>
                  <a:pt x="189" y="37"/>
                </a:lnTo>
                <a:lnTo>
                  <a:pt x="189" y="37"/>
                </a:lnTo>
                <a:lnTo>
                  <a:pt x="208" y="37"/>
                </a:lnTo>
                <a:lnTo>
                  <a:pt x="227" y="26"/>
                </a:lnTo>
                <a:lnTo>
                  <a:pt x="250" y="26"/>
                </a:lnTo>
                <a:lnTo>
                  <a:pt x="269" y="37"/>
                </a:lnTo>
                <a:lnTo>
                  <a:pt x="288" y="37"/>
                </a:lnTo>
                <a:lnTo>
                  <a:pt x="307" y="37"/>
                </a:lnTo>
                <a:lnTo>
                  <a:pt x="330" y="37"/>
                </a:lnTo>
                <a:lnTo>
                  <a:pt x="348" y="26"/>
                </a:lnTo>
                <a:lnTo>
                  <a:pt x="367" y="26"/>
                </a:lnTo>
                <a:lnTo>
                  <a:pt x="386" y="26"/>
                </a:lnTo>
                <a:lnTo>
                  <a:pt x="409" y="0"/>
                </a:lnTo>
                <a:lnTo>
                  <a:pt x="428" y="0"/>
                </a:lnTo>
                <a:lnTo>
                  <a:pt x="447" y="0"/>
                </a:lnTo>
                <a:lnTo>
                  <a:pt x="447" y="0"/>
                </a:lnTo>
                <a:lnTo>
                  <a:pt x="439" y="0"/>
                </a:lnTo>
                <a:lnTo>
                  <a:pt x="439" y="26"/>
                </a:lnTo>
                <a:lnTo>
                  <a:pt x="439" y="53"/>
                </a:lnTo>
                <a:lnTo>
                  <a:pt x="439" y="75"/>
                </a:lnTo>
                <a:lnTo>
                  <a:pt x="439" y="102"/>
                </a:lnTo>
                <a:lnTo>
                  <a:pt x="447" y="128"/>
                </a:lnTo>
                <a:lnTo>
                  <a:pt x="447" y="155"/>
                </a:lnTo>
                <a:lnTo>
                  <a:pt x="447" y="181"/>
                </a:lnTo>
                <a:lnTo>
                  <a:pt x="428" y="193"/>
                </a:lnTo>
                <a:lnTo>
                  <a:pt x="417" y="219"/>
                </a:lnTo>
                <a:lnTo>
                  <a:pt x="398" y="230"/>
                </a:lnTo>
                <a:lnTo>
                  <a:pt x="379" y="242"/>
                </a:lnTo>
                <a:lnTo>
                  <a:pt x="356" y="257"/>
                </a:lnTo>
                <a:lnTo>
                  <a:pt x="337" y="268"/>
                </a:lnTo>
                <a:lnTo>
                  <a:pt x="318" y="280"/>
                </a:lnTo>
                <a:lnTo>
                  <a:pt x="307" y="306"/>
                </a:lnTo>
                <a:lnTo>
                  <a:pt x="288" y="333"/>
                </a:lnTo>
                <a:lnTo>
                  <a:pt x="269" y="333"/>
                </a:lnTo>
                <a:lnTo>
                  <a:pt x="250" y="344"/>
                </a:lnTo>
                <a:lnTo>
                  <a:pt x="227" y="344"/>
                </a:lnTo>
                <a:lnTo>
                  <a:pt x="208" y="344"/>
                </a:lnTo>
                <a:lnTo>
                  <a:pt x="189" y="359"/>
                </a:lnTo>
                <a:lnTo>
                  <a:pt x="171" y="382"/>
                </a:lnTo>
                <a:lnTo>
                  <a:pt x="189" y="408"/>
                </a:lnTo>
                <a:lnTo>
                  <a:pt x="189" y="435"/>
                </a:lnTo>
                <a:lnTo>
                  <a:pt x="189" y="461"/>
                </a:lnTo>
                <a:lnTo>
                  <a:pt x="189" y="488"/>
                </a:lnTo>
                <a:lnTo>
                  <a:pt x="182" y="511"/>
                </a:lnTo>
                <a:lnTo>
                  <a:pt x="171" y="537"/>
                </a:lnTo>
                <a:lnTo>
                  <a:pt x="159" y="564"/>
                </a:lnTo>
                <a:lnTo>
                  <a:pt x="140" y="575"/>
                </a:lnTo>
                <a:lnTo>
                  <a:pt x="121" y="586"/>
                </a:lnTo>
                <a:lnTo>
                  <a:pt x="99" y="601"/>
                </a:lnTo>
                <a:lnTo>
                  <a:pt x="91" y="624"/>
                </a:lnTo>
                <a:lnTo>
                  <a:pt x="80" y="639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90" name="Freeform 18"/>
          <p:cNvSpPr>
            <a:spLocks/>
          </p:cNvSpPr>
          <p:nvPr/>
        </p:nvSpPr>
        <p:spPr bwMode="auto">
          <a:xfrm>
            <a:off x="7356475" y="3028950"/>
            <a:ext cx="384175" cy="320675"/>
          </a:xfrm>
          <a:custGeom>
            <a:avLst/>
            <a:gdLst/>
            <a:ahLst/>
            <a:cxnLst>
              <a:cxn ang="0">
                <a:pos x="200" y="268"/>
              </a:cxn>
              <a:cxn ang="0">
                <a:pos x="181" y="253"/>
              </a:cxn>
              <a:cxn ang="0">
                <a:pos x="159" y="242"/>
              </a:cxn>
              <a:cxn ang="0">
                <a:pos x="140" y="242"/>
              </a:cxn>
              <a:cxn ang="0">
                <a:pos x="121" y="242"/>
              </a:cxn>
              <a:cxn ang="0">
                <a:pos x="109" y="215"/>
              </a:cxn>
              <a:cxn ang="0">
                <a:pos x="109" y="189"/>
              </a:cxn>
              <a:cxn ang="0">
                <a:pos x="102" y="178"/>
              </a:cxn>
              <a:cxn ang="0">
                <a:pos x="79" y="166"/>
              </a:cxn>
              <a:cxn ang="0">
                <a:pos x="72" y="166"/>
              </a:cxn>
              <a:cxn ang="0">
                <a:pos x="49" y="151"/>
              </a:cxn>
              <a:cxn ang="0">
                <a:pos x="30" y="140"/>
              </a:cxn>
              <a:cxn ang="0">
                <a:pos x="22" y="113"/>
              </a:cxn>
              <a:cxn ang="0">
                <a:pos x="11" y="87"/>
              </a:cxn>
              <a:cxn ang="0">
                <a:pos x="0" y="75"/>
              </a:cxn>
              <a:cxn ang="0">
                <a:pos x="0" y="75"/>
              </a:cxn>
              <a:cxn ang="0">
                <a:pos x="22" y="75"/>
              </a:cxn>
              <a:cxn ang="0">
                <a:pos x="41" y="87"/>
              </a:cxn>
              <a:cxn ang="0">
                <a:pos x="60" y="87"/>
              </a:cxn>
              <a:cxn ang="0">
                <a:pos x="79" y="75"/>
              </a:cxn>
              <a:cxn ang="0">
                <a:pos x="102" y="64"/>
              </a:cxn>
              <a:cxn ang="0">
                <a:pos x="121" y="64"/>
              </a:cxn>
              <a:cxn ang="0">
                <a:pos x="151" y="49"/>
              </a:cxn>
              <a:cxn ang="0">
                <a:pos x="159" y="26"/>
              </a:cxn>
              <a:cxn ang="0">
                <a:pos x="181" y="26"/>
              </a:cxn>
              <a:cxn ang="0">
                <a:pos x="189" y="11"/>
              </a:cxn>
              <a:cxn ang="0">
                <a:pos x="208" y="0"/>
              </a:cxn>
              <a:cxn ang="0">
                <a:pos x="231" y="0"/>
              </a:cxn>
              <a:cxn ang="0">
                <a:pos x="238" y="0"/>
              </a:cxn>
              <a:cxn ang="0">
                <a:pos x="238" y="11"/>
              </a:cxn>
              <a:cxn ang="0">
                <a:pos x="250" y="26"/>
              </a:cxn>
              <a:cxn ang="0">
                <a:pos x="268" y="26"/>
              </a:cxn>
              <a:cxn ang="0">
                <a:pos x="287" y="26"/>
              </a:cxn>
              <a:cxn ang="0">
                <a:pos x="310" y="37"/>
              </a:cxn>
              <a:cxn ang="0">
                <a:pos x="329" y="37"/>
              </a:cxn>
              <a:cxn ang="0">
                <a:pos x="348" y="49"/>
              </a:cxn>
              <a:cxn ang="0">
                <a:pos x="359" y="75"/>
              </a:cxn>
              <a:cxn ang="0">
                <a:pos x="348" y="102"/>
              </a:cxn>
              <a:cxn ang="0">
                <a:pos x="348" y="128"/>
              </a:cxn>
              <a:cxn ang="0">
                <a:pos x="337" y="140"/>
              </a:cxn>
              <a:cxn ang="0">
                <a:pos x="337" y="166"/>
              </a:cxn>
              <a:cxn ang="0">
                <a:pos x="337" y="189"/>
              </a:cxn>
              <a:cxn ang="0">
                <a:pos x="318" y="204"/>
              </a:cxn>
              <a:cxn ang="0">
                <a:pos x="299" y="227"/>
              </a:cxn>
              <a:cxn ang="0">
                <a:pos x="287" y="253"/>
              </a:cxn>
              <a:cxn ang="0">
                <a:pos x="268" y="268"/>
              </a:cxn>
              <a:cxn ang="0">
                <a:pos x="268" y="268"/>
              </a:cxn>
              <a:cxn ang="0">
                <a:pos x="261" y="268"/>
              </a:cxn>
              <a:cxn ang="0">
                <a:pos x="238" y="268"/>
              </a:cxn>
              <a:cxn ang="0">
                <a:pos x="219" y="268"/>
              </a:cxn>
              <a:cxn ang="0">
                <a:pos x="200" y="268"/>
              </a:cxn>
              <a:cxn ang="0">
                <a:pos x="181" y="253"/>
              </a:cxn>
              <a:cxn ang="0">
                <a:pos x="200" y="268"/>
              </a:cxn>
            </a:cxnLst>
            <a:rect l="0" t="0" r="r" b="b"/>
            <a:pathLst>
              <a:path w="359" h="268">
                <a:moveTo>
                  <a:pt x="200" y="268"/>
                </a:moveTo>
                <a:lnTo>
                  <a:pt x="181" y="253"/>
                </a:lnTo>
                <a:lnTo>
                  <a:pt x="159" y="242"/>
                </a:lnTo>
                <a:lnTo>
                  <a:pt x="140" y="242"/>
                </a:lnTo>
                <a:lnTo>
                  <a:pt x="121" y="242"/>
                </a:lnTo>
                <a:lnTo>
                  <a:pt x="109" y="215"/>
                </a:lnTo>
                <a:lnTo>
                  <a:pt x="109" y="189"/>
                </a:lnTo>
                <a:lnTo>
                  <a:pt x="102" y="178"/>
                </a:lnTo>
                <a:lnTo>
                  <a:pt x="79" y="166"/>
                </a:lnTo>
                <a:lnTo>
                  <a:pt x="72" y="166"/>
                </a:lnTo>
                <a:lnTo>
                  <a:pt x="49" y="151"/>
                </a:lnTo>
                <a:lnTo>
                  <a:pt x="30" y="140"/>
                </a:lnTo>
                <a:lnTo>
                  <a:pt x="22" y="113"/>
                </a:lnTo>
                <a:lnTo>
                  <a:pt x="11" y="87"/>
                </a:lnTo>
                <a:lnTo>
                  <a:pt x="0" y="75"/>
                </a:lnTo>
                <a:lnTo>
                  <a:pt x="0" y="75"/>
                </a:lnTo>
                <a:lnTo>
                  <a:pt x="22" y="75"/>
                </a:lnTo>
                <a:lnTo>
                  <a:pt x="41" y="87"/>
                </a:lnTo>
                <a:lnTo>
                  <a:pt x="60" y="87"/>
                </a:lnTo>
                <a:lnTo>
                  <a:pt x="79" y="75"/>
                </a:lnTo>
                <a:lnTo>
                  <a:pt x="102" y="64"/>
                </a:lnTo>
                <a:lnTo>
                  <a:pt x="121" y="64"/>
                </a:lnTo>
                <a:lnTo>
                  <a:pt x="151" y="49"/>
                </a:lnTo>
                <a:lnTo>
                  <a:pt x="159" y="26"/>
                </a:lnTo>
                <a:lnTo>
                  <a:pt x="181" y="26"/>
                </a:lnTo>
                <a:lnTo>
                  <a:pt x="189" y="11"/>
                </a:lnTo>
                <a:lnTo>
                  <a:pt x="208" y="0"/>
                </a:lnTo>
                <a:lnTo>
                  <a:pt x="231" y="0"/>
                </a:lnTo>
                <a:lnTo>
                  <a:pt x="238" y="0"/>
                </a:lnTo>
                <a:lnTo>
                  <a:pt x="238" y="11"/>
                </a:lnTo>
                <a:lnTo>
                  <a:pt x="250" y="26"/>
                </a:lnTo>
                <a:lnTo>
                  <a:pt x="268" y="26"/>
                </a:lnTo>
                <a:lnTo>
                  <a:pt x="287" y="26"/>
                </a:lnTo>
                <a:lnTo>
                  <a:pt x="310" y="37"/>
                </a:lnTo>
                <a:lnTo>
                  <a:pt x="329" y="37"/>
                </a:lnTo>
                <a:lnTo>
                  <a:pt x="348" y="49"/>
                </a:lnTo>
                <a:lnTo>
                  <a:pt x="359" y="75"/>
                </a:lnTo>
                <a:lnTo>
                  <a:pt x="348" y="102"/>
                </a:lnTo>
                <a:lnTo>
                  <a:pt x="348" y="128"/>
                </a:lnTo>
                <a:lnTo>
                  <a:pt x="337" y="140"/>
                </a:lnTo>
                <a:lnTo>
                  <a:pt x="337" y="166"/>
                </a:lnTo>
                <a:lnTo>
                  <a:pt x="337" y="189"/>
                </a:lnTo>
                <a:lnTo>
                  <a:pt x="318" y="204"/>
                </a:lnTo>
                <a:lnTo>
                  <a:pt x="299" y="227"/>
                </a:lnTo>
                <a:lnTo>
                  <a:pt x="287" y="253"/>
                </a:lnTo>
                <a:lnTo>
                  <a:pt x="268" y="268"/>
                </a:lnTo>
                <a:lnTo>
                  <a:pt x="268" y="268"/>
                </a:lnTo>
                <a:lnTo>
                  <a:pt x="261" y="268"/>
                </a:lnTo>
                <a:lnTo>
                  <a:pt x="238" y="268"/>
                </a:lnTo>
                <a:lnTo>
                  <a:pt x="219" y="268"/>
                </a:lnTo>
                <a:lnTo>
                  <a:pt x="200" y="268"/>
                </a:lnTo>
                <a:lnTo>
                  <a:pt x="181" y="253"/>
                </a:lnTo>
                <a:lnTo>
                  <a:pt x="200" y="268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91" name="Freeform 19"/>
          <p:cNvSpPr>
            <a:spLocks/>
          </p:cNvSpPr>
          <p:nvPr/>
        </p:nvSpPr>
        <p:spPr bwMode="auto">
          <a:xfrm>
            <a:off x="7356475" y="3028950"/>
            <a:ext cx="384175" cy="320675"/>
          </a:xfrm>
          <a:custGeom>
            <a:avLst/>
            <a:gdLst/>
            <a:ahLst/>
            <a:cxnLst>
              <a:cxn ang="0">
                <a:pos x="200" y="268"/>
              </a:cxn>
              <a:cxn ang="0">
                <a:pos x="181" y="253"/>
              </a:cxn>
              <a:cxn ang="0">
                <a:pos x="159" y="242"/>
              </a:cxn>
              <a:cxn ang="0">
                <a:pos x="140" y="242"/>
              </a:cxn>
              <a:cxn ang="0">
                <a:pos x="121" y="242"/>
              </a:cxn>
              <a:cxn ang="0">
                <a:pos x="109" y="215"/>
              </a:cxn>
              <a:cxn ang="0">
                <a:pos x="109" y="189"/>
              </a:cxn>
              <a:cxn ang="0">
                <a:pos x="102" y="178"/>
              </a:cxn>
              <a:cxn ang="0">
                <a:pos x="79" y="166"/>
              </a:cxn>
              <a:cxn ang="0">
                <a:pos x="72" y="166"/>
              </a:cxn>
              <a:cxn ang="0">
                <a:pos x="49" y="151"/>
              </a:cxn>
              <a:cxn ang="0">
                <a:pos x="30" y="140"/>
              </a:cxn>
              <a:cxn ang="0">
                <a:pos x="22" y="113"/>
              </a:cxn>
              <a:cxn ang="0">
                <a:pos x="11" y="87"/>
              </a:cxn>
              <a:cxn ang="0">
                <a:pos x="0" y="75"/>
              </a:cxn>
              <a:cxn ang="0">
                <a:pos x="0" y="75"/>
              </a:cxn>
              <a:cxn ang="0">
                <a:pos x="22" y="75"/>
              </a:cxn>
              <a:cxn ang="0">
                <a:pos x="41" y="87"/>
              </a:cxn>
              <a:cxn ang="0">
                <a:pos x="60" y="87"/>
              </a:cxn>
              <a:cxn ang="0">
                <a:pos x="79" y="75"/>
              </a:cxn>
              <a:cxn ang="0">
                <a:pos x="102" y="64"/>
              </a:cxn>
              <a:cxn ang="0">
                <a:pos x="121" y="64"/>
              </a:cxn>
              <a:cxn ang="0">
                <a:pos x="151" y="49"/>
              </a:cxn>
              <a:cxn ang="0">
                <a:pos x="159" y="26"/>
              </a:cxn>
              <a:cxn ang="0">
                <a:pos x="181" y="26"/>
              </a:cxn>
              <a:cxn ang="0">
                <a:pos x="189" y="11"/>
              </a:cxn>
              <a:cxn ang="0">
                <a:pos x="208" y="0"/>
              </a:cxn>
              <a:cxn ang="0">
                <a:pos x="231" y="0"/>
              </a:cxn>
              <a:cxn ang="0">
                <a:pos x="238" y="0"/>
              </a:cxn>
              <a:cxn ang="0">
                <a:pos x="238" y="11"/>
              </a:cxn>
              <a:cxn ang="0">
                <a:pos x="250" y="26"/>
              </a:cxn>
              <a:cxn ang="0">
                <a:pos x="268" y="26"/>
              </a:cxn>
              <a:cxn ang="0">
                <a:pos x="287" y="26"/>
              </a:cxn>
              <a:cxn ang="0">
                <a:pos x="310" y="37"/>
              </a:cxn>
              <a:cxn ang="0">
                <a:pos x="329" y="37"/>
              </a:cxn>
              <a:cxn ang="0">
                <a:pos x="348" y="49"/>
              </a:cxn>
              <a:cxn ang="0">
                <a:pos x="359" y="75"/>
              </a:cxn>
              <a:cxn ang="0">
                <a:pos x="348" y="102"/>
              </a:cxn>
              <a:cxn ang="0">
                <a:pos x="348" y="128"/>
              </a:cxn>
              <a:cxn ang="0">
                <a:pos x="337" y="140"/>
              </a:cxn>
              <a:cxn ang="0">
                <a:pos x="337" y="166"/>
              </a:cxn>
              <a:cxn ang="0">
                <a:pos x="337" y="189"/>
              </a:cxn>
              <a:cxn ang="0">
                <a:pos x="318" y="204"/>
              </a:cxn>
              <a:cxn ang="0">
                <a:pos x="299" y="227"/>
              </a:cxn>
              <a:cxn ang="0">
                <a:pos x="287" y="253"/>
              </a:cxn>
              <a:cxn ang="0">
                <a:pos x="268" y="268"/>
              </a:cxn>
              <a:cxn ang="0">
                <a:pos x="268" y="268"/>
              </a:cxn>
              <a:cxn ang="0">
                <a:pos x="261" y="268"/>
              </a:cxn>
              <a:cxn ang="0">
                <a:pos x="238" y="268"/>
              </a:cxn>
              <a:cxn ang="0">
                <a:pos x="219" y="268"/>
              </a:cxn>
              <a:cxn ang="0">
                <a:pos x="200" y="268"/>
              </a:cxn>
              <a:cxn ang="0">
                <a:pos x="181" y="253"/>
              </a:cxn>
              <a:cxn ang="0">
                <a:pos x="200" y="268"/>
              </a:cxn>
            </a:cxnLst>
            <a:rect l="0" t="0" r="r" b="b"/>
            <a:pathLst>
              <a:path w="359" h="268">
                <a:moveTo>
                  <a:pt x="200" y="268"/>
                </a:moveTo>
                <a:lnTo>
                  <a:pt x="181" y="253"/>
                </a:lnTo>
                <a:lnTo>
                  <a:pt x="159" y="242"/>
                </a:lnTo>
                <a:lnTo>
                  <a:pt x="140" y="242"/>
                </a:lnTo>
                <a:lnTo>
                  <a:pt x="121" y="242"/>
                </a:lnTo>
                <a:lnTo>
                  <a:pt x="109" y="215"/>
                </a:lnTo>
                <a:lnTo>
                  <a:pt x="109" y="189"/>
                </a:lnTo>
                <a:lnTo>
                  <a:pt x="102" y="178"/>
                </a:lnTo>
                <a:lnTo>
                  <a:pt x="79" y="166"/>
                </a:lnTo>
                <a:lnTo>
                  <a:pt x="72" y="166"/>
                </a:lnTo>
                <a:lnTo>
                  <a:pt x="49" y="151"/>
                </a:lnTo>
                <a:lnTo>
                  <a:pt x="30" y="140"/>
                </a:lnTo>
                <a:lnTo>
                  <a:pt x="22" y="113"/>
                </a:lnTo>
                <a:lnTo>
                  <a:pt x="11" y="87"/>
                </a:lnTo>
                <a:lnTo>
                  <a:pt x="0" y="75"/>
                </a:lnTo>
                <a:lnTo>
                  <a:pt x="0" y="75"/>
                </a:lnTo>
                <a:lnTo>
                  <a:pt x="22" y="75"/>
                </a:lnTo>
                <a:lnTo>
                  <a:pt x="41" y="87"/>
                </a:lnTo>
                <a:lnTo>
                  <a:pt x="60" y="87"/>
                </a:lnTo>
                <a:lnTo>
                  <a:pt x="79" y="75"/>
                </a:lnTo>
                <a:lnTo>
                  <a:pt x="102" y="64"/>
                </a:lnTo>
                <a:lnTo>
                  <a:pt x="121" y="64"/>
                </a:lnTo>
                <a:lnTo>
                  <a:pt x="151" y="49"/>
                </a:lnTo>
                <a:lnTo>
                  <a:pt x="159" y="26"/>
                </a:lnTo>
                <a:lnTo>
                  <a:pt x="181" y="26"/>
                </a:lnTo>
                <a:lnTo>
                  <a:pt x="189" y="11"/>
                </a:lnTo>
                <a:lnTo>
                  <a:pt x="208" y="0"/>
                </a:lnTo>
                <a:lnTo>
                  <a:pt x="231" y="0"/>
                </a:lnTo>
                <a:lnTo>
                  <a:pt x="238" y="0"/>
                </a:lnTo>
                <a:lnTo>
                  <a:pt x="238" y="11"/>
                </a:lnTo>
                <a:lnTo>
                  <a:pt x="250" y="26"/>
                </a:lnTo>
                <a:lnTo>
                  <a:pt x="268" y="26"/>
                </a:lnTo>
                <a:lnTo>
                  <a:pt x="287" y="26"/>
                </a:lnTo>
                <a:lnTo>
                  <a:pt x="310" y="37"/>
                </a:lnTo>
                <a:lnTo>
                  <a:pt x="329" y="37"/>
                </a:lnTo>
                <a:lnTo>
                  <a:pt x="348" y="49"/>
                </a:lnTo>
                <a:lnTo>
                  <a:pt x="359" y="75"/>
                </a:lnTo>
                <a:lnTo>
                  <a:pt x="348" y="102"/>
                </a:lnTo>
                <a:lnTo>
                  <a:pt x="348" y="128"/>
                </a:lnTo>
                <a:lnTo>
                  <a:pt x="337" y="140"/>
                </a:lnTo>
                <a:lnTo>
                  <a:pt x="337" y="166"/>
                </a:lnTo>
                <a:lnTo>
                  <a:pt x="337" y="189"/>
                </a:lnTo>
                <a:lnTo>
                  <a:pt x="318" y="204"/>
                </a:lnTo>
                <a:lnTo>
                  <a:pt x="299" y="227"/>
                </a:lnTo>
                <a:lnTo>
                  <a:pt x="287" y="253"/>
                </a:lnTo>
                <a:lnTo>
                  <a:pt x="268" y="268"/>
                </a:lnTo>
                <a:lnTo>
                  <a:pt x="268" y="268"/>
                </a:lnTo>
                <a:lnTo>
                  <a:pt x="261" y="268"/>
                </a:lnTo>
                <a:lnTo>
                  <a:pt x="238" y="268"/>
                </a:lnTo>
                <a:lnTo>
                  <a:pt x="219" y="268"/>
                </a:lnTo>
                <a:lnTo>
                  <a:pt x="200" y="268"/>
                </a:lnTo>
                <a:lnTo>
                  <a:pt x="181" y="253"/>
                </a:lnTo>
                <a:lnTo>
                  <a:pt x="200" y="268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92" name="Freeform 20"/>
          <p:cNvSpPr>
            <a:spLocks/>
          </p:cNvSpPr>
          <p:nvPr/>
        </p:nvSpPr>
        <p:spPr bwMode="auto">
          <a:xfrm>
            <a:off x="7718425" y="2738438"/>
            <a:ext cx="149225" cy="366712"/>
          </a:xfrm>
          <a:custGeom>
            <a:avLst/>
            <a:gdLst/>
            <a:ahLst/>
            <a:cxnLst>
              <a:cxn ang="0">
                <a:pos x="83" y="76"/>
              </a:cxn>
              <a:cxn ang="0">
                <a:pos x="72" y="65"/>
              </a:cxn>
              <a:cxn ang="0">
                <a:pos x="72" y="38"/>
              </a:cxn>
              <a:cxn ang="0">
                <a:pos x="60" y="12"/>
              </a:cxn>
              <a:cxn ang="0">
                <a:pos x="53" y="0"/>
              </a:cxn>
              <a:cxn ang="0">
                <a:pos x="30" y="0"/>
              </a:cxn>
              <a:cxn ang="0">
                <a:pos x="30" y="0"/>
              </a:cxn>
              <a:cxn ang="0">
                <a:pos x="30" y="12"/>
              </a:cxn>
              <a:cxn ang="0">
                <a:pos x="30" y="38"/>
              </a:cxn>
              <a:cxn ang="0">
                <a:pos x="30" y="65"/>
              </a:cxn>
              <a:cxn ang="0">
                <a:pos x="22" y="87"/>
              </a:cxn>
              <a:cxn ang="0">
                <a:pos x="22" y="114"/>
              </a:cxn>
              <a:cxn ang="0">
                <a:pos x="0" y="140"/>
              </a:cxn>
              <a:cxn ang="0">
                <a:pos x="0" y="167"/>
              </a:cxn>
              <a:cxn ang="0">
                <a:pos x="22" y="178"/>
              </a:cxn>
              <a:cxn ang="0">
                <a:pos x="22" y="178"/>
              </a:cxn>
              <a:cxn ang="0">
                <a:pos x="22" y="190"/>
              </a:cxn>
              <a:cxn ang="0">
                <a:pos x="41" y="190"/>
              </a:cxn>
              <a:cxn ang="0">
                <a:pos x="60" y="205"/>
              </a:cxn>
              <a:cxn ang="0">
                <a:pos x="72" y="231"/>
              </a:cxn>
              <a:cxn ang="0">
                <a:pos x="60" y="254"/>
              </a:cxn>
              <a:cxn ang="0">
                <a:pos x="72" y="280"/>
              </a:cxn>
              <a:cxn ang="0">
                <a:pos x="83" y="292"/>
              </a:cxn>
              <a:cxn ang="0">
                <a:pos x="102" y="307"/>
              </a:cxn>
              <a:cxn ang="0">
                <a:pos x="121" y="307"/>
              </a:cxn>
              <a:cxn ang="0">
                <a:pos x="121" y="280"/>
              </a:cxn>
              <a:cxn ang="0">
                <a:pos x="128" y="254"/>
              </a:cxn>
              <a:cxn ang="0">
                <a:pos x="140" y="231"/>
              </a:cxn>
              <a:cxn ang="0">
                <a:pos x="140" y="205"/>
              </a:cxn>
              <a:cxn ang="0">
                <a:pos x="121" y="190"/>
              </a:cxn>
              <a:cxn ang="0">
                <a:pos x="109" y="167"/>
              </a:cxn>
              <a:cxn ang="0">
                <a:pos x="90" y="152"/>
              </a:cxn>
              <a:cxn ang="0">
                <a:pos x="83" y="125"/>
              </a:cxn>
              <a:cxn ang="0">
                <a:pos x="90" y="103"/>
              </a:cxn>
              <a:cxn ang="0">
                <a:pos x="90" y="76"/>
              </a:cxn>
              <a:cxn ang="0">
                <a:pos x="83" y="76"/>
              </a:cxn>
            </a:cxnLst>
            <a:rect l="0" t="0" r="r" b="b"/>
            <a:pathLst>
              <a:path w="140" h="307">
                <a:moveTo>
                  <a:pt x="83" y="76"/>
                </a:moveTo>
                <a:lnTo>
                  <a:pt x="72" y="65"/>
                </a:lnTo>
                <a:lnTo>
                  <a:pt x="72" y="38"/>
                </a:lnTo>
                <a:lnTo>
                  <a:pt x="60" y="12"/>
                </a:lnTo>
                <a:lnTo>
                  <a:pt x="53" y="0"/>
                </a:lnTo>
                <a:lnTo>
                  <a:pt x="30" y="0"/>
                </a:lnTo>
                <a:lnTo>
                  <a:pt x="30" y="0"/>
                </a:lnTo>
                <a:lnTo>
                  <a:pt x="30" y="12"/>
                </a:lnTo>
                <a:lnTo>
                  <a:pt x="30" y="38"/>
                </a:lnTo>
                <a:lnTo>
                  <a:pt x="30" y="65"/>
                </a:lnTo>
                <a:lnTo>
                  <a:pt x="22" y="87"/>
                </a:lnTo>
                <a:lnTo>
                  <a:pt x="22" y="114"/>
                </a:lnTo>
                <a:lnTo>
                  <a:pt x="0" y="140"/>
                </a:lnTo>
                <a:lnTo>
                  <a:pt x="0" y="167"/>
                </a:lnTo>
                <a:lnTo>
                  <a:pt x="22" y="178"/>
                </a:lnTo>
                <a:lnTo>
                  <a:pt x="22" y="178"/>
                </a:lnTo>
                <a:lnTo>
                  <a:pt x="22" y="190"/>
                </a:lnTo>
                <a:lnTo>
                  <a:pt x="41" y="190"/>
                </a:lnTo>
                <a:lnTo>
                  <a:pt x="60" y="205"/>
                </a:lnTo>
                <a:lnTo>
                  <a:pt x="72" y="231"/>
                </a:lnTo>
                <a:lnTo>
                  <a:pt x="60" y="254"/>
                </a:lnTo>
                <a:lnTo>
                  <a:pt x="72" y="280"/>
                </a:lnTo>
                <a:lnTo>
                  <a:pt x="83" y="292"/>
                </a:lnTo>
                <a:lnTo>
                  <a:pt x="102" y="307"/>
                </a:lnTo>
                <a:lnTo>
                  <a:pt x="121" y="307"/>
                </a:lnTo>
                <a:lnTo>
                  <a:pt x="121" y="280"/>
                </a:lnTo>
                <a:lnTo>
                  <a:pt x="128" y="254"/>
                </a:lnTo>
                <a:lnTo>
                  <a:pt x="140" y="231"/>
                </a:lnTo>
                <a:lnTo>
                  <a:pt x="140" y="205"/>
                </a:lnTo>
                <a:lnTo>
                  <a:pt x="121" y="190"/>
                </a:lnTo>
                <a:lnTo>
                  <a:pt x="109" y="167"/>
                </a:lnTo>
                <a:lnTo>
                  <a:pt x="90" y="152"/>
                </a:lnTo>
                <a:lnTo>
                  <a:pt x="83" y="125"/>
                </a:lnTo>
                <a:lnTo>
                  <a:pt x="90" y="103"/>
                </a:lnTo>
                <a:lnTo>
                  <a:pt x="90" y="76"/>
                </a:lnTo>
                <a:lnTo>
                  <a:pt x="83" y="76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93" name="Freeform 21"/>
          <p:cNvSpPr>
            <a:spLocks/>
          </p:cNvSpPr>
          <p:nvPr/>
        </p:nvSpPr>
        <p:spPr bwMode="auto">
          <a:xfrm>
            <a:off x="7718425" y="2738438"/>
            <a:ext cx="149225" cy="366712"/>
          </a:xfrm>
          <a:custGeom>
            <a:avLst/>
            <a:gdLst/>
            <a:ahLst/>
            <a:cxnLst>
              <a:cxn ang="0">
                <a:pos x="83" y="76"/>
              </a:cxn>
              <a:cxn ang="0">
                <a:pos x="72" y="65"/>
              </a:cxn>
              <a:cxn ang="0">
                <a:pos x="72" y="38"/>
              </a:cxn>
              <a:cxn ang="0">
                <a:pos x="60" y="12"/>
              </a:cxn>
              <a:cxn ang="0">
                <a:pos x="53" y="0"/>
              </a:cxn>
              <a:cxn ang="0">
                <a:pos x="30" y="0"/>
              </a:cxn>
              <a:cxn ang="0">
                <a:pos x="30" y="0"/>
              </a:cxn>
              <a:cxn ang="0">
                <a:pos x="30" y="12"/>
              </a:cxn>
              <a:cxn ang="0">
                <a:pos x="30" y="38"/>
              </a:cxn>
              <a:cxn ang="0">
                <a:pos x="30" y="65"/>
              </a:cxn>
              <a:cxn ang="0">
                <a:pos x="22" y="87"/>
              </a:cxn>
              <a:cxn ang="0">
                <a:pos x="22" y="114"/>
              </a:cxn>
              <a:cxn ang="0">
                <a:pos x="0" y="140"/>
              </a:cxn>
              <a:cxn ang="0">
                <a:pos x="0" y="167"/>
              </a:cxn>
              <a:cxn ang="0">
                <a:pos x="22" y="178"/>
              </a:cxn>
              <a:cxn ang="0">
                <a:pos x="22" y="178"/>
              </a:cxn>
              <a:cxn ang="0">
                <a:pos x="22" y="190"/>
              </a:cxn>
              <a:cxn ang="0">
                <a:pos x="41" y="190"/>
              </a:cxn>
              <a:cxn ang="0">
                <a:pos x="60" y="205"/>
              </a:cxn>
              <a:cxn ang="0">
                <a:pos x="72" y="231"/>
              </a:cxn>
              <a:cxn ang="0">
                <a:pos x="60" y="254"/>
              </a:cxn>
              <a:cxn ang="0">
                <a:pos x="72" y="280"/>
              </a:cxn>
              <a:cxn ang="0">
                <a:pos x="83" y="292"/>
              </a:cxn>
              <a:cxn ang="0">
                <a:pos x="102" y="307"/>
              </a:cxn>
              <a:cxn ang="0">
                <a:pos x="121" y="307"/>
              </a:cxn>
              <a:cxn ang="0">
                <a:pos x="121" y="280"/>
              </a:cxn>
              <a:cxn ang="0">
                <a:pos x="128" y="254"/>
              </a:cxn>
              <a:cxn ang="0">
                <a:pos x="140" y="231"/>
              </a:cxn>
              <a:cxn ang="0">
                <a:pos x="140" y="205"/>
              </a:cxn>
              <a:cxn ang="0">
                <a:pos x="121" y="190"/>
              </a:cxn>
              <a:cxn ang="0">
                <a:pos x="109" y="167"/>
              </a:cxn>
              <a:cxn ang="0">
                <a:pos x="90" y="152"/>
              </a:cxn>
              <a:cxn ang="0">
                <a:pos x="83" y="125"/>
              </a:cxn>
              <a:cxn ang="0">
                <a:pos x="90" y="103"/>
              </a:cxn>
              <a:cxn ang="0">
                <a:pos x="90" y="76"/>
              </a:cxn>
              <a:cxn ang="0">
                <a:pos x="83" y="76"/>
              </a:cxn>
            </a:cxnLst>
            <a:rect l="0" t="0" r="r" b="b"/>
            <a:pathLst>
              <a:path w="140" h="307">
                <a:moveTo>
                  <a:pt x="83" y="76"/>
                </a:moveTo>
                <a:lnTo>
                  <a:pt x="72" y="65"/>
                </a:lnTo>
                <a:lnTo>
                  <a:pt x="72" y="38"/>
                </a:lnTo>
                <a:lnTo>
                  <a:pt x="60" y="12"/>
                </a:lnTo>
                <a:lnTo>
                  <a:pt x="53" y="0"/>
                </a:lnTo>
                <a:lnTo>
                  <a:pt x="30" y="0"/>
                </a:lnTo>
                <a:lnTo>
                  <a:pt x="30" y="0"/>
                </a:lnTo>
                <a:lnTo>
                  <a:pt x="30" y="12"/>
                </a:lnTo>
                <a:lnTo>
                  <a:pt x="30" y="38"/>
                </a:lnTo>
                <a:lnTo>
                  <a:pt x="30" y="65"/>
                </a:lnTo>
                <a:lnTo>
                  <a:pt x="22" y="87"/>
                </a:lnTo>
                <a:lnTo>
                  <a:pt x="22" y="114"/>
                </a:lnTo>
                <a:lnTo>
                  <a:pt x="0" y="140"/>
                </a:lnTo>
                <a:lnTo>
                  <a:pt x="0" y="167"/>
                </a:lnTo>
                <a:lnTo>
                  <a:pt x="22" y="178"/>
                </a:lnTo>
                <a:lnTo>
                  <a:pt x="22" y="178"/>
                </a:lnTo>
                <a:lnTo>
                  <a:pt x="22" y="190"/>
                </a:lnTo>
                <a:lnTo>
                  <a:pt x="41" y="190"/>
                </a:lnTo>
                <a:lnTo>
                  <a:pt x="60" y="205"/>
                </a:lnTo>
                <a:lnTo>
                  <a:pt x="72" y="231"/>
                </a:lnTo>
                <a:lnTo>
                  <a:pt x="60" y="254"/>
                </a:lnTo>
                <a:lnTo>
                  <a:pt x="72" y="280"/>
                </a:lnTo>
                <a:lnTo>
                  <a:pt x="83" y="292"/>
                </a:lnTo>
                <a:lnTo>
                  <a:pt x="102" y="307"/>
                </a:lnTo>
                <a:lnTo>
                  <a:pt x="121" y="307"/>
                </a:lnTo>
                <a:lnTo>
                  <a:pt x="121" y="280"/>
                </a:lnTo>
                <a:lnTo>
                  <a:pt x="128" y="254"/>
                </a:lnTo>
                <a:lnTo>
                  <a:pt x="140" y="231"/>
                </a:lnTo>
                <a:lnTo>
                  <a:pt x="140" y="205"/>
                </a:lnTo>
                <a:lnTo>
                  <a:pt x="121" y="190"/>
                </a:lnTo>
                <a:lnTo>
                  <a:pt x="109" y="167"/>
                </a:lnTo>
                <a:lnTo>
                  <a:pt x="90" y="152"/>
                </a:lnTo>
                <a:lnTo>
                  <a:pt x="83" y="125"/>
                </a:lnTo>
                <a:lnTo>
                  <a:pt x="90" y="103"/>
                </a:lnTo>
                <a:lnTo>
                  <a:pt x="90" y="76"/>
                </a:lnTo>
                <a:lnTo>
                  <a:pt x="83" y="76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94" name="Freeform 22"/>
          <p:cNvSpPr>
            <a:spLocks/>
          </p:cNvSpPr>
          <p:nvPr/>
        </p:nvSpPr>
        <p:spPr bwMode="auto">
          <a:xfrm>
            <a:off x="7688263" y="2247900"/>
            <a:ext cx="119062" cy="136525"/>
          </a:xfrm>
          <a:custGeom>
            <a:avLst/>
            <a:gdLst/>
            <a:ahLst/>
            <a:cxnLst>
              <a:cxn ang="0">
                <a:pos x="99" y="65"/>
              </a:cxn>
              <a:cxn ang="0">
                <a:pos x="99" y="65"/>
              </a:cxn>
              <a:cxn ang="0">
                <a:pos x="99" y="38"/>
              </a:cxn>
              <a:cxn ang="0">
                <a:pos x="110" y="12"/>
              </a:cxn>
              <a:cxn ang="0">
                <a:pos x="87" y="12"/>
              </a:cxn>
              <a:cxn ang="0">
                <a:pos x="99" y="12"/>
              </a:cxn>
              <a:cxn ang="0">
                <a:pos x="99" y="12"/>
              </a:cxn>
              <a:cxn ang="0">
                <a:pos x="80" y="0"/>
              </a:cxn>
              <a:cxn ang="0">
                <a:pos x="57" y="0"/>
              </a:cxn>
              <a:cxn ang="0">
                <a:pos x="38" y="0"/>
              </a:cxn>
              <a:cxn ang="0">
                <a:pos x="19" y="27"/>
              </a:cxn>
              <a:cxn ang="0">
                <a:pos x="8" y="38"/>
              </a:cxn>
              <a:cxn ang="0">
                <a:pos x="0" y="65"/>
              </a:cxn>
              <a:cxn ang="0">
                <a:pos x="0" y="65"/>
              </a:cxn>
              <a:cxn ang="0">
                <a:pos x="0" y="65"/>
              </a:cxn>
              <a:cxn ang="0">
                <a:pos x="0" y="91"/>
              </a:cxn>
              <a:cxn ang="0">
                <a:pos x="8" y="114"/>
              </a:cxn>
              <a:cxn ang="0">
                <a:pos x="27" y="103"/>
              </a:cxn>
              <a:cxn ang="0">
                <a:pos x="49" y="103"/>
              </a:cxn>
              <a:cxn ang="0">
                <a:pos x="68" y="103"/>
              </a:cxn>
              <a:cxn ang="0">
                <a:pos x="49" y="91"/>
              </a:cxn>
              <a:cxn ang="0">
                <a:pos x="68" y="91"/>
              </a:cxn>
              <a:cxn ang="0">
                <a:pos x="80" y="65"/>
              </a:cxn>
              <a:cxn ang="0">
                <a:pos x="99" y="65"/>
              </a:cxn>
            </a:cxnLst>
            <a:rect l="0" t="0" r="r" b="b"/>
            <a:pathLst>
              <a:path w="110" h="114">
                <a:moveTo>
                  <a:pt x="99" y="65"/>
                </a:moveTo>
                <a:lnTo>
                  <a:pt x="99" y="65"/>
                </a:lnTo>
                <a:lnTo>
                  <a:pt x="99" y="38"/>
                </a:lnTo>
                <a:lnTo>
                  <a:pt x="110" y="12"/>
                </a:lnTo>
                <a:lnTo>
                  <a:pt x="87" y="12"/>
                </a:lnTo>
                <a:lnTo>
                  <a:pt x="99" y="12"/>
                </a:lnTo>
                <a:lnTo>
                  <a:pt x="99" y="12"/>
                </a:lnTo>
                <a:lnTo>
                  <a:pt x="80" y="0"/>
                </a:lnTo>
                <a:lnTo>
                  <a:pt x="57" y="0"/>
                </a:lnTo>
                <a:lnTo>
                  <a:pt x="38" y="0"/>
                </a:lnTo>
                <a:lnTo>
                  <a:pt x="19" y="27"/>
                </a:lnTo>
                <a:lnTo>
                  <a:pt x="8" y="38"/>
                </a:lnTo>
                <a:lnTo>
                  <a:pt x="0" y="65"/>
                </a:lnTo>
                <a:lnTo>
                  <a:pt x="0" y="65"/>
                </a:lnTo>
                <a:lnTo>
                  <a:pt x="0" y="65"/>
                </a:lnTo>
                <a:lnTo>
                  <a:pt x="0" y="91"/>
                </a:lnTo>
                <a:lnTo>
                  <a:pt x="8" y="114"/>
                </a:lnTo>
                <a:lnTo>
                  <a:pt x="27" y="103"/>
                </a:lnTo>
                <a:lnTo>
                  <a:pt x="49" y="103"/>
                </a:lnTo>
                <a:lnTo>
                  <a:pt x="68" y="103"/>
                </a:lnTo>
                <a:lnTo>
                  <a:pt x="49" y="91"/>
                </a:lnTo>
                <a:lnTo>
                  <a:pt x="68" y="91"/>
                </a:lnTo>
                <a:lnTo>
                  <a:pt x="80" y="65"/>
                </a:lnTo>
                <a:lnTo>
                  <a:pt x="99" y="6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95" name="Freeform 23"/>
          <p:cNvSpPr>
            <a:spLocks/>
          </p:cNvSpPr>
          <p:nvPr/>
        </p:nvSpPr>
        <p:spPr bwMode="auto">
          <a:xfrm>
            <a:off x="7688263" y="2247900"/>
            <a:ext cx="119062" cy="136525"/>
          </a:xfrm>
          <a:custGeom>
            <a:avLst/>
            <a:gdLst/>
            <a:ahLst/>
            <a:cxnLst>
              <a:cxn ang="0">
                <a:pos x="99" y="65"/>
              </a:cxn>
              <a:cxn ang="0">
                <a:pos x="99" y="65"/>
              </a:cxn>
              <a:cxn ang="0">
                <a:pos x="99" y="38"/>
              </a:cxn>
              <a:cxn ang="0">
                <a:pos x="110" y="12"/>
              </a:cxn>
              <a:cxn ang="0">
                <a:pos x="87" y="12"/>
              </a:cxn>
              <a:cxn ang="0">
                <a:pos x="99" y="12"/>
              </a:cxn>
              <a:cxn ang="0">
                <a:pos x="99" y="12"/>
              </a:cxn>
              <a:cxn ang="0">
                <a:pos x="80" y="0"/>
              </a:cxn>
              <a:cxn ang="0">
                <a:pos x="57" y="0"/>
              </a:cxn>
              <a:cxn ang="0">
                <a:pos x="38" y="0"/>
              </a:cxn>
              <a:cxn ang="0">
                <a:pos x="19" y="27"/>
              </a:cxn>
              <a:cxn ang="0">
                <a:pos x="8" y="38"/>
              </a:cxn>
              <a:cxn ang="0">
                <a:pos x="0" y="65"/>
              </a:cxn>
              <a:cxn ang="0">
                <a:pos x="0" y="65"/>
              </a:cxn>
              <a:cxn ang="0">
                <a:pos x="0" y="65"/>
              </a:cxn>
              <a:cxn ang="0">
                <a:pos x="0" y="91"/>
              </a:cxn>
              <a:cxn ang="0">
                <a:pos x="8" y="114"/>
              </a:cxn>
              <a:cxn ang="0">
                <a:pos x="27" y="103"/>
              </a:cxn>
              <a:cxn ang="0">
                <a:pos x="49" y="103"/>
              </a:cxn>
              <a:cxn ang="0">
                <a:pos x="68" y="103"/>
              </a:cxn>
              <a:cxn ang="0">
                <a:pos x="49" y="91"/>
              </a:cxn>
              <a:cxn ang="0">
                <a:pos x="68" y="91"/>
              </a:cxn>
              <a:cxn ang="0">
                <a:pos x="80" y="65"/>
              </a:cxn>
              <a:cxn ang="0">
                <a:pos x="99" y="65"/>
              </a:cxn>
            </a:cxnLst>
            <a:rect l="0" t="0" r="r" b="b"/>
            <a:pathLst>
              <a:path w="110" h="114">
                <a:moveTo>
                  <a:pt x="99" y="65"/>
                </a:moveTo>
                <a:lnTo>
                  <a:pt x="99" y="65"/>
                </a:lnTo>
                <a:lnTo>
                  <a:pt x="99" y="38"/>
                </a:lnTo>
                <a:lnTo>
                  <a:pt x="110" y="12"/>
                </a:lnTo>
                <a:lnTo>
                  <a:pt x="87" y="12"/>
                </a:lnTo>
                <a:lnTo>
                  <a:pt x="99" y="12"/>
                </a:lnTo>
                <a:lnTo>
                  <a:pt x="99" y="12"/>
                </a:lnTo>
                <a:lnTo>
                  <a:pt x="80" y="0"/>
                </a:lnTo>
                <a:lnTo>
                  <a:pt x="57" y="0"/>
                </a:lnTo>
                <a:lnTo>
                  <a:pt x="38" y="0"/>
                </a:lnTo>
                <a:lnTo>
                  <a:pt x="19" y="27"/>
                </a:lnTo>
                <a:lnTo>
                  <a:pt x="8" y="38"/>
                </a:lnTo>
                <a:lnTo>
                  <a:pt x="0" y="65"/>
                </a:lnTo>
                <a:lnTo>
                  <a:pt x="0" y="65"/>
                </a:lnTo>
                <a:lnTo>
                  <a:pt x="0" y="65"/>
                </a:lnTo>
                <a:lnTo>
                  <a:pt x="0" y="91"/>
                </a:lnTo>
                <a:lnTo>
                  <a:pt x="8" y="114"/>
                </a:lnTo>
                <a:lnTo>
                  <a:pt x="27" y="103"/>
                </a:lnTo>
                <a:lnTo>
                  <a:pt x="49" y="103"/>
                </a:lnTo>
                <a:lnTo>
                  <a:pt x="68" y="103"/>
                </a:lnTo>
                <a:lnTo>
                  <a:pt x="49" y="91"/>
                </a:lnTo>
                <a:lnTo>
                  <a:pt x="68" y="91"/>
                </a:lnTo>
                <a:lnTo>
                  <a:pt x="80" y="65"/>
                </a:lnTo>
                <a:lnTo>
                  <a:pt x="99" y="65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96" name="Freeform 24"/>
          <p:cNvSpPr>
            <a:spLocks/>
          </p:cNvSpPr>
          <p:nvPr/>
        </p:nvSpPr>
        <p:spPr bwMode="auto">
          <a:xfrm>
            <a:off x="7578725" y="2325688"/>
            <a:ext cx="512763" cy="515937"/>
          </a:xfrm>
          <a:custGeom>
            <a:avLst/>
            <a:gdLst/>
            <a:ahLst/>
            <a:cxnLst>
              <a:cxn ang="0">
                <a:pos x="201" y="409"/>
              </a:cxn>
              <a:cxn ang="0">
                <a:pos x="189" y="356"/>
              </a:cxn>
              <a:cxn ang="0">
                <a:pos x="159" y="344"/>
              </a:cxn>
              <a:cxn ang="0">
                <a:pos x="140" y="333"/>
              </a:cxn>
              <a:cxn ang="0">
                <a:pos x="102" y="306"/>
              </a:cxn>
              <a:cxn ang="0">
                <a:pos x="60" y="291"/>
              </a:cxn>
              <a:cxn ang="0">
                <a:pos x="53" y="280"/>
              </a:cxn>
              <a:cxn ang="0">
                <a:pos x="23" y="227"/>
              </a:cxn>
              <a:cxn ang="0">
                <a:pos x="7" y="178"/>
              </a:cxn>
              <a:cxn ang="0">
                <a:pos x="0" y="151"/>
              </a:cxn>
              <a:cxn ang="0">
                <a:pos x="0" y="140"/>
              </a:cxn>
              <a:cxn ang="0">
                <a:pos x="42" y="113"/>
              </a:cxn>
              <a:cxn ang="0">
                <a:pos x="49" y="64"/>
              </a:cxn>
              <a:cxn ang="0">
                <a:pos x="42" y="38"/>
              </a:cxn>
              <a:cxn ang="0">
                <a:pos x="42" y="0"/>
              </a:cxn>
              <a:cxn ang="0">
                <a:pos x="42" y="0"/>
              </a:cxn>
              <a:cxn ang="0">
                <a:pos x="79" y="0"/>
              </a:cxn>
              <a:cxn ang="0">
                <a:pos x="102" y="0"/>
              </a:cxn>
              <a:cxn ang="0">
                <a:pos x="102" y="26"/>
              </a:cxn>
              <a:cxn ang="0">
                <a:pos x="129" y="38"/>
              </a:cxn>
              <a:cxn ang="0">
                <a:pos x="170" y="38"/>
              </a:cxn>
              <a:cxn ang="0">
                <a:pos x="170" y="26"/>
              </a:cxn>
              <a:cxn ang="0">
                <a:pos x="182" y="0"/>
              </a:cxn>
              <a:cxn ang="0">
                <a:pos x="219" y="11"/>
              </a:cxn>
              <a:cxn ang="0">
                <a:pos x="257" y="34"/>
              </a:cxn>
              <a:cxn ang="0">
                <a:pos x="386" y="110"/>
              </a:cxn>
              <a:cxn ang="0">
                <a:pos x="416" y="125"/>
              </a:cxn>
              <a:cxn ang="0">
                <a:pos x="439" y="140"/>
              </a:cxn>
              <a:cxn ang="0">
                <a:pos x="428" y="178"/>
              </a:cxn>
              <a:cxn ang="0">
                <a:pos x="439" y="227"/>
              </a:cxn>
              <a:cxn ang="0">
                <a:pos x="439" y="280"/>
              </a:cxn>
              <a:cxn ang="0">
                <a:pos x="439" y="329"/>
              </a:cxn>
              <a:cxn ang="0">
                <a:pos x="458" y="371"/>
              </a:cxn>
              <a:cxn ang="0">
                <a:pos x="477" y="394"/>
              </a:cxn>
              <a:cxn ang="0">
                <a:pos x="439" y="394"/>
              </a:cxn>
              <a:cxn ang="0">
                <a:pos x="397" y="420"/>
              </a:cxn>
              <a:cxn ang="0">
                <a:pos x="360" y="431"/>
              </a:cxn>
              <a:cxn ang="0">
                <a:pos x="318" y="431"/>
              </a:cxn>
              <a:cxn ang="0">
                <a:pos x="280" y="420"/>
              </a:cxn>
              <a:cxn ang="0">
                <a:pos x="238" y="431"/>
              </a:cxn>
              <a:cxn ang="0">
                <a:pos x="219" y="431"/>
              </a:cxn>
            </a:cxnLst>
            <a:rect l="0" t="0" r="r" b="b"/>
            <a:pathLst>
              <a:path w="477" h="431">
                <a:moveTo>
                  <a:pt x="212" y="420"/>
                </a:moveTo>
                <a:lnTo>
                  <a:pt x="201" y="409"/>
                </a:lnTo>
                <a:lnTo>
                  <a:pt x="201" y="382"/>
                </a:lnTo>
                <a:lnTo>
                  <a:pt x="189" y="356"/>
                </a:lnTo>
                <a:lnTo>
                  <a:pt x="182" y="344"/>
                </a:lnTo>
                <a:lnTo>
                  <a:pt x="159" y="344"/>
                </a:lnTo>
                <a:lnTo>
                  <a:pt x="159" y="344"/>
                </a:lnTo>
                <a:lnTo>
                  <a:pt x="140" y="333"/>
                </a:lnTo>
                <a:lnTo>
                  <a:pt x="121" y="318"/>
                </a:lnTo>
                <a:lnTo>
                  <a:pt x="102" y="306"/>
                </a:lnTo>
                <a:lnTo>
                  <a:pt x="79" y="291"/>
                </a:lnTo>
                <a:lnTo>
                  <a:pt x="60" y="291"/>
                </a:lnTo>
                <a:lnTo>
                  <a:pt x="53" y="280"/>
                </a:lnTo>
                <a:lnTo>
                  <a:pt x="53" y="280"/>
                </a:lnTo>
                <a:lnTo>
                  <a:pt x="30" y="253"/>
                </a:lnTo>
                <a:lnTo>
                  <a:pt x="23" y="227"/>
                </a:lnTo>
                <a:lnTo>
                  <a:pt x="11" y="204"/>
                </a:lnTo>
                <a:lnTo>
                  <a:pt x="7" y="178"/>
                </a:lnTo>
                <a:lnTo>
                  <a:pt x="4" y="151"/>
                </a:lnTo>
                <a:lnTo>
                  <a:pt x="0" y="151"/>
                </a:lnTo>
                <a:lnTo>
                  <a:pt x="0" y="140"/>
                </a:lnTo>
                <a:lnTo>
                  <a:pt x="0" y="140"/>
                </a:lnTo>
                <a:lnTo>
                  <a:pt x="23" y="140"/>
                </a:lnTo>
                <a:lnTo>
                  <a:pt x="42" y="113"/>
                </a:lnTo>
                <a:lnTo>
                  <a:pt x="53" y="87"/>
                </a:lnTo>
                <a:lnTo>
                  <a:pt x="49" y="64"/>
                </a:lnTo>
                <a:lnTo>
                  <a:pt x="45" y="38"/>
                </a:lnTo>
                <a:lnTo>
                  <a:pt x="42" y="38"/>
                </a:lnTo>
                <a:lnTo>
                  <a:pt x="53" y="26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60" y="0"/>
                </a:lnTo>
                <a:lnTo>
                  <a:pt x="79" y="0"/>
                </a:lnTo>
                <a:lnTo>
                  <a:pt x="102" y="0"/>
                </a:lnTo>
                <a:lnTo>
                  <a:pt x="102" y="0"/>
                </a:lnTo>
                <a:lnTo>
                  <a:pt x="102" y="0"/>
                </a:lnTo>
                <a:lnTo>
                  <a:pt x="102" y="26"/>
                </a:lnTo>
                <a:lnTo>
                  <a:pt x="110" y="49"/>
                </a:lnTo>
                <a:lnTo>
                  <a:pt x="129" y="38"/>
                </a:lnTo>
                <a:lnTo>
                  <a:pt x="151" y="38"/>
                </a:lnTo>
                <a:lnTo>
                  <a:pt x="170" y="38"/>
                </a:lnTo>
                <a:lnTo>
                  <a:pt x="151" y="26"/>
                </a:lnTo>
                <a:lnTo>
                  <a:pt x="170" y="26"/>
                </a:lnTo>
                <a:lnTo>
                  <a:pt x="182" y="0"/>
                </a:lnTo>
                <a:lnTo>
                  <a:pt x="182" y="0"/>
                </a:lnTo>
                <a:lnTo>
                  <a:pt x="201" y="0"/>
                </a:lnTo>
                <a:lnTo>
                  <a:pt x="219" y="11"/>
                </a:lnTo>
                <a:lnTo>
                  <a:pt x="242" y="26"/>
                </a:lnTo>
                <a:lnTo>
                  <a:pt x="257" y="34"/>
                </a:lnTo>
                <a:lnTo>
                  <a:pt x="371" y="102"/>
                </a:lnTo>
                <a:lnTo>
                  <a:pt x="386" y="110"/>
                </a:lnTo>
                <a:lnTo>
                  <a:pt x="409" y="121"/>
                </a:lnTo>
                <a:lnTo>
                  <a:pt x="416" y="125"/>
                </a:lnTo>
                <a:lnTo>
                  <a:pt x="439" y="140"/>
                </a:lnTo>
                <a:lnTo>
                  <a:pt x="439" y="140"/>
                </a:lnTo>
                <a:lnTo>
                  <a:pt x="439" y="151"/>
                </a:lnTo>
                <a:lnTo>
                  <a:pt x="428" y="178"/>
                </a:lnTo>
                <a:lnTo>
                  <a:pt x="428" y="204"/>
                </a:lnTo>
                <a:lnTo>
                  <a:pt x="439" y="227"/>
                </a:lnTo>
                <a:lnTo>
                  <a:pt x="439" y="253"/>
                </a:lnTo>
                <a:lnTo>
                  <a:pt x="439" y="280"/>
                </a:lnTo>
                <a:lnTo>
                  <a:pt x="439" y="306"/>
                </a:lnTo>
                <a:lnTo>
                  <a:pt x="439" y="329"/>
                </a:lnTo>
                <a:lnTo>
                  <a:pt x="439" y="356"/>
                </a:lnTo>
                <a:lnTo>
                  <a:pt x="458" y="371"/>
                </a:lnTo>
                <a:lnTo>
                  <a:pt x="477" y="382"/>
                </a:lnTo>
                <a:lnTo>
                  <a:pt x="477" y="394"/>
                </a:lnTo>
                <a:lnTo>
                  <a:pt x="458" y="394"/>
                </a:lnTo>
                <a:lnTo>
                  <a:pt x="439" y="394"/>
                </a:lnTo>
                <a:lnTo>
                  <a:pt x="416" y="420"/>
                </a:lnTo>
                <a:lnTo>
                  <a:pt x="397" y="420"/>
                </a:lnTo>
                <a:lnTo>
                  <a:pt x="378" y="420"/>
                </a:lnTo>
                <a:lnTo>
                  <a:pt x="360" y="431"/>
                </a:lnTo>
                <a:lnTo>
                  <a:pt x="337" y="431"/>
                </a:lnTo>
                <a:lnTo>
                  <a:pt x="318" y="431"/>
                </a:lnTo>
                <a:lnTo>
                  <a:pt x="299" y="431"/>
                </a:lnTo>
                <a:lnTo>
                  <a:pt x="280" y="420"/>
                </a:lnTo>
                <a:lnTo>
                  <a:pt x="257" y="420"/>
                </a:lnTo>
                <a:lnTo>
                  <a:pt x="238" y="431"/>
                </a:lnTo>
                <a:lnTo>
                  <a:pt x="219" y="431"/>
                </a:lnTo>
                <a:lnTo>
                  <a:pt x="219" y="431"/>
                </a:lnTo>
                <a:lnTo>
                  <a:pt x="212" y="42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97" name="Freeform 25"/>
          <p:cNvSpPr>
            <a:spLocks/>
          </p:cNvSpPr>
          <p:nvPr/>
        </p:nvSpPr>
        <p:spPr bwMode="auto">
          <a:xfrm>
            <a:off x="7578725" y="2325688"/>
            <a:ext cx="512763" cy="515937"/>
          </a:xfrm>
          <a:custGeom>
            <a:avLst/>
            <a:gdLst/>
            <a:ahLst/>
            <a:cxnLst>
              <a:cxn ang="0">
                <a:pos x="201" y="409"/>
              </a:cxn>
              <a:cxn ang="0">
                <a:pos x="189" y="356"/>
              </a:cxn>
              <a:cxn ang="0">
                <a:pos x="159" y="344"/>
              </a:cxn>
              <a:cxn ang="0">
                <a:pos x="140" y="333"/>
              </a:cxn>
              <a:cxn ang="0">
                <a:pos x="102" y="306"/>
              </a:cxn>
              <a:cxn ang="0">
                <a:pos x="60" y="291"/>
              </a:cxn>
              <a:cxn ang="0">
                <a:pos x="53" y="280"/>
              </a:cxn>
              <a:cxn ang="0">
                <a:pos x="23" y="227"/>
              </a:cxn>
              <a:cxn ang="0">
                <a:pos x="7" y="178"/>
              </a:cxn>
              <a:cxn ang="0">
                <a:pos x="0" y="151"/>
              </a:cxn>
              <a:cxn ang="0">
                <a:pos x="0" y="140"/>
              </a:cxn>
              <a:cxn ang="0">
                <a:pos x="42" y="113"/>
              </a:cxn>
              <a:cxn ang="0">
                <a:pos x="49" y="64"/>
              </a:cxn>
              <a:cxn ang="0">
                <a:pos x="42" y="38"/>
              </a:cxn>
              <a:cxn ang="0">
                <a:pos x="42" y="0"/>
              </a:cxn>
              <a:cxn ang="0">
                <a:pos x="42" y="0"/>
              </a:cxn>
              <a:cxn ang="0">
                <a:pos x="79" y="0"/>
              </a:cxn>
              <a:cxn ang="0">
                <a:pos x="102" y="0"/>
              </a:cxn>
              <a:cxn ang="0">
                <a:pos x="102" y="26"/>
              </a:cxn>
              <a:cxn ang="0">
                <a:pos x="129" y="38"/>
              </a:cxn>
              <a:cxn ang="0">
                <a:pos x="170" y="38"/>
              </a:cxn>
              <a:cxn ang="0">
                <a:pos x="170" y="26"/>
              </a:cxn>
              <a:cxn ang="0">
                <a:pos x="182" y="0"/>
              </a:cxn>
              <a:cxn ang="0">
                <a:pos x="219" y="11"/>
              </a:cxn>
              <a:cxn ang="0">
                <a:pos x="257" y="34"/>
              </a:cxn>
              <a:cxn ang="0">
                <a:pos x="386" y="110"/>
              </a:cxn>
              <a:cxn ang="0">
                <a:pos x="416" y="125"/>
              </a:cxn>
              <a:cxn ang="0">
                <a:pos x="439" y="140"/>
              </a:cxn>
              <a:cxn ang="0">
                <a:pos x="428" y="178"/>
              </a:cxn>
              <a:cxn ang="0">
                <a:pos x="439" y="227"/>
              </a:cxn>
              <a:cxn ang="0">
                <a:pos x="439" y="280"/>
              </a:cxn>
              <a:cxn ang="0">
                <a:pos x="439" y="329"/>
              </a:cxn>
              <a:cxn ang="0">
                <a:pos x="458" y="371"/>
              </a:cxn>
              <a:cxn ang="0">
                <a:pos x="477" y="394"/>
              </a:cxn>
              <a:cxn ang="0">
                <a:pos x="439" y="394"/>
              </a:cxn>
              <a:cxn ang="0">
                <a:pos x="397" y="420"/>
              </a:cxn>
              <a:cxn ang="0">
                <a:pos x="360" y="431"/>
              </a:cxn>
              <a:cxn ang="0">
                <a:pos x="318" y="431"/>
              </a:cxn>
              <a:cxn ang="0">
                <a:pos x="280" y="420"/>
              </a:cxn>
              <a:cxn ang="0">
                <a:pos x="238" y="431"/>
              </a:cxn>
              <a:cxn ang="0">
                <a:pos x="219" y="431"/>
              </a:cxn>
            </a:cxnLst>
            <a:rect l="0" t="0" r="r" b="b"/>
            <a:pathLst>
              <a:path w="477" h="431">
                <a:moveTo>
                  <a:pt x="212" y="420"/>
                </a:moveTo>
                <a:lnTo>
                  <a:pt x="201" y="409"/>
                </a:lnTo>
                <a:lnTo>
                  <a:pt x="201" y="382"/>
                </a:lnTo>
                <a:lnTo>
                  <a:pt x="189" y="356"/>
                </a:lnTo>
                <a:lnTo>
                  <a:pt x="182" y="344"/>
                </a:lnTo>
                <a:lnTo>
                  <a:pt x="159" y="344"/>
                </a:lnTo>
                <a:lnTo>
                  <a:pt x="159" y="344"/>
                </a:lnTo>
                <a:lnTo>
                  <a:pt x="140" y="333"/>
                </a:lnTo>
                <a:lnTo>
                  <a:pt x="121" y="318"/>
                </a:lnTo>
                <a:lnTo>
                  <a:pt x="102" y="306"/>
                </a:lnTo>
                <a:lnTo>
                  <a:pt x="79" y="291"/>
                </a:lnTo>
                <a:lnTo>
                  <a:pt x="60" y="291"/>
                </a:lnTo>
                <a:lnTo>
                  <a:pt x="53" y="280"/>
                </a:lnTo>
                <a:lnTo>
                  <a:pt x="53" y="280"/>
                </a:lnTo>
                <a:lnTo>
                  <a:pt x="30" y="253"/>
                </a:lnTo>
                <a:lnTo>
                  <a:pt x="23" y="227"/>
                </a:lnTo>
                <a:lnTo>
                  <a:pt x="11" y="204"/>
                </a:lnTo>
                <a:lnTo>
                  <a:pt x="7" y="178"/>
                </a:lnTo>
                <a:lnTo>
                  <a:pt x="4" y="151"/>
                </a:lnTo>
                <a:lnTo>
                  <a:pt x="0" y="151"/>
                </a:lnTo>
                <a:lnTo>
                  <a:pt x="0" y="140"/>
                </a:lnTo>
                <a:lnTo>
                  <a:pt x="0" y="140"/>
                </a:lnTo>
                <a:lnTo>
                  <a:pt x="23" y="140"/>
                </a:lnTo>
                <a:lnTo>
                  <a:pt x="42" y="113"/>
                </a:lnTo>
                <a:lnTo>
                  <a:pt x="53" y="87"/>
                </a:lnTo>
                <a:lnTo>
                  <a:pt x="49" y="64"/>
                </a:lnTo>
                <a:lnTo>
                  <a:pt x="45" y="38"/>
                </a:lnTo>
                <a:lnTo>
                  <a:pt x="42" y="38"/>
                </a:lnTo>
                <a:lnTo>
                  <a:pt x="53" y="26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60" y="0"/>
                </a:lnTo>
                <a:lnTo>
                  <a:pt x="79" y="0"/>
                </a:lnTo>
                <a:lnTo>
                  <a:pt x="102" y="0"/>
                </a:lnTo>
                <a:lnTo>
                  <a:pt x="102" y="0"/>
                </a:lnTo>
                <a:lnTo>
                  <a:pt x="102" y="0"/>
                </a:lnTo>
                <a:lnTo>
                  <a:pt x="102" y="26"/>
                </a:lnTo>
                <a:lnTo>
                  <a:pt x="110" y="49"/>
                </a:lnTo>
                <a:lnTo>
                  <a:pt x="129" y="38"/>
                </a:lnTo>
                <a:lnTo>
                  <a:pt x="151" y="38"/>
                </a:lnTo>
                <a:lnTo>
                  <a:pt x="170" y="38"/>
                </a:lnTo>
                <a:lnTo>
                  <a:pt x="151" y="26"/>
                </a:lnTo>
                <a:lnTo>
                  <a:pt x="170" y="26"/>
                </a:lnTo>
                <a:lnTo>
                  <a:pt x="182" y="0"/>
                </a:lnTo>
                <a:lnTo>
                  <a:pt x="182" y="0"/>
                </a:lnTo>
                <a:lnTo>
                  <a:pt x="201" y="0"/>
                </a:lnTo>
                <a:lnTo>
                  <a:pt x="219" y="11"/>
                </a:lnTo>
                <a:lnTo>
                  <a:pt x="242" y="26"/>
                </a:lnTo>
                <a:lnTo>
                  <a:pt x="257" y="34"/>
                </a:lnTo>
                <a:lnTo>
                  <a:pt x="371" y="102"/>
                </a:lnTo>
                <a:lnTo>
                  <a:pt x="386" y="110"/>
                </a:lnTo>
                <a:lnTo>
                  <a:pt x="409" y="121"/>
                </a:lnTo>
                <a:lnTo>
                  <a:pt x="416" y="125"/>
                </a:lnTo>
                <a:lnTo>
                  <a:pt x="439" y="140"/>
                </a:lnTo>
                <a:lnTo>
                  <a:pt x="439" y="140"/>
                </a:lnTo>
                <a:lnTo>
                  <a:pt x="439" y="151"/>
                </a:lnTo>
                <a:lnTo>
                  <a:pt x="428" y="178"/>
                </a:lnTo>
                <a:lnTo>
                  <a:pt x="428" y="204"/>
                </a:lnTo>
                <a:lnTo>
                  <a:pt x="439" y="227"/>
                </a:lnTo>
                <a:lnTo>
                  <a:pt x="439" y="253"/>
                </a:lnTo>
                <a:lnTo>
                  <a:pt x="439" y="280"/>
                </a:lnTo>
                <a:lnTo>
                  <a:pt x="439" y="306"/>
                </a:lnTo>
                <a:lnTo>
                  <a:pt x="439" y="329"/>
                </a:lnTo>
                <a:lnTo>
                  <a:pt x="439" y="356"/>
                </a:lnTo>
                <a:lnTo>
                  <a:pt x="458" y="371"/>
                </a:lnTo>
                <a:lnTo>
                  <a:pt x="477" y="382"/>
                </a:lnTo>
                <a:lnTo>
                  <a:pt x="477" y="394"/>
                </a:lnTo>
                <a:lnTo>
                  <a:pt x="458" y="394"/>
                </a:lnTo>
                <a:lnTo>
                  <a:pt x="439" y="394"/>
                </a:lnTo>
                <a:lnTo>
                  <a:pt x="416" y="420"/>
                </a:lnTo>
                <a:lnTo>
                  <a:pt x="397" y="420"/>
                </a:lnTo>
                <a:lnTo>
                  <a:pt x="378" y="420"/>
                </a:lnTo>
                <a:lnTo>
                  <a:pt x="360" y="431"/>
                </a:lnTo>
                <a:lnTo>
                  <a:pt x="337" y="431"/>
                </a:lnTo>
                <a:lnTo>
                  <a:pt x="318" y="431"/>
                </a:lnTo>
                <a:lnTo>
                  <a:pt x="299" y="431"/>
                </a:lnTo>
                <a:lnTo>
                  <a:pt x="280" y="420"/>
                </a:lnTo>
                <a:lnTo>
                  <a:pt x="257" y="420"/>
                </a:lnTo>
                <a:lnTo>
                  <a:pt x="238" y="431"/>
                </a:lnTo>
                <a:lnTo>
                  <a:pt x="219" y="431"/>
                </a:lnTo>
                <a:lnTo>
                  <a:pt x="219" y="431"/>
                </a:lnTo>
                <a:lnTo>
                  <a:pt x="212" y="420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98" name="Freeform 26"/>
          <p:cNvSpPr>
            <a:spLocks/>
          </p:cNvSpPr>
          <p:nvPr/>
        </p:nvSpPr>
        <p:spPr bwMode="auto">
          <a:xfrm>
            <a:off x="7335838" y="733425"/>
            <a:ext cx="498475" cy="473075"/>
          </a:xfrm>
          <a:custGeom>
            <a:avLst/>
            <a:gdLst/>
            <a:ahLst/>
            <a:cxnLst>
              <a:cxn ang="0">
                <a:pos x="41" y="394"/>
              </a:cxn>
              <a:cxn ang="0">
                <a:pos x="79" y="394"/>
              </a:cxn>
              <a:cxn ang="0">
                <a:pos x="121" y="382"/>
              </a:cxn>
              <a:cxn ang="0">
                <a:pos x="159" y="382"/>
              </a:cxn>
              <a:cxn ang="0">
                <a:pos x="200" y="382"/>
              </a:cxn>
              <a:cxn ang="0">
                <a:pos x="227" y="382"/>
              </a:cxn>
              <a:cxn ang="0">
                <a:pos x="269" y="382"/>
              </a:cxn>
              <a:cxn ang="0">
                <a:pos x="306" y="382"/>
              </a:cxn>
              <a:cxn ang="0">
                <a:pos x="356" y="382"/>
              </a:cxn>
              <a:cxn ang="0">
                <a:pos x="397" y="382"/>
              </a:cxn>
              <a:cxn ang="0">
                <a:pos x="439" y="371"/>
              </a:cxn>
              <a:cxn ang="0">
                <a:pos x="458" y="356"/>
              </a:cxn>
              <a:cxn ang="0">
                <a:pos x="458" y="356"/>
              </a:cxn>
              <a:cxn ang="0">
                <a:pos x="446" y="307"/>
              </a:cxn>
              <a:cxn ang="0">
                <a:pos x="428" y="269"/>
              </a:cxn>
              <a:cxn ang="0">
                <a:pos x="386" y="216"/>
              </a:cxn>
              <a:cxn ang="0">
                <a:pos x="367" y="167"/>
              </a:cxn>
              <a:cxn ang="0">
                <a:pos x="367" y="140"/>
              </a:cxn>
              <a:cxn ang="0">
                <a:pos x="397" y="129"/>
              </a:cxn>
              <a:cxn ang="0">
                <a:pos x="397" y="76"/>
              </a:cxn>
              <a:cxn ang="0">
                <a:pos x="378" y="26"/>
              </a:cxn>
              <a:cxn ang="0">
                <a:pos x="337" y="26"/>
              </a:cxn>
              <a:cxn ang="0">
                <a:pos x="299" y="26"/>
              </a:cxn>
              <a:cxn ang="0">
                <a:pos x="257" y="11"/>
              </a:cxn>
              <a:cxn ang="0">
                <a:pos x="219" y="0"/>
              </a:cxn>
              <a:cxn ang="0">
                <a:pos x="189" y="11"/>
              </a:cxn>
              <a:cxn ang="0">
                <a:pos x="147" y="38"/>
              </a:cxn>
              <a:cxn ang="0">
                <a:pos x="109" y="26"/>
              </a:cxn>
              <a:cxn ang="0">
                <a:pos x="68" y="11"/>
              </a:cxn>
              <a:cxn ang="0">
                <a:pos x="19" y="11"/>
              </a:cxn>
              <a:cxn ang="0">
                <a:pos x="0" y="11"/>
              </a:cxn>
              <a:cxn ang="0">
                <a:pos x="0" y="0"/>
              </a:cxn>
              <a:cxn ang="0">
                <a:pos x="0" y="53"/>
              </a:cxn>
              <a:cxn ang="0">
                <a:pos x="11" y="102"/>
              </a:cxn>
              <a:cxn ang="0">
                <a:pos x="11" y="151"/>
              </a:cxn>
              <a:cxn ang="0">
                <a:pos x="11" y="204"/>
              </a:cxn>
              <a:cxn ang="0">
                <a:pos x="11" y="257"/>
              </a:cxn>
              <a:cxn ang="0">
                <a:pos x="11" y="307"/>
              </a:cxn>
              <a:cxn ang="0">
                <a:pos x="19" y="356"/>
              </a:cxn>
              <a:cxn ang="0">
                <a:pos x="19" y="394"/>
              </a:cxn>
            </a:cxnLst>
            <a:rect l="0" t="0" r="r" b="b"/>
            <a:pathLst>
              <a:path w="465" h="394">
                <a:moveTo>
                  <a:pt x="19" y="394"/>
                </a:moveTo>
                <a:lnTo>
                  <a:pt x="41" y="394"/>
                </a:lnTo>
                <a:lnTo>
                  <a:pt x="60" y="394"/>
                </a:lnTo>
                <a:lnTo>
                  <a:pt x="79" y="394"/>
                </a:lnTo>
                <a:lnTo>
                  <a:pt x="98" y="394"/>
                </a:lnTo>
                <a:lnTo>
                  <a:pt x="121" y="382"/>
                </a:lnTo>
                <a:lnTo>
                  <a:pt x="140" y="382"/>
                </a:lnTo>
                <a:lnTo>
                  <a:pt x="159" y="382"/>
                </a:lnTo>
                <a:lnTo>
                  <a:pt x="178" y="382"/>
                </a:lnTo>
                <a:lnTo>
                  <a:pt x="200" y="382"/>
                </a:lnTo>
                <a:lnTo>
                  <a:pt x="219" y="382"/>
                </a:lnTo>
                <a:lnTo>
                  <a:pt x="227" y="382"/>
                </a:lnTo>
                <a:lnTo>
                  <a:pt x="250" y="382"/>
                </a:lnTo>
                <a:lnTo>
                  <a:pt x="269" y="382"/>
                </a:lnTo>
                <a:lnTo>
                  <a:pt x="287" y="382"/>
                </a:lnTo>
                <a:lnTo>
                  <a:pt x="306" y="382"/>
                </a:lnTo>
                <a:lnTo>
                  <a:pt x="348" y="382"/>
                </a:lnTo>
                <a:lnTo>
                  <a:pt x="356" y="382"/>
                </a:lnTo>
                <a:lnTo>
                  <a:pt x="378" y="382"/>
                </a:lnTo>
                <a:lnTo>
                  <a:pt x="397" y="382"/>
                </a:lnTo>
                <a:lnTo>
                  <a:pt x="416" y="382"/>
                </a:lnTo>
                <a:lnTo>
                  <a:pt x="439" y="371"/>
                </a:lnTo>
                <a:lnTo>
                  <a:pt x="439" y="344"/>
                </a:lnTo>
                <a:lnTo>
                  <a:pt x="458" y="356"/>
                </a:lnTo>
                <a:lnTo>
                  <a:pt x="465" y="356"/>
                </a:lnTo>
                <a:lnTo>
                  <a:pt x="458" y="356"/>
                </a:lnTo>
                <a:lnTo>
                  <a:pt x="458" y="333"/>
                </a:lnTo>
                <a:lnTo>
                  <a:pt x="446" y="307"/>
                </a:lnTo>
                <a:lnTo>
                  <a:pt x="446" y="280"/>
                </a:lnTo>
                <a:lnTo>
                  <a:pt x="428" y="269"/>
                </a:lnTo>
                <a:lnTo>
                  <a:pt x="409" y="242"/>
                </a:lnTo>
                <a:lnTo>
                  <a:pt x="386" y="216"/>
                </a:lnTo>
                <a:lnTo>
                  <a:pt x="378" y="193"/>
                </a:lnTo>
                <a:lnTo>
                  <a:pt x="367" y="167"/>
                </a:lnTo>
                <a:lnTo>
                  <a:pt x="348" y="151"/>
                </a:lnTo>
                <a:lnTo>
                  <a:pt x="367" y="140"/>
                </a:lnTo>
                <a:lnTo>
                  <a:pt x="386" y="151"/>
                </a:lnTo>
                <a:lnTo>
                  <a:pt x="397" y="129"/>
                </a:lnTo>
                <a:lnTo>
                  <a:pt x="397" y="102"/>
                </a:lnTo>
                <a:lnTo>
                  <a:pt x="397" y="76"/>
                </a:lnTo>
                <a:lnTo>
                  <a:pt x="386" y="53"/>
                </a:lnTo>
                <a:lnTo>
                  <a:pt x="378" y="26"/>
                </a:lnTo>
                <a:lnTo>
                  <a:pt x="356" y="26"/>
                </a:lnTo>
                <a:lnTo>
                  <a:pt x="337" y="26"/>
                </a:lnTo>
                <a:lnTo>
                  <a:pt x="318" y="26"/>
                </a:lnTo>
                <a:lnTo>
                  <a:pt x="299" y="26"/>
                </a:lnTo>
                <a:lnTo>
                  <a:pt x="280" y="11"/>
                </a:lnTo>
                <a:lnTo>
                  <a:pt x="257" y="11"/>
                </a:lnTo>
                <a:lnTo>
                  <a:pt x="238" y="0"/>
                </a:lnTo>
                <a:lnTo>
                  <a:pt x="219" y="0"/>
                </a:lnTo>
                <a:lnTo>
                  <a:pt x="208" y="11"/>
                </a:lnTo>
                <a:lnTo>
                  <a:pt x="189" y="11"/>
                </a:lnTo>
                <a:lnTo>
                  <a:pt x="170" y="26"/>
                </a:lnTo>
                <a:lnTo>
                  <a:pt x="147" y="38"/>
                </a:lnTo>
                <a:lnTo>
                  <a:pt x="128" y="26"/>
                </a:lnTo>
                <a:lnTo>
                  <a:pt x="109" y="26"/>
                </a:lnTo>
                <a:lnTo>
                  <a:pt x="91" y="26"/>
                </a:lnTo>
                <a:lnTo>
                  <a:pt x="68" y="11"/>
                </a:lnTo>
                <a:lnTo>
                  <a:pt x="49" y="11"/>
                </a:lnTo>
                <a:lnTo>
                  <a:pt x="19" y="11"/>
                </a:lnTo>
                <a:lnTo>
                  <a:pt x="0" y="11"/>
                </a:lnTo>
                <a:lnTo>
                  <a:pt x="0" y="11"/>
                </a:lnTo>
                <a:lnTo>
                  <a:pt x="0" y="0"/>
                </a:lnTo>
                <a:lnTo>
                  <a:pt x="0" y="0"/>
                </a:lnTo>
                <a:lnTo>
                  <a:pt x="0" y="26"/>
                </a:lnTo>
                <a:lnTo>
                  <a:pt x="0" y="53"/>
                </a:lnTo>
                <a:lnTo>
                  <a:pt x="11" y="76"/>
                </a:lnTo>
                <a:lnTo>
                  <a:pt x="11" y="102"/>
                </a:lnTo>
                <a:lnTo>
                  <a:pt x="11" y="129"/>
                </a:lnTo>
                <a:lnTo>
                  <a:pt x="11" y="151"/>
                </a:lnTo>
                <a:lnTo>
                  <a:pt x="11" y="178"/>
                </a:lnTo>
                <a:lnTo>
                  <a:pt x="11" y="204"/>
                </a:lnTo>
                <a:lnTo>
                  <a:pt x="11" y="231"/>
                </a:lnTo>
                <a:lnTo>
                  <a:pt x="11" y="257"/>
                </a:lnTo>
                <a:lnTo>
                  <a:pt x="11" y="280"/>
                </a:lnTo>
                <a:lnTo>
                  <a:pt x="11" y="307"/>
                </a:lnTo>
                <a:lnTo>
                  <a:pt x="19" y="333"/>
                </a:lnTo>
                <a:lnTo>
                  <a:pt x="19" y="356"/>
                </a:lnTo>
                <a:lnTo>
                  <a:pt x="19" y="382"/>
                </a:lnTo>
                <a:lnTo>
                  <a:pt x="19" y="394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99" name="Freeform 27"/>
          <p:cNvSpPr>
            <a:spLocks/>
          </p:cNvSpPr>
          <p:nvPr/>
        </p:nvSpPr>
        <p:spPr bwMode="auto">
          <a:xfrm>
            <a:off x="7335838" y="733425"/>
            <a:ext cx="498475" cy="473075"/>
          </a:xfrm>
          <a:custGeom>
            <a:avLst/>
            <a:gdLst/>
            <a:ahLst/>
            <a:cxnLst>
              <a:cxn ang="0">
                <a:pos x="41" y="394"/>
              </a:cxn>
              <a:cxn ang="0">
                <a:pos x="79" y="394"/>
              </a:cxn>
              <a:cxn ang="0">
                <a:pos x="121" y="382"/>
              </a:cxn>
              <a:cxn ang="0">
                <a:pos x="159" y="382"/>
              </a:cxn>
              <a:cxn ang="0">
                <a:pos x="200" y="382"/>
              </a:cxn>
              <a:cxn ang="0">
                <a:pos x="227" y="382"/>
              </a:cxn>
              <a:cxn ang="0">
                <a:pos x="269" y="382"/>
              </a:cxn>
              <a:cxn ang="0">
                <a:pos x="306" y="382"/>
              </a:cxn>
              <a:cxn ang="0">
                <a:pos x="356" y="382"/>
              </a:cxn>
              <a:cxn ang="0">
                <a:pos x="397" y="382"/>
              </a:cxn>
              <a:cxn ang="0">
                <a:pos x="439" y="371"/>
              </a:cxn>
              <a:cxn ang="0">
                <a:pos x="458" y="356"/>
              </a:cxn>
              <a:cxn ang="0">
                <a:pos x="458" y="356"/>
              </a:cxn>
              <a:cxn ang="0">
                <a:pos x="446" y="307"/>
              </a:cxn>
              <a:cxn ang="0">
                <a:pos x="428" y="269"/>
              </a:cxn>
              <a:cxn ang="0">
                <a:pos x="386" y="216"/>
              </a:cxn>
              <a:cxn ang="0">
                <a:pos x="367" y="167"/>
              </a:cxn>
              <a:cxn ang="0">
                <a:pos x="367" y="140"/>
              </a:cxn>
              <a:cxn ang="0">
                <a:pos x="397" y="129"/>
              </a:cxn>
              <a:cxn ang="0">
                <a:pos x="397" y="76"/>
              </a:cxn>
              <a:cxn ang="0">
                <a:pos x="378" y="26"/>
              </a:cxn>
              <a:cxn ang="0">
                <a:pos x="337" y="26"/>
              </a:cxn>
              <a:cxn ang="0">
                <a:pos x="299" y="26"/>
              </a:cxn>
              <a:cxn ang="0">
                <a:pos x="257" y="11"/>
              </a:cxn>
              <a:cxn ang="0">
                <a:pos x="219" y="0"/>
              </a:cxn>
              <a:cxn ang="0">
                <a:pos x="189" y="11"/>
              </a:cxn>
              <a:cxn ang="0">
                <a:pos x="147" y="38"/>
              </a:cxn>
              <a:cxn ang="0">
                <a:pos x="109" y="26"/>
              </a:cxn>
              <a:cxn ang="0">
                <a:pos x="68" y="11"/>
              </a:cxn>
              <a:cxn ang="0">
                <a:pos x="19" y="11"/>
              </a:cxn>
              <a:cxn ang="0">
                <a:pos x="0" y="11"/>
              </a:cxn>
              <a:cxn ang="0">
                <a:pos x="0" y="0"/>
              </a:cxn>
              <a:cxn ang="0">
                <a:pos x="0" y="53"/>
              </a:cxn>
              <a:cxn ang="0">
                <a:pos x="11" y="102"/>
              </a:cxn>
              <a:cxn ang="0">
                <a:pos x="11" y="151"/>
              </a:cxn>
              <a:cxn ang="0">
                <a:pos x="11" y="204"/>
              </a:cxn>
              <a:cxn ang="0">
                <a:pos x="11" y="257"/>
              </a:cxn>
              <a:cxn ang="0">
                <a:pos x="11" y="307"/>
              </a:cxn>
              <a:cxn ang="0">
                <a:pos x="19" y="356"/>
              </a:cxn>
              <a:cxn ang="0">
                <a:pos x="19" y="394"/>
              </a:cxn>
            </a:cxnLst>
            <a:rect l="0" t="0" r="r" b="b"/>
            <a:pathLst>
              <a:path w="465" h="394">
                <a:moveTo>
                  <a:pt x="19" y="394"/>
                </a:moveTo>
                <a:lnTo>
                  <a:pt x="41" y="394"/>
                </a:lnTo>
                <a:lnTo>
                  <a:pt x="60" y="394"/>
                </a:lnTo>
                <a:lnTo>
                  <a:pt x="79" y="394"/>
                </a:lnTo>
                <a:lnTo>
                  <a:pt x="98" y="394"/>
                </a:lnTo>
                <a:lnTo>
                  <a:pt x="121" y="382"/>
                </a:lnTo>
                <a:lnTo>
                  <a:pt x="140" y="382"/>
                </a:lnTo>
                <a:lnTo>
                  <a:pt x="159" y="382"/>
                </a:lnTo>
                <a:lnTo>
                  <a:pt x="178" y="382"/>
                </a:lnTo>
                <a:lnTo>
                  <a:pt x="200" y="382"/>
                </a:lnTo>
                <a:lnTo>
                  <a:pt x="219" y="382"/>
                </a:lnTo>
                <a:lnTo>
                  <a:pt x="227" y="382"/>
                </a:lnTo>
                <a:lnTo>
                  <a:pt x="250" y="382"/>
                </a:lnTo>
                <a:lnTo>
                  <a:pt x="269" y="382"/>
                </a:lnTo>
                <a:lnTo>
                  <a:pt x="287" y="382"/>
                </a:lnTo>
                <a:lnTo>
                  <a:pt x="306" y="382"/>
                </a:lnTo>
                <a:lnTo>
                  <a:pt x="348" y="382"/>
                </a:lnTo>
                <a:lnTo>
                  <a:pt x="356" y="382"/>
                </a:lnTo>
                <a:lnTo>
                  <a:pt x="378" y="382"/>
                </a:lnTo>
                <a:lnTo>
                  <a:pt x="397" y="382"/>
                </a:lnTo>
                <a:lnTo>
                  <a:pt x="416" y="382"/>
                </a:lnTo>
                <a:lnTo>
                  <a:pt x="439" y="371"/>
                </a:lnTo>
                <a:lnTo>
                  <a:pt x="439" y="344"/>
                </a:lnTo>
                <a:lnTo>
                  <a:pt x="458" y="356"/>
                </a:lnTo>
                <a:lnTo>
                  <a:pt x="465" y="356"/>
                </a:lnTo>
                <a:lnTo>
                  <a:pt x="458" y="356"/>
                </a:lnTo>
                <a:lnTo>
                  <a:pt x="458" y="333"/>
                </a:lnTo>
                <a:lnTo>
                  <a:pt x="446" y="307"/>
                </a:lnTo>
                <a:lnTo>
                  <a:pt x="446" y="280"/>
                </a:lnTo>
                <a:lnTo>
                  <a:pt x="428" y="269"/>
                </a:lnTo>
                <a:lnTo>
                  <a:pt x="409" y="242"/>
                </a:lnTo>
                <a:lnTo>
                  <a:pt x="386" y="216"/>
                </a:lnTo>
                <a:lnTo>
                  <a:pt x="378" y="193"/>
                </a:lnTo>
                <a:lnTo>
                  <a:pt x="367" y="167"/>
                </a:lnTo>
                <a:lnTo>
                  <a:pt x="348" y="151"/>
                </a:lnTo>
                <a:lnTo>
                  <a:pt x="367" y="140"/>
                </a:lnTo>
                <a:lnTo>
                  <a:pt x="386" y="151"/>
                </a:lnTo>
                <a:lnTo>
                  <a:pt x="397" y="129"/>
                </a:lnTo>
                <a:lnTo>
                  <a:pt x="397" y="102"/>
                </a:lnTo>
                <a:lnTo>
                  <a:pt x="397" y="76"/>
                </a:lnTo>
                <a:lnTo>
                  <a:pt x="386" y="53"/>
                </a:lnTo>
                <a:lnTo>
                  <a:pt x="378" y="26"/>
                </a:lnTo>
                <a:lnTo>
                  <a:pt x="356" y="26"/>
                </a:lnTo>
                <a:lnTo>
                  <a:pt x="337" y="26"/>
                </a:lnTo>
                <a:lnTo>
                  <a:pt x="318" y="26"/>
                </a:lnTo>
                <a:lnTo>
                  <a:pt x="299" y="26"/>
                </a:lnTo>
                <a:lnTo>
                  <a:pt x="280" y="11"/>
                </a:lnTo>
                <a:lnTo>
                  <a:pt x="257" y="11"/>
                </a:lnTo>
                <a:lnTo>
                  <a:pt x="238" y="0"/>
                </a:lnTo>
                <a:lnTo>
                  <a:pt x="219" y="0"/>
                </a:lnTo>
                <a:lnTo>
                  <a:pt x="208" y="11"/>
                </a:lnTo>
                <a:lnTo>
                  <a:pt x="189" y="11"/>
                </a:lnTo>
                <a:lnTo>
                  <a:pt x="170" y="26"/>
                </a:lnTo>
                <a:lnTo>
                  <a:pt x="147" y="38"/>
                </a:lnTo>
                <a:lnTo>
                  <a:pt x="128" y="26"/>
                </a:lnTo>
                <a:lnTo>
                  <a:pt x="109" y="26"/>
                </a:lnTo>
                <a:lnTo>
                  <a:pt x="91" y="26"/>
                </a:lnTo>
                <a:lnTo>
                  <a:pt x="68" y="11"/>
                </a:lnTo>
                <a:lnTo>
                  <a:pt x="49" y="11"/>
                </a:lnTo>
                <a:lnTo>
                  <a:pt x="19" y="11"/>
                </a:lnTo>
                <a:lnTo>
                  <a:pt x="0" y="11"/>
                </a:lnTo>
                <a:lnTo>
                  <a:pt x="0" y="11"/>
                </a:lnTo>
                <a:lnTo>
                  <a:pt x="0" y="0"/>
                </a:lnTo>
                <a:lnTo>
                  <a:pt x="0" y="0"/>
                </a:lnTo>
                <a:lnTo>
                  <a:pt x="0" y="26"/>
                </a:lnTo>
                <a:lnTo>
                  <a:pt x="0" y="53"/>
                </a:lnTo>
                <a:lnTo>
                  <a:pt x="11" y="76"/>
                </a:lnTo>
                <a:lnTo>
                  <a:pt x="11" y="102"/>
                </a:lnTo>
                <a:lnTo>
                  <a:pt x="11" y="129"/>
                </a:lnTo>
                <a:lnTo>
                  <a:pt x="11" y="151"/>
                </a:lnTo>
                <a:lnTo>
                  <a:pt x="11" y="178"/>
                </a:lnTo>
                <a:lnTo>
                  <a:pt x="11" y="204"/>
                </a:lnTo>
                <a:lnTo>
                  <a:pt x="11" y="231"/>
                </a:lnTo>
                <a:lnTo>
                  <a:pt x="11" y="257"/>
                </a:lnTo>
                <a:lnTo>
                  <a:pt x="11" y="280"/>
                </a:lnTo>
                <a:lnTo>
                  <a:pt x="11" y="307"/>
                </a:lnTo>
                <a:lnTo>
                  <a:pt x="19" y="333"/>
                </a:lnTo>
                <a:lnTo>
                  <a:pt x="19" y="356"/>
                </a:lnTo>
                <a:lnTo>
                  <a:pt x="19" y="382"/>
                </a:lnTo>
                <a:lnTo>
                  <a:pt x="19" y="394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00" name="Freeform 28"/>
          <p:cNvSpPr>
            <a:spLocks/>
          </p:cNvSpPr>
          <p:nvPr/>
        </p:nvSpPr>
        <p:spPr bwMode="auto">
          <a:xfrm>
            <a:off x="7559675" y="2371725"/>
            <a:ext cx="76200" cy="122238"/>
          </a:xfrm>
          <a:custGeom>
            <a:avLst/>
            <a:gdLst/>
            <a:ahLst/>
            <a:cxnLst>
              <a:cxn ang="0">
                <a:pos x="64" y="3"/>
              </a:cxn>
              <a:cxn ang="0">
                <a:pos x="19" y="15"/>
              </a:cxn>
              <a:cxn ang="0">
                <a:pos x="0" y="15"/>
              </a:cxn>
              <a:cxn ang="0">
                <a:pos x="0" y="0"/>
              </a:cxn>
              <a:cxn ang="0">
                <a:pos x="0" y="0"/>
              </a:cxn>
              <a:cxn ang="0">
                <a:pos x="8" y="26"/>
              </a:cxn>
              <a:cxn ang="0">
                <a:pos x="8" y="53"/>
              </a:cxn>
              <a:cxn ang="0">
                <a:pos x="15" y="75"/>
              </a:cxn>
              <a:cxn ang="0">
                <a:pos x="19" y="102"/>
              </a:cxn>
              <a:cxn ang="0">
                <a:pos x="23" y="102"/>
              </a:cxn>
              <a:cxn ang="0">
                <a:pos x="23" y="102"/>
              </a:cxn>
              <a:cxn ang="0">
                <a:pos x="42" y="102"/>
              </a:cxn>
              <a:cxn ang="0">
                <a:pos x="61" y="75"/>
              </a:cxn>
              <a:cxn ang="0">
                <a:pos x="72" y="49"/>
              </a:cxn>
              <a:cxn ang="0">
                <a:pos x="64" y="3"/>
              </a:cxn>
            </a:cxnLst>
            <a:rect l="0" t="0" r="r" b="b"/>
            <a:pathLst>
              <a:path w="72" h="102">
                <a:moveTo>
                  <a:pt x="64" y="3"/>
                </a:moveTo>
                <a:lnTo>
                  <a:pt x="19" y="15"/>
                </a:lnTo>
                <a:lnTo>
                  <a:pt x="0" y="15"/>
                </a:lnTo>
                <a:lnTo>
                  <a:pt x="0" y="0"/>
                </a:lnTo>
                <a:lnTo>
                  <a:pt x="0" y="0"/>
                </a:lnTo>
                <a:lnTo>
                  <a:pt x="8" y="26"/>
                </a:lnTo>
                <a:lnTo>
                  <a:pt x="8" y="53"/>
                </a:lnTo>
                <a:lnTo>
                  <a:pt x="15" y="75"/>
                </a:lnTo>
                <a:lnTo>
                  <a:pt x="19" y="102"/>
                </a:lnTo>
                <a:lnTo>
                  <a:pt x="23" y="102"/>
                </a:lnTo>
                <a:lnTo>
                  <a:pt x="23" y="102"/>
                </a:lnTo>
                <a:lnTo>
                  <a:pt x="42" y="102"/>
                </a:lnTo>
                <a:lnTo>
                  <a:pt x="61" y="75"/>
                </a:lnTo>
                <a:lnTo>
                  <a:pt x="72" y="49"/>
                </a:lnTo>
                <a:lnTo>
                  <a:pt x="64" y="3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01" name="Freeform 29"/>
          <p:cNvSpPr>
            <a:spLocks/>
          </p:cNvSpPr>
          <p:nvPr/>
        </p:nvSpPr>
        <p:spPr bwMode="auto">
          <a:xfrm>
            <a:off x="7559675" y="2371725"/>
            <a:ext cx="76200" cy="122238"/>
          </a:xfrm>
          <a:custGeom>
            <a:avLst/>
            <a:gdLst/>
            <a:ahLst/>
            <a:cxnLst>
              <a:cxn ang="0">
                <a:pos x="64" y="3"/>
              </a:cxn>
              <a:cxn ang="0">
                <a:pos x="19" y="15"/>
              </a:cxn>
              <a:cxn ang="0">
                <a:pos x="0" y="15"/>
              </a:cxn>
              <a:cxn ang="0">
                <a:pos x="0" y="0"/>
              </a:cxn>
              <a:cxn ang="0">
                <a:pos x="0" y="0"/>
              </a:cxn>
              <a:cxn ang="0">
                <a:pos x="8" y="26"/>
              </a:cxn>
              <a:cxn ang="0">
                <a:pos x="8" y="53"/>
              </a:cxn>
              <a:cxn ang="0">
                <a:pos x="15" y="75"/>
              </a:cxn>
              <a:cxn ang="0">
                <a:pos x="19" y="102"/>
              </a:cxn>
              <a:cxn ang="0">
                <a:pos x="23" y="102"/>
              </a:cxn>
              <a:cxn ang="0">
                <a:pos x="23" y="102"/>
              </a:cxn>
              <a:cxn ang="0">
                <a:pos x="42" y="102"/>
              </a:cxn>
              <a:cxn ang="0">
                <a:pos x="61" y="75"/>
              </a:cxn>
              <a:cxn ang="0">
                <a:pos x="72" y="49"/>
              </a:cxn>
              <a:cxn ang="0">
                <a:pos x="64" y="3"/>
              </a:cxn>
            </a:cxnLst>
            <a:rect l="0" t="0" r="r" b="b"/>
            <a:pathLst>
              <a:path w="72" h="102">
                <a:moveTo>
                  <a:pt x="64" y="3"/>
                </a:moveTo>
                <a:lnTo>
                  <a:pt x="19" y="15"/>
                </a:lnTo>
                <a:lnTo>
                  <a:pt x="0" y="15"/>
                </a:lnTo>
                <a:lnTo>
                  <a:pt x="0" y="0"/>
                </a:lnTo>
                <a:lnTo>
                  <a:pt x="0" y="0"/>
                </a:lnTo>
                <a:lnTo>
                  <a:pt x="8" y="26"/>
                </a:lnTo>
                <a:lnTo>
                  <a:pt x="8" y="53"/>
                </a:lnTo>
                <a:lnTo>
                  <a:pt x="15" y="75"/>
                </a:lnTo>
                <a:lnTo>
                  <a:pt x="19" y="102"/>
                </a:lnTo>
                <a:lnTo>
                  <a:pt x="23" y="102"/>
                </a:lnTo>
                <a:lnTo>
                  <a:pt x="23" y="102"/>
                </a:lnTo>
                <a:lnTo>
                  <a:pt x="42" y="102"/>
                </a:lnTo>
                <a:lnTo>
                  <a:pt x="61" y="75"/>
                </a:lnTo>
                <a:lnTo>
                  <a:pt x="72" y="49"/>
                </a:lnTo>
                <a:lnTo>
                  <a:pt x="64" y="3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02" name="Freeform 30"/>
          <p:cNvSpPr>
            <a:spLocks/>
          </p:cNvSpPr>
          <p:nvPr/>
        </p:nvSpPr>
        <p:spPr bwMode="auto">
          <a:xfrm>
            <a:off x="7570788" y="2066925"/>
            <a:ext cx="263525" cy="271463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8" y="201"/>
              </a:cxn>
              <a:cxn ang="0">
                <a:pos x="19" y="178"/>
              </a:cxn>
              <a:cxn ang="0">
                <a:pos x="27" y="151"/>
              </a:cxn>
              <a:cxn ang="0">
                <a:pos x="34" y="125"/>
              </a:cxn>
              <a:cxn ang="0">
                <a:pos x="34" y="125"/>
              </a:cxn>
              <a:cxn ang="0">
                <a:pos x="42" y="102"/>
              </a:cxn>
              <a:cxn ang="0">
                <a:pos x="50" y="87"/>
              </a:cxn>
              <a:cxn ang="0">
                <a:pos x="50" y="76"/>
              </a:cxn>
              <a:cxn ang="0">
                <a:pos x="61" y="49"/>
              </a:cxn>
              <a:cxn ang="0">
                <a:pos x="68" y="23"/>
              </a:cxn>
              <a:cxn ang="0">
                <a:pos x="68" y="23"/>
              </a:cxn>
              <a:cxn ang="0">
                <a:pos x="87" y="11"/>
              </a:cxn>
              <a:cxn ang="0">
                <a:pos x="110" y="11"/>
              </a:cxn>
              <a:cxn ang="0">
                <a:pos x="129" y="15"/>
              </a:cxn>
              <a:cxn ang="0">
                <a:pos x="148" y="11"/>
              </a:cxn>
              <a:cxn ang="0">
                <a:pos x="167" y="8"/>
              </a:cxn>
              <a:cxn ang="0">
                <a:pos x="190" y="0"/>
              </a:cxn>
              <a:cxn ang="0">
                <a:pos x="197" y="0"/>
              </a:cxn>
              <a:cxn ang="0">
                <a:pos x="197" y="0"/>
              </a:cxn>
              <a:cxn ang="0">
                <a:pos x="209" y="11"/>
              </a:cxn>
              <a:cxn ang="0">
                <a:pos x="227" y="23"/>
              </a:cxn>
              <a:cxn ang="0">
                <a:pos x="246" y="38"/>
              </a:cxn>
              <a:cxn ang="0">
                <a:pos x="246" y="61"/>
              </a:cxn>
              <a:cxn ang="0">
                <a:pos x="246" y="87"/>
              </a:cxn>
              <a:cxn ang="0">
                <a:pos x="227" y="114"/>
              </a:cxn>
              <a:cxn ang="0">
                <a:pos x="220" y="136"/>
              </a:cxn>
              <a:cxn ang="0">
                <a:pos x="209" y="151"/>
              </a:cxn>
              <a:cxn ang="0">
                <a:pos x="209" y="163"/>
              </a:cxn>
              <a:cxn ang="0">
                <a:pos x="209" y="163"/>
              </a:cxn>
              <a:cxn ang="0">
                <a:pos x="190" y="151"/>
              </a:cxn>
              <a:cxn ang="0">
                <a:pos x="167" y="151"/>
              </a:cxn>
              <a:cxn ang="0">
                <a:pos x="148" y="151"/>
              </a:cxn>
              <a:cxn ang="0">
                <a:pos x="129" y="178"/>
              </a:cxn>
              <a:cxn ang="0">
                <a:pos x="118" y="189"/>
              </a:cxn>
              <a:cxn ang="0">
                <a:pos x="110" y="216"/>
              </a:cxn>
              <a:cxn ang="0">
                <a:pos x="110" y="216"/>
              </a:cxn>
              <a:cxn ang="0">
                <a:pos x="87" y="216"/>
              </a:cxn>
              <a:cxn ang="0">
                <a:pos x="68" y="216"/>
              </a:cxn>
              <a:cxn ang="0">
                <a:pos x="50" y="216"/>
              </a:cxn>
              <a:cxn ang="0">
                <a:pos x="50" y="216"/>
              </a:cxn>
              <a:cxn ang="0">
                <a:pos x="0" y="227"/>
              </a:cxn>
            </a:cxnLst>
            <a:rect l="0" t="0" r="r" b="b"/>
            <a:pathLst>
              <a:path w="246" h="227">
                <a:moveTo>
                  <a:pt x="0" y="227"/>
                </a:moveTo>
                <a:lnTo>
                  <a:pt x="8" y="201"/>
                </a:lnTo>
                <a:lnTo>
                  <a:pt x="19" y="178"/>
                </a:lnTo>
                <a:lnTo>
                  <a:pt x="27" y="151"/>
                </a:lnTo>
                <a:lnTo>
                  <a:pt x="34" y="125"/>
                </a:lnTo>
                <a:lnTo>
                  <a:pt x="34" y="125"/>
                </a:lnTo>
                <a:lnTo>
                  <a:pt x="42" y="102"/>
                </a:lnTo>
                <a:lnTo>
                  <a:pt x="50" y="87"/>
                </a:lnTo>
                <a:lnTo>
                  <a:pt x="50" y="76"/>
                </a:lnTo>
                <a:lnTo>
                  <a:pt x="61" y="49"/>
                </a:lnTo>
                <a:lnTo>
                  <a:pt x="68" y="23"/>
                </a:lnTo>
                <a:lnTo>
                  <a:pt x="68" y="23"/>
                </a:lnTo>
                <a:lnTo>
                  <a:pt x="87" y="11"/>
                </a:lnTo>
                <a:lnTo>
                  <a:pt x="110" y="11"/>
                </a:lnTo>
                <a:lnTo>
                  <a:pt x="129" y="15"/>
                </a:lnTo>
                <a:lnTo>
                  <a:pt x="148" y="11"/>
                </a:lnTo>
                <a:lnTo>
                  <a:pt x="167" y="8"/>
                </a:lnTo>
                <a:lnTo>
                  <a:pt x="190" y="0"/>
                </a:lnTo>
                <a:lnTo>
                  <a:pt x="197" y="0"/>
                </a:lnTo>
                <a:lnTo>
                  <a:pt x="197" y="0"/>
                </a:lnTo>
                <a:lnTo>
                  <a:pt x="209" y="11"/>
                </a:lnTo>
                <a:lnTo>
                  <a:pt x="227" y="23"/>
                </a:lnTo>
                <a:lnTo>
                  <a:pt x="246" y="38"/>
                </a:lnTo>
                <a:lnTo>
                  <a:pt x="246" y="61"/>
                </a:lnTo>
                <a:lnTo>
                  <a:pt x="246" y="87"/>
                </a:lnTo>
                <a:lnTo>
                  <a:pt x="227" y="114"/>
                </a:lnTo>
                <a:lnTo>
                  <a:pt x="220" y="136"/>
                </a:lnTo>
                <a:lnTo>
                  <a:pt x="209" y="151"/>
                </a:lnTo>
                <a:lnTo>
                  <a:pt x="209" y="163"/>
                </a:lnTo>
                <a:lnTo>
                  <a:pt x="209" y="163"/>
                </a:lnTo>
                <a:lnTo>
                  <a:pt x="190" y="151"/>
                </a:lnTo>
                <a:lnTo>
                  <a:pt x="167" y="151"/>
                </a:lnTo>
                <a:lnTo>
                  <a:pt x="148" y="151"/>
                </a:lnTo>
                <a:lnTo>
                  <a:pt x="129" y="178"/>
                </a:lnTo>
                <a:lnTo>
                  <a:pt x="118" y="189"/>
                </a:lnTo>
                <a:lnTo>
                  <a:pt x="110" y="216"/>
                </a:lnTo>
                <a:lnTo>
                  <a:pt x="110" y="216"/>
                </a:lnTo>
                <a:lnTo>
                  <a:pt x="87" y="216"/>
                </a:lnTo>
                <a:lnTo>
                  <a:pt x="68" y="216"/>
                </a:lnTo>
                <a:lnTo>
                  <a:pt x="50" y="216"/>
                </a:lnTo>
                <a:lnTo>
                  <a:pt x="50" y="216"/>
                </a:lnTo>
                <a:lnTo>
                  <a:pt x="0" y="227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03" name="Freeform 31"/>
          <p:cNvSpPr>
            <a:spLocks/>
          </p:cNvSpPr>
          <p:nvPr/>
        </p:nvSpPr>
        <p:spPr bwMode="auto">
          <a:xfrm>
            <a:off x="7570788" y="2066925"/>
            <a:ext cx="263525" cy="271463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8" y="201"/>
              </a:cxn>
              <a:cxn ang="0">
                <a:pos x="19" y="178"/>
              </a:cxn>
              <a:cxn ang="0">
                <a:pos x="27" y="151"/>
              </a:cxn>
              <a:cxn ang="0">
                <a:pos x="34" y="125"/>
              </a:cxn>
              <a:cxn ang="0">
                <a:pos x="34" y="125"/>
              </a:cxn>
              <a:cxn ang="0">
                <a:pos x="42" y="102"/>
              </a:cxn>
              <a:cxn ang="0">
                <a:pos x="50" y="87"/>
              </a:cxn>
              <a:cxn ang="0">
                <a:pos x="50" y="76"/>
              </a:cxn>
              <a:cxn ang="0">
                <a:pos x="61" y="49"/>
              </a:cxn>
              <a:cxn ang="0">
                <a:pos x="68" y="23"/>
              </a:cxn>
              <a:cxn ang="0">
                <a:pos x="68" y="23"/>
              </a:cxn>
              <a:cxn ang="0">
                <a:pos x="87" y="11"/>
              </a:cxn>
              <a:cxn ang="0">
                <a:pos x="110" y="11"/>
              </a:cxn>
              <a:cxn ang="0">
                <a:pos x="129" y="15"/>
              </a:cxn>
              <a:cxn ang="0">
                <a:pos x="148" y="11"/>
              </a:cxn>
              <a:cxn ang="0">
                <a:pos x="167" y="8"/>
              </a:cxn>
              <a:cxn ang="0">
                <a:pos x="190" y="0"/>
              </a:cxn>
              <a:cxn ang="0">
                <a:pos x="197" y="0"/>
              </a:cxn>
              <a:cxn ang="0">
                <a:pos x="197" y="0"/>
              </a:cxn>
              <a:cxn ang="0">
                <a:pos x="209" y="11"/>
              </a:cxn>
              <a:cxn ang="0">
                <a:pos x="227" y="23"/>
              </a:cxn>
              <a:cxn ang="0">
                <a:pos x="246" y="38"/>
              </a:cxn>
              <a:cxn ang="0">
                <a:pos x="246" y="61"/>
              </a:cxn>
              <a:cxn ang="0">
                <a:pos x="246" y="87"/>
              </a:cxn>
              <a:cxn ang="0">
                <a:pos x="227" y="114"/>
              </a:cxn>
              <a:cxn ang="0">
                <a:pos x="220" y="136"/>
              </a:cxn>
              <a:cxn ang="0">
                <a:pos x="209" y="151"/>
              </a:cxn>
              <a:cxn ang="0">
                <a:pos x="209" y="163"/>
              </a:cxn>
              <a:cxn ang="0">
                <a:pos x="209" y="163"/>
              </a:cxn>
              <a:cxn ang="0">
                <a:pos x="190" y="151"/>
              </a:cxn>
              <a:cxn ang="0">
                <a:pos x="167" y="151"/>
              </a:cxn>
              <a:cxn ang="0">
                <a:pos x="148" y="151"/>
              </a:cxn>
              <a:cxn ang="0">
                <a:pos x="129" y="178"/>
              </a:cxn>
              <a:cxn ang="0">
                <a:pos x="118" y="189"/>
              </a:cxn>
              <a:cxn ang="0">
                <a:pos x="110" y="216"/>
              </a:cxn>
              <a:cxn ang="0">
                <a:pos x="110" y="216"/>
              </a:cxn>
              <a:cxn ang="0">
                <a:pos x="87" y="216"/>
              </a:cxn>
              <a:cxn ang="0">
                <a:pos x="68" y="216"/>
              </a:cxn>
              <a:cxn ang="0">
                <a:pos x="50" y="216"/>
              </a:cxn>
              <a:cxn ang="0">
                <a:pos x="50" y="216"/>
              </a:cxn>
              <a:cxn ang="0">
                <a:pos x="0" y="227"/>
              </a:cxn>
            </a:cxnLst>
            <a:rect l="0" t="0" r="r" b="b"/>
            <a:pathLst>
              <a:path w="246" h="227">
                <a:moveTo>
                  <a:pt x="0" y="227"/>
                </a:moveTo>
                <a:lnTo>
                  <a:pt x="8" y="201"/>
                </a:lnTo>
                <a:lnTo>
                  <a:pt x="19" y="178"/>
                </a:lnTo>
                <a:lnTo>
                  <a:pt x="27" y="151"/>
                </a:lnTo>
                <a:lnTo>
                  <a:pt x="34" y="125"/>
                </a:lnTo>
                <a:lnTo>
                  <a:pt x="34" y="125"/>
                </a:lnTo>
                <a:lnTo>
                  <a:pt x="42" y="102"/>
                </a:lnTo>
                <a:lnTo>
                  <a:pt x="50" y="87"/>
                </a:lnTo>
                <a:lnTo>
                  <a:pt x="50" y="76"/>
                </a:lnTo>
                <a:lnTo>
                  <a:pt x="61" y="49"/>
                </a:lnTo>
                <a:lnTo>
                  <a:pt x="68" y="23"/>
                </a:lnTo>
                <a:lnTo>
                  <a:pt x="68" y="23"/>
                </a:lnTo>
                <a:lnTo>
                  <a:pt x="87" y="11"/>
                </a:lnTo>
                <a:lnTo>
                  <a:pt x="110" y="11"/>
                </a:lnTo>
                <a:lnTo>
                  <a:pt x="129" y="15"/>
                </a:lnTo>
                <a:lnTo>
                  <a:pt x="148" y="11"/>
                </a:lnTo>
                <a:lnTo>
                  <a:pt x="167" y="8"/>
                </a:lnTo>
                <a:lnTo>
                  <a:pt x="190" y="0"/>
                </a:lnTo>
                <a:lnTo>
                  <a:pt x="197" y="0"/>
                </a:lnTo>
                <a:lnTo>
                  <a:pt x="197" y="0"/>
                </a:lnTo>
                <a:lnTo>
                  <a:pt x="209" y="11"/>
                </a:lnTo>
                <a:lnTo>
                  <a:pt x="227" y="23"/>
                </a:lnTo>
                <a:lnTo>
                  <a:pt x="246" y="38"/>
                </a:lnTo>
                <a:lnTo>
                  <a:pt x="246" y="61"/>
                </a:lnTo>
                <a:lnTo>
                  <a:pt x="246" y="87"/>
                </a:lnTo>
                <a:lnTo>
                  <a:pt x="227" y="114"/>
                </a:lnTo>
                <a:lnTo>
                  <a:pt x="220" y="136"/>
                </a:lnTo>
                <a:lnTo>
                  <a:pt x="209" y="151"/>
                </a:lnTo>
                <a:lnTo>
                  <a:pt x="209" y="163"/>
                </a:lnTo>
                <a:lnTo>
                  <a:pt x="209" y="163"/>
                </a:lnTo>
                <a:lnTo>
                  <a:pt x="190" y="151"/>
                </a:lnTo>
                <a:lnTo>
                  <a:pt x="167" y="151"/>
                </a:lnTo>
                <a:lnTo>
                  <a:pt x="148" y="151"/>
                </a:lnTo>
                <a:lnTo>
                  <a:pt x="129" y="178"/>
                </a:lnTo>
                <a:lnTo>
                  <a:pt x="118" y="189"/>
                </a:lnTo>
                <a:lnTo>
                  <a:pt x="110" y="216"/>
                </a:lnTo>
                <a:lnTo>
                  <a:pt x="110" y="216"/>
                </a:lnTo>
                <a:lnTo>
                  <a:pt x="87" y="216"/>
                </a:lnTo>
                <a:lnTo>
                  <a:pt x="68" y="216"/>
                </a:lnTo>
                <a:lnTo>
                  <a:pt x="50" y="216"/>
                </a:lnTo>
                <a:lnTo>
                  <a:pt x="50" y="216"/>
                </a:lnTo>
                <a:lnTo>
                  <a:pt x="0" y="227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04" name="Freeform 32"/>
          <p:cNvSpPr>
            <a:spLocks/>
          </p:cNvSpPr>
          <p:nvPr/>
        </p:nvSpPr>
        <p:spPr bwMode="auto">
          <a:xfrm>
            <a:off x="7559675" y="2325688"/>
            <a:ext cx="76200" cy="63500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42" y="4"/>
              </a:cxn>
              <a:cxn ang="0">
                <a:pos x="61" y="0"/>
              </a:cxn>
              <a:cxn ang="0">
                <a:pos x="61" y="0"/>
              </a:cxn>
              <a:cxn ang="0">
                <a:pos x="72" y="26"/>
              </a:cxn>
              <a:cxn ang="0">
                <a:pos x="61" y="38"/>
              </a:cxn>
              <a:cxn ang="0">
                <a:pos x="42" y="49"/>
              </a:cxn>
              <a:cxn ang="0">
                <a:pos x="19" y="49"/>
              </a:cxn>
              <a:cxn ang="0">
                <a:pos x="0" y="53"/>
              </a:cxn>
              <a:cxn ang="0">
                <a:pos x="0" y="49"/>
              </a:cxn>
              <a:cxn ang="0">
                <a:pos x="4" y="26"/>
              </a:cxn>
              <a:cxn ang="0">
                <a:pos x="11" y="11"/>
              </a:cxn>
              <a:cxn ang="0">
                <a:pos x="19" y="11"/>
              </a:cxn>
            </a:cxnLst>
            <a:rect l="0" t="0" r="r" b="b"/>
            <a:pathLst>
              <a:path w="72" h="53">
                <a:moveTo>
                  <a:pt x="19" y="11"/>
                </a:moveTo>
                <a:lnTo>
                  <a:pt x="42" y="4"/>
                </a:lnTo>
                <a:lnTo>
                  <a:pt x="61" y="0"/>
                </a:lnTo>
                <a:lnTo>
                  <a:pt x="61" y="0"/>
                </a:lnTo>
                <a:lnTo>
                  <a:pt x="72" y="26"/>
                </a:lnTo>
                <a:lnTo>
                  <a:pt x="61" y="38"/>
                </a:lnTo>
                <a:lnTo>
                  <a:pt x="42" y="49"/>
                </a:lnTo>
                <a:lnTo>
                  <a:pt x="19" y="49"/>
                </a:lnTo>
                <a:lnTo>
                  <a:pt x="0" y="53"/>
                </a:lnTo>
                <a:lnTo>
                  <a:pt x="0" y="49"/>
                </a:lnTo>
                <a:lnTo>
                  <a:pt x="4" y="26"/>
                </a:lnTo>
                <a:lnTo>
                  <a:pt x="11" y="11"/>
                </a:lnTo>
                <a:lnTo>
                  <a:pt x="19" y="11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05" name="Freeform 33"/>
          <p:cNvSpPr>
            <a:spLocks/>
          </p:cNvSpPr>
          <p:nvPr/>
        </p:nvSpPr>
        <p:spPr bwMode="auto">
          <a:xfrm>
            <a:off x="7559675" y="2325688"/>
            <a:ext cx="76200" cy="63500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42" y="4"/>
              </a:cxn>
              <a:cxn ang="0">
                <a:pos x="61" y="0"/>
              </a:cxn>
              <a:cxn ang="0">
                <a:pos x="61" y="0"/>
              </a:cxn>
              <a:cxn ang="0">
                <a:pos x="72" y="26"/>
              </a:cxn>
              <a:cxn ang="0">
                <a:pos x="61" y="38"/>
              </a:cxn>
              <a:cxn ang="0">
                <a:pos x="42" y="49"/>
              </a:cxn>
              <a:cxn ang="0">
                <a:pos x="19" y="49"/>
              </a:cxn>
              <a:cxn ang="0">
                <a:pos x="0" y="53"/>
              </a:cxn>
              <a:cxn ang="0">
                <a:pos x="0" y="49"/>
              </a:cxn>
              <a:cxn ang="0">
                <a:pos x="4" y="26"/>
              </a:cxn>
              <a:cxn ang="0">
                <a:pos x="11" y="11"/>
              </a:cxn>
              <a:cxn ang="0">
                <a:pos x="19" y="11"/>
              </a:cxn>
            </a:cxnLst>
            <a:rect l="0" t="0" r="r" b="b"/>
            <a:pathLst>
              <a:path w="72" h="53">
                <a:moveTo>
                  <a:pt x="19" y="11"/>
                </a:moveTo>
                <a:lnTo>
                  <a:pt x="42" y="4"/>
                </a:lnTo>
                <a:lnTo>
                  <a:pt x="61" y="0"/>
                </a:lnTo>
                <a:lnTo>
                  <a:pt x="61" y="0"/>
                </a:lnTo>
                <a:lnTo>
                  <a:pt x="72" y="26"/>
                </a:lnTo>
                <a:lnTo>
                  <a:pt x="61" y="38"/>
                </a:lnTo>
                <a:lnTo>
                  <a:pt x="42" y="49"/>
                </a:lnTo>
                <a:lnTo>
                  <a:pt x="19" y="49"/>
                </a:lnTo>
                <a:lnTo>
                  <a:pt x="0" y="53"/>
                </a:lnTo>
                <a:lnTo>
                  <a:pt x="0" y="49"/>
                </a:lnTo>
                <a:lnTo>
                  <a:pt x="4" y="26"/>
                </a:lnTo>
                <a:lnTo>
                  <a:pt x="11" y="11"/>
                </a:lnTo>
                <a:lnTo>
                  <a:pt x="19" y="11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06" name="Freeform 34"/>
          <p:cNvSpPr>
            <a:spLocks/>
          </p:cNvSpPr>
          <p:nvPr/>
        </p:nvSpPr>
        <p:spPr bwMode="auto">
          <a:xfrm>
            <a:off x="8167688" y="2860675"/>
            <a:ext cx="361950" cy="671513"/>
          </a:xfrm>
          <a:custGeom>
            <a:avLst/>
            <a:gdLst/>
            <a:ahLst/>
            <a:cxnLst>
              <a:cxn ang="0">
                <a:pos x="57" y="560"/>
              </a:cxn>
              <a:cxn ang="0">
                <a:pos x="38" y="548"/>
              </a:cxn>
              <a:cxn ang="0">
                <a:pos x="19" y="548"/>
              </a:cxn>
              <a:cxn ang="0">
                <a:pos x="7" y="522"/>
              </a:cxn>
              <a:cxn ang="0">
                <a:pos x="7" y="495"/>
              </a:cxn>
              <a:cxn ang="0">
                <a:pos x="7" y="473"/>
              </a:cxn>
              <a:cxn ang="0">
                <a:pos x="7" y="458"/>
              </a:cxn>
              <a:cxn ang="0">
                <a:pos x="0" y="435"/>
              </a:cxn>
              <a:cxn ang="0">
                <a:pos x="0" y="408"/>
              </a:cxn>
              <a:cxn ang="0">
                <a:pos x="7" y="382"/>
              </a:cxn>
              <a:cxn ang="0">
                <a:pos x="19" y="355"/>
              </a:cxn>
              <a:cxn ang="0">
                <a:pos x="38" y="344"/>
              </a:cxn>
              <a:cxn ang="0">
                <a:pos x="49" y="318"/>
              </a:cxn>
              <a:cxn ang="0">
                <a:pos x="57" y="291"/>
              </a:cxn>
              <a:cxn ang="0">
                <a:pos x="57" y="268"/>
              </a:cxn>
              <a:cxn ang="0">
                <a:pos x="49" y="242"/>
              </a:cxn>
              <a:cxn ang="0">
                <a:pos x="57" y="215"/>
              </a:cxn>
              <a:cxn ang="0">
                <a:pos x="68" y="189"/>
              </a:cxn>
              <a:cxn ang="0">
                <a:pos x="87" y="177"/>
              </a:cxn>
              <a:cxn ang="0">
                <a:pos x="106" y="166"/>
              </a:cxn>
              <a:cxn ang="0">
                <a:pos x="129" y="166"/>
              </a:cxn>
              <a:cxn ang="0">
                <a:pos x="148" y="166"/>
              </a:cxn>
              <a:cxn ang="0">
                <a:pos x="166" y="151"/>
              </a:cxn>
              <a:cxn ang="0">
                <a:pos x="185" y="151"/>
              </a:cxn>
              <a:cxn ang="0">
                <a:pos x="197" y="128"/>
              </a:cxn>
              <a:cxn ang="0">
                <a:pos x="216" y="128"/>
              </a:cxn>
              <a:cxn ang="0">
                <a:pos x="235" y="102"/>
              </a:cxn>
              <a:cxn ang="0">
                <a:pos x="235" y="75"/>
              </a:cxn>
              <a:cxn ang="0">
                <a:pos x="265" y="75"/>
              </a:cxn>
              <a:cxn ang="0">
                <a:pos x="276" y="49"/>
              </a:cxn>
              <a:cxn ang="0">
                <a:pos x="288" y="22"/>
              </a:cxn>
              <a:cxn ang="0">
                <a:pos x="295" y="0"/>
              </a:cxn>
              <a:cxn ang="0">
                <a:pos x="314" y="11"/>
              </a:cxn>
              <a:cxn ang="0">
                <a:pos x="337" y="22"/>
              </a:cxn>
              <a:cxn ang="0">
                <a:pos x="325" y="49"/>
              </a:cxn>
              <a:cxn ang="0">
                <a:pos x="325" y="75"/>
              </a:cxn>
              <a:cxn ang="0">
                <a:pos x="337" y="102"/>
              </a:cxn>
              <a:cxn ang="0">
                <a:pos x="325" y="128"/>
              </a:cxn>
              <a:cxn ang="0">
                <a:pos x="325" y="151"/>
              </a:cxn>
              <a:cxn ang="0">
                <a:pos x="307" y="166"/>
              </a:cxn>
              <a:cxn ang="0">
                <a:pos x="307" y="189"/>
              </a:cxn>
              <a:cxn ang="0">
                <a:pos x="295" y="215"/>
              </a:cxn>
              <a:cxn ang="0">
                <a:pos x="295" y="242"/>
              </a:cxn>
              <a:cxn ang="0">
                <a:pos x="288" y="268"/>
              </a:cxn>
              <a:cxn ang="0">
                <a:pos x="276" y="291"/>
              </a:cxn>
              <a:cxn ang="0">
                <a:pos x="265" y="318"/>
              </a:cxn>
              <a:cxn ang="0">
                <a:pos x="246" y="344"/>
              </a:cxn>
              <a:cxn ang="0">
                <a:pos x="227" y="367"/>
              </a:cxn>
              <a:cxn ang="0">
                <a:pos x="216" y="393"/>
              </a:cxn>
              <a:cxn ang="0">
                <a:pos x="208" y="420"/>
              </a:cxn>
              <a:cxn ang="0">
                <a:pos x="185" y="446"/>
              </a:cxn>
              <a:cxn ang="0">
                <a:pos x="178" y="473"/>
              </a:cxn>
              <a:cxn ang="0">
                <a:pos x="166" y="495"/>
              </a:cxn>
              <a:cxn ang="0">
                <a:pos x="159" y="522"/>
              </a:cxn>
              <a:cxn ang="0">
                <a:pos x="148" y="533"/>
              </a:cxn>
              <a:cxn ang="0">
                <a:pos x="129" y="548"/>
              </a:cxn>
              <a:cxn ang="0">
                <a:pos x="106" y="548"/>
              </a:cxn>
              <a:cxn ang="0">
                <a:pos x="87" y="560"/>
              </a:cxn>
              <a:cxn ang="0">
                <a:pos x="68" y="560"/>
              </a:cxn>
              <a:cxn ang="0">
                <a:pos x="68" y="560"/>
              </a:cxn>
              <a:cxn ang="0">
                <a:pos x="57" y="560"/>
              </a:cxn>
            </a:cxnLst>
            <a:rect l="0" t="0" r="r" b="b"/>
            <a:pathLst>
              <a:path w="337" h="560">
                <a:moveTo>
                  <a:pt x="57" y="560"/>
                </a:moveTo>
                <a:lnTo>
                  <a:pt x="38" y="548"/>
                </a:lnTo>
                <a:lnTo>
                  <a:pt x="19" y="548"/>
                </a:lnTo>
                <a:lnTo>
                  <a:pt x="7" y="522"/>
                </a:lnTo>
                <a:lnTo>
                  <a:pt x="7" y="495"/>
                </a:lnTo>
                <a:lnTo>
                  <a:pt x="7" y="473"/>
                </a:lnTo>
                <a:lnTo>
                  <a:pt x="7" y="458"/>
                </a:lnTo>
                <a:lnTo>
                  <a:pt x="0" y="435"/>
                </a:lnTo>
                <a:lnTo>
                  <a:pt x="0" y="408"/>
                </a:lnTo>
                <a:lnTo>
                  <a:pt x="7" y="382"/>
                </a:lnTo>
                <a:lnTo>
                  <a:pt x="19" y="355"/>
                </a:lnTo>
                <a:lnTo>
                  <a:pt x="38" y="344"/>
                </a:lnTo>
                <a:lnTo>
                  <a:pt x="49" y="318"/>
                </a:lnTo>
                <a:lnTo>
                  <a:pt x="57" y="291"/>
                </a:lnTo>
                <a:lnTo>
                  <a:pt x="57" y="268"/>
                </a:lnTo>
                <a:lnTo>
                  <a:pt x="49" y="242"/>
                </a:lnTo>
                <a:lnTo>
                  <a:pt x="57" y="215"/>
                </a:lnTo>
                <a:lnTo>
                  <a:pt x="68" y="189"/>
                </a:lnTo>
                <a:lnTo>
                  <a:pt x="87" y="177"/>
                </a:lnTo>
                <a:lnTo>
                  <a:pt x="106" y="166"/>
                </a:lnTo>
                <a:lnTo>
                  <a:pt x="129" y="166"/>
                </a:lnTo>
                <a:lnTo>
                  <a:pt x="148" y="166"/>
                </a:lnTo>
                <a:lnTo>
                  <a:pt x="166" y="151"/>
                </a:lnTo>
                <a:lnTo>
                  <a:pt x="185" y="151"/>
                </a:lnTo>
                <a:lnTo>
                  <a:pt x="197" y="128"/>
                </a:lnTo>
                <a:lnTo>
                  <a:pt x="216" y="128"/>
                </a:lnTo>
                <a:lnTo>
                  <a:pt x="235" y="102"/>
                </a:lnTo>
                <a:lnTo>
                  <a:pt x="235" y="75"/>
                </a:lnTo>
                <a:lnTo>
                  <a:pt x="265" y="75"/>
                </a:lnTo>
                <a:lnTo>
                  <a:pt x="276" y="49"/>
                </a:lnTo>
                <a:lnTo>
                  <a:pt x="288" y="22"/>
                </a:lnTo>
                <a:lnTo>
                  <a:pt x="295" y="0"/>
                </a:lnTo>
                <a:lnTo>
                  <a:pt x="314" y="11"/>
                </a:lnTo>
                <a:lnTo>
                  <a:pt x="337" y="22"/>
                </a:lnTo>
                <a:lnTo>
                  <a:pt x="325" y="49"/>
                </a:lnTo>
                <a:lnTo>
                  <a:pt x="325" y="75"/>
                </a:lnTo>
                <a:lnTo>
                  <a:pt x="337" y="102"/>
                </a:lnTo>
                <a:lnTo>
                  <a:pt x="325" y="128"/>
                </a:lnTo>
                <a:lnTo>
                  <a:pt x="325" y="151"/>
                </a:lnTo>
                <a:lnTo>
                  <a:pt x="307" y="166"/>
                </a:lnTo>
                <a:lnTo>
                  <a:pt x="307" y="189"/>
                </a:lnTo>
                <a:lnTo>
                  <a:pt x="295" y="215"/>
                </a:lnTo>
                <a:lnTo>
                  <a:pt x="295" y="242"/>
                </a:lnTo>
                <a:lnTo>
                  <a:pt x="288" y="268"/>
                </a:lnTo>
                <a:lnTo>
                  <a:pt x="276" y="291"/>
                </a:lnTo>
                <a:lnTo>
                  <a:pt x="265" y="318"/>
                </a:lnTo>
                <a:lnTo>
                  <a:pt x="246" y="344"/>
                </a:lnTo>
                <a:lnTo>
                  <a:pt x="227" y="367"/>
                </a:lnTo>
                <a:lnTo>
                  <a:pt x="216" y="393"/>
                </a:lnTo>
                <a:lnTo>
                  <a:pt x="208" y="420"/>
                </a:lnTo>
                <a:lnTo>
                  <a:pt x="185" y="446"/>
                </a:lnTo>
                <a:lnTo>
                  <a:pt x="178" y="473"/>
                </a:lnTo>
                <a:lnTo>
                  <a:pt x="166" y="495"/>
                </a:lnTo>
                <a:lnTo>
                  <a:pt x="159" y="522"/>
                </a:lnTo>
                <a:lnTo>
                  <a:pt x="148" y="533"/>
                </a:lnTo>
                <a:lnTo>
                  <a:pt x="129" y="548"/>
                </a:lnTo>
                <a:lnTo>
                  <a:pt x="106" y="548"/>
                </a:lnTo>
                <a:lnTo>
                  <a:pt x="87" y="560"/>
                </a:lnTo>
                <a:lnTo>
                  <a:pt x="68" y="560"/>
                </a:lnTo>
                <a:lnTo>
                  <a:pt x="68" y="560"/>
                </a:lnTo>
                <a:lnTo>
                  <a:pt x="57" y="56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07" name="Freeform 35"/>
          <p:cNvSpPr>
            <a:spLocks/>
          </p:cNvSpPr>
          <p:nvPr/>
        </p:nvSpPr>
        <p:spPr bwMode="auto">
          <a:xfrm>
            <a:off x="8167688" y="2860675"/>
            <a:ext cx="361950" cy="671513"/>
          </a:xfrm>
          <a:custGeom>
            <a:avLst/>
            <a:gdLst/>
            <a:ahLst/>
            <a:cxnLst>
              <a:cxn ang="0">
                <a:pos x="57" y="560"/>
              </a:cxn>
              <a:cxn ang="0">
                <a:pos x="38" y="548"/>
              </a:cxn>
              <a:cxn ang="0">
                <a:pos x="19" y="548"/>
              </a:cxn>
              <a:cxn ang="0">
                <a:pos x="7" y="522"/>
              </a:cxn>
              <a:cxn ang="0">
                <a:pos x="7" y="495"/>
              </a:cxn>
              <a:cxn ang="0">
                <a:pos x="7" y="473"/>
              </a:cxn>
              <a:cxn ang="0">
                <a:pos x="7" y="458"/>
              </a:cxn>
              <a:cxn ang="0">
                <a:pos x="0" y="435"/>
              </a:cxn>
              <a:cxn ang="0">
                <a:pos x="0" y="408"/>
              </a:cxn>
              <a:cxn ang="0">
                <a:pos x="7" y="382"/>
              </a:cxn>
              <a:cxn ang="0">
                <a:pos x="19" y="355"/>
              </a:cxn>
              <a:cxn ang="0">
                <a:pos x="38" y="344"/>
              </a:cxn>
              <a:cxn ang="0">
                <a:pos x="49" y="318"/>
              </a:cxn>
              <a:cxn ang="0">
                <a:pos x="57" y="291"/>
              </a:cxn>
              <a:cxn ang="0">
                <a:pos x="57" y="268"/>
              </a:cxn>
              <a:cxn ang="0">
                <a:pos x="49" y="242"/>
              </a:cxn>
              <a:cxn ang="0">
                <a:pos x="57" y="215"/>
              </a:cxn>
              <a:cxn ang="0">
                <a:pos x="68" y="189"/>
              </a:cxn>
              <a:cxn ang="0">
                <a:pos x="87" y="177"/>
              </a:cxn>
              <a:cxn ang="0">
                <a:pos x="106" y="166"/>
              </a:cxn>
              <a:cxn ang="0">
                <a:pos x="129" y="166"/>
              </a:cxn>
              <a:cxn ang="0">
                <a:pos x="148" y="166"/>
              </a:cxn>
              <a:cxn ang="0">
                <a:pos x="166" y="151"/>
              </a:cxn>
              <a:cxn ang="0">
                <a:pos x="185" y="151"/>
              </a:cxn>
              <a:cxn ang="0">
                <a:pos x="197" y="128"/>
              </a:cxn>
              <a:cxn ang="0">
                <a:pos x="216" y="128"/>
              </a:cxn>
              <a:cxn ang="0">
                <a:pos x="235" y="102"/>
              </a:cxn>
              <a:cxn ang="0">
                <a:pos x="235" y="75"/>
              </a:cxn>
              <a:cxn ang="0">
                <a:pos x="265" y="75"/>
              </a:cxn>
              <a:cxn ang="0">
                <a:pos x="276" y="49"/>
              </a:cxn>
              <a:cxn ang="0">
                <a:pos x="288" y="22"/>
              </a:cxn>
              <a:cxn ang="0">
                <a:pos x="295" y="0"/>
              </a:cxn>
              <a:cxn ang="0">
                <a:pos x="314" y="11"/>
              </a:cxn>
              <a:cxn ang="0">
                <a:pos x="337" y="22"/>
              </a:cxn>
              <a:cxn ang="0">
                <a:pos x="325" y="49"/>
              </a:cxn>
              <a:cxn ang="0">
                <a:pos x="325" y="75"/>
              </a:cxn>
              <a:cxn ang="0">
                <a:pos x="337" y="102"/>
              </a:cxn>
              <a:cxn ang="0">
                <a:pos x="325" y="128"/>
              </a:cxn>
              <a:cxn ang="0">
                <a:pos x="325" y="151"/>
              </a:cxn>
              <a:cxn ang="0">
                <a:pos x="307" y="166"/>
              </a:cxn>
              <a:cxn ang="0">
                <a:pos x="307" y="189"/>
              </a:cxn>
              <a:cxn ang="0">
                <a:pos x="295" y="215"/>
              </a:cxn>
              <a:cxn ang="0">
                <a:pos x="295" y="242"/>
              </a:cxn>
              <a:cxn ang="0">
                <a:pos x="288" y="268"/>
              </a:cxn>
              <a:cxn ang="0">
                <a:pos x="276" y="291"/>
              </a:cxn>
              <a:cxn ang="0">
                <a:pos x="265" y="318"/>
              </a:cxn>
              <a:cxn ang="0">
                <a:pos x="246" y="344"/>
              </a:cxn>
              <a:cxn ang="0">
                <a:pos x="227" y="367"/>
              </a:cxn>
              <a:cxn ang="0">
                <a:pos x="216" y="393"/>
              </a:cxn>
              <a:cxn ang="0">
                <a:pos x="208" y="420"/>
              </a:cxn>
              <a:cxn ang="0">
                <a:pos x="185" y="446"/>
              </a:cxn>
              <a:cxn ang="0">
                <a:pos x="178" y="473"/>
              </a:cxn>
              <a:cxn ang="0">
                <a:pos x="166" y="495"/>
              </a:cxn>
              <a:cxn ang="0">
                <a:pos x="159" y="522"/>
              </a:cxn>
              <a:cxn ang="0">
                <a:pos x="148" y="533"/>
              </a:cxn>
              <a:cxn ang="0">
                <a:pos x="129" y="548"/>
              </a:cxn>
              <a:cxn ang="0">
                <a:pos x="106" y="548"/>
              </a:cxn>
              <a:cxn ang="0">
                <a:pos x="87" y="560"/>
              </a:cxn>
              <a:cxn ang="0">
                <a:pos x="68" y="560"/>
              </a:cxn>
              <a:cxn ang="0">
                <a:pos x="68" y="560"/>
              </a:cxn>
              <a:cxn ang="0">
                <a:pos x="57" y="560"/>
              </a:cxn>
            </a:cxnLst>
            <a:rect l="0" t="0" r="r" b="b"/>
            <a:pathLst>
              <a:path w="337" h="560">
                <a:moveTo>
                  <a:pt x="57" y="560"/>
                </a:moveTo>
                <a:lnTo>
                  <a:pt x="38" y="548"/>
                </a:lnTo>
                <a:lnTo>
                  <a:pt x="19" y="548"/>
                </a:lnTo>
                <a:lnTo>
                  <a:pt x="7" y="522"/>
                </a:lnTo>
                <a:lnTo>
                  <a:pt x="7" y="495"/>
                </a:lnTo>
                <a:lnTo>
                  <a:pt x="7" y="473"/>
                </a:lnTo>
                <a:lnTo>
                  <a:pt x="7" y="458"/>
                </a:lnTo>
                <a:lnTo>
                  <a:pt x="0" y="435"/>
                </a:lnTo>
                <a:lnTo>
                  <a:pt x="0" y="408"/>
                </a:lnTo>
                <a:lnTo>
                  <a:pt x="7" y="382"/>
                </a:lnTo>
                <a:lnTo>
                  <a:pt x="19" y="355"/>
                </a:lnTo>
                <a:lnTo>
                  <a:pt x="38" y="344"/>
                </a:lnTo>
                <a:lnTo>
                  <a:pt x="49" y="318"/>
                </a:lnTo>
                <a:lnTo>
                  <a:pt x="57" y="291"/>
                </a:lnTo>
                <a:lnTo>
                  <a:pt x="57" y="268"/>
                </a:lnTo>
                <a:lnTo>
                  <a:pt x="49" y="242"/>
                </a:lnTo>
                <a:lnTo>
                  <a:pt x="57" y="215"/>
                </a:lnTo>
                <a:lnTo>
                  <a:pt x="68" y="189"/>
                </a:lnTo>
                <a:lnTo>
                  <a:pt x="87" y="177"/>
                </a:lnTo>
                <a:lnTo>
                  <a:pt x="106" y="166"/>
                </a:lnTo>
                <a:lnTo>
                  <a:pt x="129" y="166"/>
                </a:lnTo>
                <a:lnTo>
                  <a:pt x="148" y="166"/>
                </a:lnTo>
                <a:lnTo>
                  <a:pt x="166" y="151"/>
                </a:lnTo>
                <a:lnTo>
                  <a:pt x="185" y="151"/>
                </a:lnTo>
                <a:lnTo>
                  <a:pt x="197" y="128"/>
                </a:lnTo>
                <a:lnTo>
                  <a:pt x="216" y="128"/>
                </a:lnTo>
                <a:lnTo>
                  <a:pt x="235" y="102"/>
                </a:lnTo>
                <a:lnTo>
                  <a:pt x="235" y="75"/>
                </a:lnTo>
                <a:lnTo>
                  <a:pt x="265" y="75"/>
                </a:lnTo>
                <a:lnTo>
                  <a:pt x="276" y="49"/>
                </a:lnTo>
                <a:lnTo>
                  <a:pt x="288" y="22"/>
                </a:lnTo>
                <a:lnTo>
                  <a:pt x="295" y="0"/>
                </a:lnTo>
                <a:lnTo>
                  <a:pt x="314" y="11"/>
                </a:lnTo>
                <a:lnTo>
                  <a:pt x="337" y="22"/>
                </a:lnTo>
                <a:lnTo>
                  <a:pt x="325" y="49"/>
                </a:lnTo>
                <a:lnTo>
                  <a:pt x="325" y="75"/>
                </a:lnTo>
                <a:lnTo>
                  <a:pt x="337" y="102"/>
                </a:lnTo>
                <a:lnTo>
                  <a:pt x="325" y="128"/>
                </a:lnTo>
                <a:lnTo>
                  <a:pt x="325" y="151"/>
                </a:lnTo>
                <a:lnTo>
                  <a:pt x="307" y="166"/>
                </a:lnTo>
                <a:lnTo>
                  <a:pt x="307" y="189"/>
                </a:lnTo>
                <a:lnTo>
                  <a:pt x="295" y="215"/>
                </a:lnTo>
                <a:lnTo>
                  <a:pt x="295" y="242"/>
                </a:lnTo>
                <a:lnTo>
                  <a:pt x="288" y="268"/>
                </a:lnTo>
                <a:lnTo>
                  <a:pt x="276" y="291"/>
                </a:lnTo>
                <a:lnTo>
                  <a:pt x="265" y="318"/>
                </a:lnTo>
                <a:lnTo>
                  <a:pt x="246" y="344"/>
                </a:lnTo>
                <a:lnTo>
                  <a:pt x="227" y="367"/>
                </a:lnTo>
                <a:lnTo>
                  <a:pt x="216" y="393"/>
                </a:lnTo>
                <a:lnTo>
                  <a:pt x="208" y="420"/>
                </a:lnTo>
                <a:lnTo>
                  <a:pt x="185" y="446"/>
                </a:lnTo>
                <a:lnTo>
                  <a:pt x="178" y="473"/>
                </a:lnTo>
                <a:lnTo>
                  <a:pt x="166" y="495"/>
                </a:lnTo>
                <a:lnTo>
                  <a:pt x="159" y="522"/>
                </a:lnTo>
                <a:lnTo>
                  <a:pt x="148" y="533"/>
                </a:lnTo>
                <a:lnTo>
                  <a:pt x="129" y="548"/>
                </a:lnTo>
                <a:lnTo>
                  <a:pt x="106" y="548"/>
                </a:lnTo>
                <a:lnTo>
                  <a:pt x="87" y="560"/>
                </a:lnTo>
                <a:lnTo>
                  <a:pt x="68" y="560"/>
                </a:lnTo>
                <a:lnTo>
                  <a:pt x="68" y="560"/>
                </a:lnTo>
                <a:lnTo>
                  <a:pt x="57" y="560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08" name="Freeform 36"/>
          <p:cNvSpPr>
            <a:spLocks/>
          </p:cNvSpPr>
          <p:nvPr/>
        </p:nvSpPr>
        <p:spPr bwMode="auto">
          <a:xfrm>
            <a:off x="8112125" y="1668463"/>
            <a:ext cx="490538" cy="669925"/>
          </a:xfrm>
          <a:custGeom>
            <a:avLst/>
            <a:gdLst/>
            <a:ahLst/>
            <a:cxnLst>
              <a:cxn ang="0">
                <a:pos x="79" y="64"/>
              </a:cxn>
              <a:cxn ang="0">
                <a:pos x="110" y="113"/>
              </a:cxn>
              <a:cxn ang="0">
                <a:pos x="151" y="125"/>
              </a:cxn>
              <a:cxn ang="0">
                <a:pos x="189" y="140"/>
              </a:cxn>
              <a:cxn ang="0">
                <a:pos x="231" y="151"/>
              </a:cxn>
              <a:cxn ang="0">
                <a:pos x="261" y="163"/>
              </a:cxn>
              <a:cxn ang="0">
                <a:pos x="299" y="178"/>
              </a:cxn>
              <a:cxn ang="0">
                <a:pos x="269" y="204"/>
              </a:cxn>
              <a:cxn ang="0">
                <a:pos x="231" y="227"/>
              </a:cxn>
              <a:cxn ang="0">
                <a:pos x="189" y="280"/>
              </a:cxn>
              <a:cxn ang="0">
                <a:pos x="151" y="291"/>
              </a:cxn>
              <a:cxn ang="0">
                <a:pos x="110" y="306"/>
              </a:cxn>
              <a:cxn ang="0">
                <a:pos x="72" y="318"/>
              </a:cxn>
              <a:cxn ang="0">
                <a:pos x="42" y="333"/>
              </a:cxn>
              <a:cxn ang="0">
                <a:pos x="30" y="344"/>
              </a:cxn>
              <a:cxn ang="0">
                <a:pos x="11" y="394"/>
              </a:cxn>
              <a:cxn ang="0">
                <a:pos x="0" y="447"/>
              </a:cxn>
              <a:cxn ang="0">
                <a:pos x="0" y="496"/>
              </a:cxn>
              <a:cxn ang="0">
                <a:pos x="11" y="549"/>
              </a:cxn>
              <a:cxn ang="0">
                <a:pos x="53" y="560"/>
              </a:cxn>
              <a:cxn ang="0">
                <a:pos x="60" y="549"/>
              </a:cxn>
              <a:cxn ang="0">
                <a:pos x="91" y="496"/>
              </a:cxn>
              <a:cxn ang="0">
                <a:pos x="129" y="469"/>
              </a:cxn>
              <a:cxn ang="0">
                <a:pos x="170" y="431"/>
              </a:cxn>
              <a:cxn ang="0">
                <a:pos x="212" y="420"/>
              </a:cxn>
              <a:cxn ang="0">
                <a:pos x="238" y="382"/>
              </a:cxn>
              <a:cxn ang="0">
                <a:pos x="280" y="356"/>
              </a:cxn>
              <a:cxn ang="0">
                <a:pos x="318" y="318"/>
              </a:cxn>
              <a:cxn ang="0">
                <a:pos x="341" y="265"/>
              </a:cxn>
              <a:cxn ang="0">
                <a:pos x="367" y="227"/>
              </a:cxn>
              <a:cxn ang="0">
                <a:pos x="390" y="178"/>
              </a:cxn>
              <a:cxn ang="0">
                <a:pos x="420" y="125"/>
              </a:cxn>
              <a:cxn ang="0">
                <a:pos x="439" y="76"/>
              </a:cxn>
              <a:cxn ang="0">
                <a:pos x="458" y="23"/>
              </a:cxn>
              <a:cxn ang="0">
                <a:pos x="428" y="0"/>
              </a:cxn>
              <a:cxn ang="0">
                <a:pos x="390" y="11"/>
              </a:cxn>
              <a:cxn ang="0">
                <a:pos x="348" y="11"/>
              </a:cxn>
              <a:cxn ang="0">
                <a:pos x="310" y="38"/>
              </a:cxn>
              <a:cxn ang="0">
                <a:pos x="269" y="49"/>
              </a:cxn>
              <a:cxn ang="0">
                <a:pos x="238" y="49"/>
              </a:cxn>
              <a:cxn ang="0">
                <a:pos x="201" y="49"/>
              </a:cxn>
              <a:cxn ang="0">
                <a:pos x="159" y="76"/>
              </a:cxn>
              <a:cxn ang="0">
                <a:pos x="121" y="49"/>
              </a:cxn>
              <a:cxn ang="0">
                <a:pos x="110" y="23"/>
              </a:cxn>
              <a:cxn ang="0">
                <a:pos x="91" y="38"/>
              </a:cxn>
            </a:cxnLst>
            <a:rect l="0" t="0" r="r" b="b"/>
            <a:pathLst>
              <a:path w="458" h="560">
                <a:moveTo>
                  <a:pt x="79" y="64"/>
                </a:moveTo>
                <a:lnTo>
                  <a:pt x="79" y="64"/>
                </a:lnTo>
                <a:lnTo>
                  <a:pt x="91" y="87"/>
                </a:lnTo>
                <a:lnTo>
                  <a:pt x="110" y="113"/>
                </a:lnTo>
                <a:lnTo>
                  <a:pt x="129" y="125"/>
                </a:lnTo>
                <a:lnTo>
                  <a:pt x="151" y="125"/>
                </a:lnTo>
                <a:lnTo>
                  <a:pt x="170" y="140"/>
                </a:lnTo>
                <a:lnTo>
                  <a:pt x="189" y="140"/>
                </a:lnTo>
                <a:lnTo>
                  <a:pt x="212" y="151"/>
                </a:lnTo>
                <a:lnTo>
                  <a:pt x="231" y="151"/>
                </a:lnTo>
                <a:lnTo>
                  <a:pt x="238" y="151"/>
                </a:lnTo>
                <a:lnTo>
                  <a:pt x="261" y="163"/>
                </a:lnTo>
                <a:lnTo>
                  <a:pt x="280" y="163"/>
                </a:lnTo>
                <a:lnTo>
                  <a:pt x="299" y="178"/>
                </a:lnTo>
                <a:lnTo>
                  <a:pt x="280" y="178"/>
                </a:lnTo>
                <a:lnTo>
                  <a:pt x="269" y="204"/>
                </a:lnTo>
                <a:lnTo>
                  <a:pt x="250" y="216"/>
                </a:lnTo>
                <a:lnTo>
                  <a:pt x="231" y="227"/>
                </a:lnTo>
                <a:lnTo>
                  <a:pt x="212" y="253"/>
                </a:lnTo>
                <a:lnTo>
                  <a:pt x="189" y="280"/>
                </a:lnTo>
                <a:lnTo>
                  <a:pt x="170" y="291"/>
                </a:lnTo>
                <a:lnTo>
                  <a:pt x="151" y="291"/>
                </a:lnTo>
                <a:lnTo>
                  <a:pt x="129" y="306"/>
                </a:lnTo>
                <a:lnTo>
                  <a:pt x="110" y="306"/>
                </a:lnTo>
                <a:lnTo>
                  <a:pt x="91" y="318"/>
                </a:lnTo>
                <a:lnTo>
                  <a:pt x="72" y="318"/>
                </a:lnTo>
                <a:lnTo>
                  <a:pt x="60" y="333"/>
                </a:lnTo>
                <a:lnTo>
                  <a:pt x="42" y="333"/>
                </a:lnTo>
                <a:lnTo>
                  <a:pt x="42" y="333"/>
                </a:lnTo>
                <a:lnTo>
                  <a:pt x="30" y="344"/>
                </a:lnTo>
                <a:lnTo>
                  <a:pt x="23" y="371"/>
                </a:lnTo>
                <a:lnTo>
                  <a:pt x="11" y="394"/>
                </a:lnTo>
                <a:lnTo>
                  <a:pt x="0" y="420"/>
                </a:lnTo>
                <a:lnTo>
                  <a:pt x="0" y="447"/>
                </a:lnTo>
                <a:lnTo>
                  <a:pt x="0" y="469"/>
                </a:lnTo>
                <a:lnTo>
                  <a:pt x="0" y="496"/>
                </a:lnTo>
                <a:lnTo>
                  <a:pt x="0" y="522"/>
                </a:lnTo>
                <a:lnTo>
                  <a:pt x="11" y="549"/>
                </a:lnTo>
                <a:lnTo>
                  <a:pt x="30" y="549"/>
                </a:lnTo>
                <a:lnTo>
                  <a:pt x="53" y="560"/>
                </a:lnTo>
                <a:lnTo>
                  <a:pt x="53" y="560"/>
                </a:lnTo>
                <a:lnTo>
                  <a:pt x="60" y="549"/>
                </a:lnTo>
                <a:lnTo>
                  <a:pt x="79" y="522"/>
                </a:lnTo>
                <a:lnTo>
                  <a:pt x="91" y="496"/>
                </a:lnTo>
                <a:lnTo>
                  <a:pt x="110" y="484"/>
                </a:lnTo>
                <a:lnTo>
                  <a:pt x="129" y="469"/>
                </a:lnTo>
                <a:lnTo>
                  <a:pt x="151" y="447"/>
                </a:lnTo>
                <a:lnTo>
                  <a:pt x="170" y="431"/>
                </a:lnTo>
                <a:lnTo>
                  <a:pt x="189" y="420"/>
                </a:lnTo>
                <a:lnTo>
                  <a:pt x="212" y="420"/>
                </a:lnTo>
                <a:lnTo>
                  <a:pt x="219" y="394"/>
                </a:lnTo>
                <a:lnTo>
                  <a:pt x="238" y="382"/>
                </a:lnTo>
                <a:lnTo>
                  <a:pt x="261" y="371"/>
                </a:lnTo>
                <a:lnTo>
                  <a:pt x="280" y="356"/>
                </a:lnTo>
                <a:lnTo>
                  <a:pt x="299" y="333"/>
                </a:lnTo>
                <a:lnTo>
                  <a:pt x="318" y="318"/>
                </a:lnTo>
                <a:lnTo>
                  <a:pt x="329" y="291"/>
                </a:lnTo>
                <a:lnTo>
                  <a:pt x="341" y="265"/>
                </a:lnTo>
                <a:lnTo>
                  <a:pt x="360" y="253"/>
                </a:lnTo>
                <a:lnTo>
                  <a:pt x="367" y="227"/>
                </a:lnTo>
                <a:lnTo>
                  <a:pt x="378" y="204"/>
                </a:lnTo>
                <a:lnTo>
                  <a:pt x="390" y="178"/>
                </a:lnTo>
                <a:lnTo>
                  <a:pt x="397" y="151"/>
                </a:lnTo>
                <a:lnTo>
                  <a:pt x="420" y="125"/>
                </a:lnTo>
                <a:lnTo>
                  <a:pt x="428" y="102"/>
                </a:lnTo>
                <a:lnTo>
                  <a:pt x="439" y="76"/>
                </a:lnTo>
                <a:lnTo>
                  <a:pt x="447" y="49"/>
                </a:lnTo>
                <a:lnTo>
                  <a:pt x="458" y="23"/>
                </a:lnTo>
                <a:lnTo>
                  <a:pt x="447" y="0"/>
                </a:lnTo>
                <a:lnTo>
                  <a:pt x="428" y="0"/>
                </a:lnTo>
                <a:lnTo>
                  <a:pt x="409" y="11"/>
                </a:lnTo>
                <a:lnTo>
                  <a:pt x="390" y="11"/>
                </a:lnTo>
                <a:lnTo>
                  <a:pt x="367" y="11"/>
                </a:lnTo>
                <a:lnTo>
                  <a:pt x="348" y="11"/>
                </a:lnTo>
                <a:lnTo>
                  <a:pt x="329" y="23"/>
                </a:lnTo>
                <a:lnTo>
                  <a:pt x="310" y="38"/>
                </a:lnTo>
                <a:lnTo>
                  <a:pt x="288" y="38"/>
                </a:lnTo>
                <a:lnTo>
                  <a:pt x="269" y="49"/>
                </a:lnTo>
                <a:lnTo>
                  <a:pt x="250" y="49"/>
                </a:lnTo>
                <a:lnTo>
                  <a:pt x="238" y="49"/>
                </a:lnTo>
                <a:lnTo>
                  <a:pt x="219" y="64"/>
                </a:lnTo>
                <a:lnTo>
                  <a:pt x="201" y="49"/>
                </a:lnTo>
                <a:lnTo>
                  <a:pt x="182" y="64"/>
                </a:lnTo>
                <a:lnTo>
                  <a:pt x="159" y="76"/>
                </a:lnTo>
                <a:lnTo>
                  <a:pt x="140" y="64"/>
                </a:lnTo>
                <a:lnTo>
                  <a:pt x="121" y="49"/>
                </a:lnTo>
                <a:lnTo>
                  <a:pt x="110" y="23"/>
                </a:lnTo>
                <a:lnTo>
                  <a:pt x="110" y="23"/>
                </a:lnTo>
                <a:lnTo>
                  <a:pt x="110" y="23"/>
                </a:lnTo>
                <a:lnTo>
                  <a:pt x="91" y="38"/>
                </a:lnTo>
                <a:lnTo>
                  <a:pt x="79" y="64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09" name="Freeform 37"/>
          <p:cNvSpPr>
            <a:spLocks/>
          </p:cNvSpPr>
          <p:nvPr/>
        </p:nvSpPr>
        <p:spPr bwMode="auto">
          <a:xfrm>
            <a:off x="8112125" y="1668463"/>
            <a:ext cx="490538" cy="669925"/>
          </a:xfrm>
          <a:custGeom>
            <a:avLst/>
            <a:gdLst/>
            <a:ahLst/>
            <a:cxnLst>
              <a:cxn ang="0">
                <a:pos x="79" y="64"/>
              </a:cxn>
              <a:cxn ang="0">
                <a:pos x="110" y="113"/>
              </a:cxn>
              <a:cxn ang="0">
                <a:pos x="151" y="125"/>
              </a:cxn>
              <a:cxn ang="0">
                <a:pos x="189" y="140"/>
              </a:cxn>
              <a:cxn ang="0">
                <a:pos x="231" y="151"/>
              </a:cxn>
              <a:cxn ang="0">
                <a:pos x="261" y="163"/>
              </a:cxn>
              <a:cxn ang="0">
                <a:pos x="299" y="178"/>
              </a:cxn>
              <a:cxn ang="0">
                <a:pos x="269" y="204"/>
              </a:cxn>
              <a:cxn ang="0">
                <a:pos x="231" y="227"/>
              </a:cxn>
              <a:cxn ang="0">
                <a:pos x="189" y="280"/>
              </a:cxn>
              <a:cxn ang="0">
                <a:pos x="151" y="291"/>
              </a:cxn>
              <a:cxn ang="0">
                <a:pos x="110" y="306"/>
              </a:cxn>
              <a:cxn ang="0">
                <a:pos x="72" y="318"/>
              </a:cxn>
              <a:cxn ang="0">
                <a:pos x="42" y="333"/>
              </a:cxn>
              <a:cxn ang="0">
                <a:pos x="30" y="344"/>
              </a:cxn>
              <a:cxn ang="0">
                <a:pos x="11" y="394"/>
              </a:cxn>
              <a:cxn ang="0">
                <a:pos x="0" y="447"/>
              </a:cxn>
              <a:cxn ang="0">
                <a:pos x="0" y="496"/>
              </a:cxn>
              <a:cxn ang="0">
                <a:pos x="11" y="549"/>
              </a:cxn>
              <a:cxn ang="0">
                <a:pos x="53" y="560"/>
              </a:cxn>
              <a:cxn ang="0">
                <a:pos x="60" y="549"/>
              </a:cxn>
              <a:cxn ang="0">
                <a:pos x="91" y="496"/>
              </a:cxn>
              <a:cxn ang="0">
                <a:pos x="129" y="469"/>
              </a:cxn>
              <a:cxn ang="0">
                <a:pos x="170" y="431"/>
              </a:cxn>
              <a:cxn ang="0">
                <a:pos x="212" y="420"/>
              </a:cxn>
              <a:cxn ang="0">
                <a:pos x="238" y="382"/>
              </a:cxn>
              <a:cxn ang="0">
                <a:pos x="280" y="356"/>
              </a:cxn>
              <a:cxn ang="0">
                <a:pos x="318" y="318"/>
              </a:cxn>
              <a:cxn ang="0">
                <a:pos x="341" y="265"/>
              </a:cxn>
              <a:cxn ang="0">
                <a:pos x="367" y="227"/>
              </a:cxn>
              <a:cxn ang="0">
                <a:pos x="390" y="178"/>
              </a:cxn>
              <a:cxn ang="0">
                <a:pos x="420" y="125"/>
              </a:cxn>
              <a:cxn ang="0">
                <a:pos x="439" y="76"/>
              </a:cxn>
              <a:cxn ang="0">
                <a:pos x="458" y="23"/>
              </a:cxn>
              <a:cxn ang="0">
                <a:pos x="428" y="0"/>
              </a:cxn>
              <a:cxn ang="0">
                <a:pos x="390" y="11"/>
              </a:cxn>
              <a:cxn ang="0">
                <a:pos x="348" y="11"/>
              </a:cxn>
              <a:cxn ang="0">
                <a:pos x="310" y="38"/>
              </a:cxn>
              <a:cxn ang="0">
                <a:pos x="269" y="49"/>
              </a:cxn>
              <a:cxn ang="0">
                <a:pos x="238" y="49"/>
              </a:cxn>
              <a:cxn ang="0">
                <a:pos x="201" y="49"/>
              </a:cxn>
              <a:cxn ang="0">
                <a:pos x="159" y="76"/>
              </a:cxn>
              <a:cxn ang="0">
                <a:pos x="121" y="49"/>
              </a:cxn>
              <a:cxn ang="0">
                <a:pos x="110" y="23"/>
              </a:cxn>
              <a:cxn ang="0">
                <a:pos x="91" y="38"/>
              </a:cxn>
            </a:cxnLst>
            <a:rect l="0" t="0" r="r" b="b"/>
            <a:pathLst>
              <a:path w="458" h="560">
                <a:moveTo>
                  <a:pt x="79" y="64"/>
                </a:moveTo>
                <a:lnTo>
                  <a:pt x="79" y="64"/>
                </a:lnTo>
                <a:lnTo>
                  <a:pt x="91" y="87"/>
                </a:lnTo>
                <a:lnTo>
                  <a:pt x="110" y="113"/>
                </a:lnTo>
                <a:lnTo>
                  <a:pt x="129" y="125"/>
                </a:lnTo>
                <a:lnTo>
                  <a:pt x="151" y="125"/>
                </a:lnTo>
                <a:lnTo>
                  <a:pt x="170" y="140"/>
                </a:lnTo>
                <a:lnTo>
                  <a:pt x="189" y="140"/>
                </a:lnTo>
                <a:lnTo>
                  <a:pt x="212" y="151"/>
                </a:lnTo>
                <a:lnTo>
                  <a:pt x="231" y="151"/>
                </a:lnTo>
                <a:lnTo>
                  <a:pt x="238" y="151"/>
                </a:lnTo>
                <a:lnTo>
                  <a:pt x="261" y="163"/>
                </a:lnTo>
                <a:lnTo>
                  <a:pt x="280" y="163"/>
                </a:lnTo>
                <a:lnTo>
                  <a:pt x="299" y="178"/>
                </a:lnTo>
                <a:lnTo>
                  <a:pt x="280" y="178"/>
                </a:lnTo>
                <a:lnTo>
                  <a:pt x="269" y="204"/>
                </a:lnTo>
                <a:lnTo>
                  <a:pt x="250" y="216"/>
                </a:lnTo>
                <a:lnTo>
                  <a:pt x="231" y="227"/>
                </a:lnTo>
                <a:lnTo>
                  <a:pt x="212" y="253"/>
                </a:lnTo>
                <a:lnTo>
                  <a:pt x="189" y="280"/>
                </a:lnTo>
                <a:lnTo>
                  <a:pt x="170" y="291"/>
                </a:lnTo>
                <a:lnTo>
                  <a:pt x="151" y="291"/>
                </a:lnTo>
                <a:lnTo>
                  <a:pt x="129" y="306"/>
                </a:lnTo>
                <a:lnTo>
                  <a:pt x="110" y="306"/>
                </a:lnTo>
                <a:lnTo>
                  <a:pt x="91" y="318"/>
                </a:lnTo>
                <a:lnTo>
                  <a:pt x="72" y="318"/>
                </a:lnTo>
                <a:lnTo>
                  <a:pt x="60" y="333"/>
                </a:lnTo>
                <a:lnTo>
                  <a:pt x="42" y="333"/>
                </a:lnTo>
                <a:lnTo>
                  <a:pt x="42" y="333"/>
                </a:lnTo>
                <a:lnTo>
                  <a:pt x="30" y="344"/>
                </a:lnTo>
                <a:lnTo>
                  <a:pt x="23" y="371"/>
                </a:lnTo>
                <a:lnTo>
                  <a:pt x="11" y="394"/>
                </a:lnTo>
                <a:lnTo>
                  <a:pt x="0" y="420"/>
                </a:lnTo>
                <a:lnTo>
                  <a:pt x="0" y="447"/>
                </a:lnTo>
                <a:lnTo>
                  <a:pt x="0" y="469"/>
                </a:lnTo>
                <a:lnTo>
                  <a:pt x="0" y="496"/>
                </a:lnTo>
                <a:lnTo>
                  <a:pt x="0" y="522"/>
                </a:lnTo>
                <a:lnTo>
                  <a:pt x="11" y="549"/>
                </a:lnTo>
                <a:lnTo>
                  <a:pt x="30" y="549"/>
                </a:lnTo>
                <a:lnTo>
                  <a:pt x="53" y="560"/>
                </a:lnTo>
                <a:lnTo>
                  <a:pt x="53" y="560"/>
                </a:lnTo>
                <a:lnTo>
                  <a:pt x="60" y="549"/>
                </a:lnTo>
                <a:lnTo>
                  <a:pt x="79" y="522"/>
                </a:lnTo>
                <a:lnTo>
                  <a:pt x="91" y="496"/>
                </a:lnTo>
                <a:lnTo>
                  <a:pt x="110" y="484"/>
                </a:lnTo>
                <a:lnTo>
                  <a:pt x="129" y="469"/>
                </a:lnTo>
                <a:lnTo>
                  <a:pt x="151" y="447"/>
                </a:lnTo>
                <a:lnTo>
                  <a:pt x="170" y="431"/>
                </a:lnTo>
                <a:lnTo>
                  <a:pt x="189" y="420"/>
                </a:lnTo>
                <a:lnTo>
                  <a:pt x="212" y="420"/>
                </a:lnTo>
                <a:lnTo>
                  <a:pt x="219" y="394"/>
                </a:lnTo>
                <a:lnTo>
                  <a:pt x="238" y="382"/>
                </a:lnTo>
                <a:lnTo>
                  <a:pt x="261" y="371"/>
                </a:lnTo>
                <a:lnTo>
                  <a:pt x="280" y="356"/>
                </a:lnTo>
                <a:lnTo>
                  <a:pt x="299" y="333"/>
                </a:lnTo>
                <a:lnTo>
                  <a:pt x="318" y="318"/>
                </a:lnTo>
                <a:lnTo>
                  <a:pt x="329" y="291"/>
                </a:lnTo>
                <a:lnTo>
                  <a:pt x="341" y="265"/>
                </a:lnTo>
                <a:lnTo>
                  <a:pt x="360" y="253"/>
                </a:lnTo>
                <a:lnTo>
                  <a:pt x="367" y="227"/>
                </a:lnTo>
                <a:lnTo>
                  <a:pt x="378" y="204"/>
                </a:lnTo>
                <a:lnTo>
                  <a:pt x="390" y="178"/>
                </a:lnTo>
                <a:lnTo>
                  <a:pt x="397" y="151"/>
                </a:lnTo>
                <a:lnTo>
                  <a:pt x="420" y="125"/>
                </a:lnTo>
                <a:lnTo>
                  <a:pt x="428" y="102"/>
                </a:lnTo>
                <a:lnTo>
                  <a:pt x="439" y="76"/>
                </a:lnTo>
                <a:lnTo>
                  <a:pt x="447" y="49"/>
                </a:lnTo>
                <a:lnTo>
                  <a:pt x="458" y="23"/>
                </a:lnTo>
                <a:lnTo>
                  <a:pt x="447" y="0"/>
                </a:lnTo>
                <a:lnTo>
                  <a:pt x="428" y="0"/>
                </a:lnTo>
                <a:lnTo>
                  <a:pt x="409" y="11"/>
                </a:lnTo>
                <a:lnTo>
                  <a:pt x="390" y="11"/>
                </a:lnTo>
                <a:lnTo>
                  <a:pt x="367" y="11"/>
                </a:lnTo>
                <a:lnTo>
                  <a:pt x="348" y="11"/>
                </a:lnTo>
                <a:lnTo>
                  <a:pt x="329" y="23"/>
                </a:lnTo>
                <a:lnTo>
                  <a:pt x="310" y="38"/>
                </a:lnTo>
                <a:lnTo>
                  <a:pt x="288" y="38"/>
                </a:lnTo>
                <a:lnTo>
                  <a:pt x="269" y="49"/>
                </a:lnTo>
                <a:lnTo>
                  <a:pt x="250" y="49"/>
                </a:lnTo>
                <a:lnTo>
                  <a:pt x="238" y="49"/>
                </a:lnTo>
                <a:lnTo>
                  <a:pt x="219" y="64"/>
                </a:lnTo>
                <a:lnTo>
                  <a:pt x="201" y="49"/>
                </a:lnTo>
                <a:lnTo>
                  <a:pt x="182" y="64"/>
                </a:lnTo>
                <a:lnTo>
                  <a:pt x="159" y="76"/>
                </a:lnTo>
                <a:lnTo>
                  <a:pt x="140" y="64"/>
                </a:lnTo>
                <a:lnTo>
                  <a:pt x="121" y="49"/>
                </a:lnTo>
                <a:lnTo>
                  <a:pt x="110" y="23"/>
                </a:lnTo>
                <a:lnTo>
                  <a:pt x="110" y="23"/>
                </a:lnTo>
                <a:lnTo>
                  <a:pt x="110" y="23"/>
                </a:lnTo>
                <a:lnTo>
                  <a:pt x="91" y="38"/>
                </a:lnTo>
                <a:lnTo>
                  <a:pt x="79" y="64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10" name="Freeform 38"/>
          <p:cNvSpPr>
            <a:spLocks/>
          </p:cNvSpPr>
          <p:nvPr/>
        </p:nvSpPr>
        <p:spPr bwMode="auto">
          <a:xfrm>
            <a:off x="6653213" y="669925"/>
            <a:ext cx="703262" cy="676275"/>
          </a:xfrm>
          <a:custGeom>
            <a:avLst/>
            <a:gdLst/>
            <a:ahLst/>
            <a:cxnLst>
              <a:cxn ang="0">
                <a:pos x="231" y="435"/>
              </a:cxn>
              <a:cxn ang="0">
                <a:pos x="189" y="435"/>
              </a:cxn>
              <a:cxn ang="0">
                <a:pos x="147" y="420"/>
              </a:cxn>
              <a:cxn ang="0">
                <a:pos x="117" y="397"/>
              </a:cxn>
              <a:cxn ang="0">
                <a:pos x="83" y="397"/>
              </a:cxn>
              <a:cxn ang="0">
                <a:pos x="22" y="405"/>
              </a:cxn>
              <a:cxn ang="0">
                <a:pos x="22" y="348"/>
              </a:cxn>
              <a:cxn ang="0">
                <a:pos x="15" y="295"/>
              </a:cxn>
              <a:cxn ang="0">
                <a:pos x="11" y="242"/>
              </a:cxn>
              <a:cxn ang="0">
                <a:pos x="7" y="189"/>
              </a:cxn>
              <a:cxn ang="0">
                <a:pos x="3" y="151"/>
              </a:cxn>
              <a:cxn ang="0">
                <a:pos x="0" y="106"/>
              </a:cxn>
              <a:cxn ang="0">
                <a:pos x="0" y="91"/>
              </a:cxn>
              <a:cxn ang="0">
                <a:pos x="30" y="79"/>
              </a:cxn>
              <a:cxn ang="0">
                <a:pos x="60" y="53"/>
              </a:cxn>
              <a:cxn ang="0">
                <a:pos x="90" y="42"/>
              </a:cxn>
              <a:cxn ang="0">
                <a:pos x="121" y="0"/>
              </a:cxn>
              <a:cxn ang="0">
                <a:pos x="132" y="15"/>
              </a:cxn>
              <a:cxn ang="0">
                <a:pos x="170" y="15"/>
              </a:cxn>
              <a:cxn ang="0">
                <a:pos x="208" y="15"/>
              </a:cxn>
              <a:cxn ang="0">
                <a:pos x="249" y="42"/>
              </a:cxn>
              <a:cxn ang="0">
                <a:pos x="280" y="64"/>
              </a:cxn>
              <a:cxn ang="0">
                <a:pos x="329" y="79"/>
              </a:cxn>
              <a:cxn ang="0">
                <a:pos x="371" y="91"/>
              </a:cxn>
              <a:cxn ang="0">
                <a:pos x="409" y="117"/>
              </a:cxn>
              <a:cxn ang="0">
                <a:pos x="439" y="79"/>
              </a:cxn>
              <a:cxn ang="0">
                <a:pos x="439" y="26"/>
              </a:cxn>
              <a:cxn ang="0">
                <a:pos x="477" y="0"/>
              </a:cxn>
              <a:cxn ang="0">
                <a:pos x="518" y="0"/>
              </a:cxn>
              <a:cxn ang="0">
                <a:pos x="556" y="26"/>
              </a:cxn>
              <a:cxn ang="0">
                <a:pos x="598" y="42"/>
              </a:cxn>
              <a:cxn ang="0">
                <a:pos x="636" y="53"/>
              </a:cxn>
              <a:cxn ang="0">
                <a:pos x="636" y="53"/>
              </a:cxn>
              <a:cxn ang="0">
                <a:pos x="636" y="106"/>
              </a:cxn>
              <a:cxn ang="0">
                <a:pos x="647" y="155"/>
              </a:cxn>
              <a:cxn ang="0">
                <a:pos x="647" y="204"/>
              </a:cxn>
              <a:cxn ang="0">
                <a:pos x="647" y="257"/>
              </a:cxn>
              <a:cxn ang="0">
                <a:pos x="647" y="310"/>
              </a:cxn>
              <a:cxn ang="0">
                <a:pos x="647" y="360"/>
              </a:cxn>
              <a:cxn ang="0">
                <a:pos x="655" y="409"/>
              </a:cxn>
              <a:cxn ang="0">
                <a:pos x="655" y="435"/>
              </a:cxn>
              <a:cxn ang="0">
                <a:pos x="655" y="473"/>
              </a:cxn>
              <a:cxn ang="0">
                <a:pos x="655" y="526"/>
              </a:cxn>
              <a:cxn ang="0">
                <a:pos x="617" y="538"/>
              </a:cxn>
              <a:cxn ang="0">
                <a:pos x="617" y="564"/>
              </a:cxn>
              <a:cxn ang="0">
                <a:pos x="598" y="564"/>
              </a:cxn>
              <a:cxn ang="0">
                <a:pos x="556" y="549"/>
              </a:cxn>
              <a:cxn ang="0">
                <a:pos x="518" y="526"/>
              </a:cxn>
              <a:cxn ang="0">
                <a:pos x="469" y="488"/>
              </a:cxn>
              <a:cxn ang="0">
                <a:pos x="427" y="473"/>
              </a:cxn>
              <a:cxn ang="0">
                <a:pos x="390" y="447"/>
              </a:cxn>
              <a:cxn ang="0">
                <a:pos x="348" y="424"/>
              </a:cxn>
              <a:cxn ang="0">
                <a:pos x="310" y="409"/>
              </a:cxn>
              <a:cxn ang="0">
                <a:pos x="268" y="397"/>
              </a:cxn>
              <a:cxn ang="0">
                <a:pos x="231" y="424"/>
              </a:cxn>
            </a:cxnLst>
            <a:rect l="0" t="0" r="r" b="b"/>
            <a:pathLst>
              <a:path w="655" h="564">
                <a:moveTo>
                  <a:pt x="231" y="435"/>
                </a:moveTo>
                <a:lnTo>
                  <a:pt x="231" y="435"/>
                </a:lnTo>
                <a:lnTo>
                  <a:pt x="208" y="435"/>
                </a:lnTo>
                <a:lnTo>
                  <a:pt x="189" y="435"/>
                </a:lnTo>
                <a:lnTo>
                  <a:pt x="170" y="432"/>
                </a:lnTo>
                <a:lnTo>
                  <a:pt x="147" y="420"/>
                </a:lnTo>
                <a:lnTo>
                  <a:pt x="140" y="413"/>
                </a:lnTo>
                <a:lnTo>
                  <a:pt x="117" y="397"/>
                </a:lnTo>
                <a:lnTo>
                  <a:pt x="102" y="397"/>
                </a:lnTo>
                <a:lnTo>
                  <a:pt x="83" y="397"/>
                </a:lnTo>
                <a:lnTo>
                  <a:pt x="64" y="401"/>
                </a:lnTo>
                <a:lnTo>
                  <a:pt x="22" y="405"/>
                </a:lnTo>
                <a:lnTo>
                  <a:pt x="22" y="371"/>
                </a:lnTo>
                <a:lnTo>
                  <a:pt x="22" y="348"/>
                </a:lnTo>
                <a:lnTo>
                  <a:pt x="19" y="318"/>
                </a:lnTo>
                <a:lnTo>
                  <a:pt x="15" y="295"/>
                </a:lnTo>
                <a:lnTo>
                  <a:pt x="11" y="269"/>
                </a:lnTo>
                <a:lnTo>
                  <a:pt x="11" y="242"/>
                </a:lnTo>
                <a:lnTo>
                  <a:pt x="11" y="220"/>
                </a:lnTo>
                <a:lnTo>
                  <a:pt x="7" y="189"/>
                </a:lnTo>
                <a:lnTo>
                  <a:pt x="11" y="167"/>
                </a:lnTo>
                <a:lnTo>
                  <a:pt x="3" y="151"/>
                </a:lnTo>
                <a:lnTo>
                  <a:pt x="3" y="129"/>
                </a:lnTo>
                <a:lnTo>
                  <a:pt x="0" y="106"/>
                </a:lnTo>
                <a:lnTo>
                  <a:pt x="0" y="91"/>
                </a:lnTo>
                <a:lnTo>
                  <a:pt x="0" y="91"/>
                </a:lnTo>
                <a:lnTo>
                  <a:pt x="11" y="91"/>
                </a:lnTo>
                <a:lnTo>
                  <a:pt x="30" y="79"/>
                </a:lnTo>
                <a:lnTo>
                  <a:pt x="53" y="64"/>
                </a:lnTo>
                <a:lnTo>
                  <a:pt x="60" y="53"/>
                </a:lnTo>
                <a:lnTo>
                  <a:pt x="72" y="42"/>
                </a:lnTo>
                <a:lnTo>
                  <a:pt x="90" y="42"/>
                </a:lnTo>
                <a:lnTo>
                  <a:pt x="102" y="15"/>
                </a:lnTo>
                <a:lnTo>
                  <a:pt x="121" y="0"/>
                </a:lnTo>
                <a:lnTo>
                  <a:pt x="121" y="0"/>
                </a:lnTo>
                <a:lnTo>
                  <a:pt x="132" y="15"/>
                </a:lnTo>
                <a:lnTo>
                  <a:pt x="151" y="15"/>
                </a:lnTo>
                <a:lnTo>
                  <a:pt x="170" y="15"/>
                </a:lnTo>
                <a:lnTo>
                  <a:pt x="189" y="15"/>
                </a:lnTo>
                <a:lnTo>
                  <a:pt x="208" y="15"/>
                </a:lnTo>
                <a:lnTo>
                  <a:pt x="231" y="26"/>
                </a:lnTo>
                <a:lnTo>
                  <a:pt x="249" y="42"/>
                </a:lnTo>
                <a:lnTo>
                  <a:pt x="249" y="64"/>
                </a:lnTo>
                <a:lnTo>
                  <a:pt x="280" y="64"/>
                </a:lnTo>
                <a:lnTo>
                  <a:pt x="299" y="64"/>
                </a:lnTo>
                <a:lnTo>
                  <a:pt x="329" y="79"/>
                </a:lnTo>
                <a:lnTo>
                  <a:pt x="348" y="79"/>
                </a:lnTo>
                <a:lnTo>
                  <a:pt x="371" y="91"/>
                </a:lnTo>
                <a:lnTo>
                  <a:pt x="390" y="106"/>
                </a:lnTo>
                <a:lnTo>
                  <a:pt x="409" y="117"/>
                </a:lnTo>
                <a:lnTo>
                  <a:pt x="427" y="106"/>
                </a:lnTo>
                <a:lnTo>
                  <a:pt x="439" y="79"/>
                </a:lnTo>
                <a:lnTo>
                  <a:pt x="427" y="53"/>
                </a:lnTo>
                <a:lnTo>
                  <a:pt x="439" y="26"/>
                </a:lnTo>
                <a:lnTo>
                  <a:pt x="458" y="15"/>
                </a:lnTo>
                <a:lnTo>
                  <a:pt x="477" y="0"/>
                </a:lnTo>
                <a:lnTo>
                  <a:pt x="496" y="0"/>
                </a:lnTo>
                <a:lnTo>
                  <a:pt x="518" y="0"/>
                </a:lnTo>
                <a:lnTo>
                  <a:pt x="537" y="15"/>
                </a:lnTo>
                <a:lnTo>
                  <a:pt x="556" y="26"/>
                </a:lnTo>
                <a:lnTo>
                  <a:pt x="575" y="26"/>
                </a:lnTo>
                <a:lnTo>
                  <a:pt x="598" y="42"/>
                </a:lnTo>
                <a:lnTo>
                  <a:pt x="617" y="42"/>
                </a:lnTo>
                <a:lnTo>
                  <a:pt x="636" y="53"/>
                </a:lnTo>
                <a:lnTo>
                  <a:pt x="636" y="53"/>
                </a:lnTo>
                <a:lnTo>
                  <a:pt x="636" y="53"/>
                </a:lnTo>
                <a:lnTo>
                  <a:pt x="636" y="79"/>
                </a:lnTo>
                <a:lnTo>
                  <a:pt x="636" y="106"/>
                </a:lnTo>
                <a:lnTo>
                  <a:pt x="647" y="129"/>
                </a:lnTo>
                <a:lnTo>
                  <a:pt x="647" y="155"/>
                </a:lnTo>
                <a:lnTo>
                  <a:pt x="647" y="182"/>
                </a:lnTo>
                <a:lnTo>
                  <a:pt x="647" y="204"/>
                </a:lnTo>
                <a:lnTo>
                  <a:pt x="647" y="231"/>
                </a:lnTo>
                <a:lnTo>
                  <a:pt x="647" y="257"/>
                </a:lnTo>
                <a:lnTo>
                  <a:pt x="647" y="284"/>
                </a:lnTo>
                <a:lnTo>
                  <a:pt x="647" y="310"/>
                </a:lnTo>
                <a:lnTo>
                  <a:pt x="647" y="333"/>
                </a:lnTo>
                <a:lnTo>
                  <a:pt x="647" y="360"/>
                </a:lnTo>
                <a:lnTo>
                  <a:pt x="655" y="386"/>
                </a:lnTo>
                <a:lnTo>
                  <a:pt x="655" y="409"/>
                </a:lnTo>
                <a:lnTo>
                  <a:pt x="655" y="435"/>
                </a:lnTo>
                <a:lnTo>
                  <a:pt x="655" y="435"/>
                </a:lnTo>
                <a:lnTo>
                  <a:pt x="655" y="447"/>
                </a:lnTo>
                <a:lnTo>
                  <a:pt x="655" y="473"/>
                </a:lnTo>
                <a:lnTo>
                  <a:pt x="655" y="500"/>
                </a:lnTo>
                <a:lnTo>
                  <a:pt x="655" y="526"/>
                </a:lnTo>
                <a:lnTo>
                  <a:pt x="636" y="526"/>
                </a:lnTo>
                <a:lnTo>
                  <a:pt x="617" y="538"/>
                </a:lnTo>
                <a:lnTo>
                  <a:pt x="617" y="564"/>
                </a:lnTo>
                <a:lnTo>
                  <a:pt x="617" y="564"/>
                </a:lnTo>
                <a:lnTo>
                  <a:pt x="605" y="564"/>
                </a:lnTo>
                <a:lnTo>
                  <a:pt x="598" y="564"/>
                </a:lnTo>
                <a:lnTo>
                  <a:pt x="575" y="564"/>
                </a:lnTo>
                <a:lnTo>
                  <a:pt x="556" y="549"/>
                </a:lnTo>
                <a:lnTo>
                  <a:pt x="537" y="538"/>
                </a:lnTo>
                <a:lnTo>
                  <a:pt x="518" y="526"/>
                </a:lnTo>
                <a:lnTo>
                  <a:pt x="496" y="511"/>
                </a:lnTo>
                <a:lnTo>
                  <a:pt x="469" y="488"/>
                </a:lnTo>
                <a:lnTo>
                  <a:pt x="446" y="488"/>
                </a:lnTo>
                <a:lnTo>
                  <a:pt x="427" y="473"/>
                </a:lnTo>
                <a:lnTo>
                  <a:pt x="409" y="462"/>
                </a:lnTo>
                <a:lnTo>
                  <a:pt x="390" y="447"/>
                </a:lnTo>
                <a:lnTo>
                  <a:pt x="371" y="435"/>
                </a:lnTo>
                <a:lnTo>
                  <a:pt x="348" y="424"/>
                </a:lnTo>
                <a:lnTo>
                  <a:pt x="329" y="424"/>
                </a:lnTo>
                <a:lnTo>
                  <a:pt x="310" y="409"/>
                </a:lnTo>
                <a:lnTo>
                  <a:pt x="287" y="397"/>
                </a:lnTo>
                <a:lnTo>
                  <a:pt x="268" y="397"/>
                </a:lnTo>
                <a:lnTo>
                  <a:pt x="249" y="397"/>
                </a:lnTo>
                <a:lnTo>
                  <a:pt x="231" y="424"/>
                </a:lnTo>
                <a:lnTo>
                  <a:pt x="231" y="43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11" name="Freeform 39"/>
          <p:cNvSpPr>
            <a:spLocks/>
          </p:cNvSpPr>
          <p:nvPr/>
        </p:nvSpPr>
        <p:spPr bwMode="auto">
          <a:xfrm>
            <a:off x="6653213" y="669925"/>
            <a:ext cx="703262" cy="676275"/>
          </a:xfrm>
          <a:custGeom>
            <a:avLst/>
            <a:gdLst/>
            <a:ahLst/>
            <a:cxnLst>
              <a:cxn ang="0">
                <a:pos x="231" y="435"/>
              </a:cxn>
              <a:cxn ang="0">
                <a:pos x="189" y="435"/>
              </a:cxn>
              <a:cxn ang="0">
                <a:pos x="147" y="420"/>
              </a:cxn>
              <a:cxn ang="0">
                <a:pos x="117" y="397"/>
              </a:cxn>
              <a:cxn ang="0">
                <a:pos x="83" y="397"/>
              </a:cxn>
              <a:cxn ang="0">
                <a:pos x="22" y="405"/>
              </a:cxn>
              <a:cxn ang="0">
                <a:pos x="22" y="348"/>
              </a:cxn>
              <a:cxn ang="0">
                <a:pos x="15" y="295"/>
              </a:cxn>
              <a:cxn ang="0">
                <a:pos x="11" y="242"/>
              </a:cxn>
              <a:cxn ang="0">
                <a:pos x="7" y="189"/>
              </a:cxn>
              <a:cxn ang="0">
                <a:pos x="3" y="151"/>
              </a:cxn>
              <a:cxn ang="0">
                <a:pos x="0" y="106"/>
              </a:cxn>
              <a:cxn ang="0">
                <a:pos x="0" y="91"/>
              </a:cxn>
              <a:cxn ang="0">
                <a:pos x="30" y="79"/>
              </a:cxn>
              <a:cxn ang="0">
                <a:pos x="60" y="53"/>
              </a:cxn>
              <a:cxn ang="0">
                <a:pos x="90" y="42"/>
              </a:cxn>
              <a:cxn ang="0">
                <a:pos x="121" y="0"/>
              </a:cxn>
              <a:cxn ang="0">
                <a:pos x="132" y="15"/>
              </a:cxn>
              <a:cxn ang="0">
                <a:pos x="170" y="15"/>
              </a:cxn>
              <a:cxn ang="0">
                <a:pos x="208" y="15"/>
              </a:cxn>
              <a:cxn ang="0">
                <a:pos x="249" y="42"/>
              </a:cxn>
              <a:cxn ang="0">
                <a:pos x="280" y="64"/>
              </a:cxn>
              <a:cxn ang="0">
                <a:pos x="329" y="79"/>
              </a:cxn>
              <a:cxn ang="0">
                <a:pos x="371" y="91"/>
              </a:cxn>
              <a:cxn ang="0">
                <a:pos x="409" y="117"/>
              </a:cxn>
              <a:cxn ang="0">
                <a:pos x="439" y="79"/>
              </a:cxn>
              <a:cxn ang="0">
                <a:pos x="439" y="26"/>
              </a:cxn>
              <a:cxn ang="0">
                <a:pos x="477" y="0"/>
              </a:cxn>
              <a:cxn ang="0">
                <a:pos x="518" y="0"/>
              </a:cxn>
              <a:cxn ang="0">
                <a:pos x="556" y="26"/>
              </a:cxn>
              <a:cxn ang="0">
                <a:pos x="598" y="42"/>
              </a:cxn>
              <a:cxn ang="0">
                <a:pos x="636" y="53"/>
              </a:cxn>
              <a:cxn ang="0">
                <a:pos x="636" y="53"/>
              </a:cxn>
              <a:cxn ang="0">
                <a:pos x="636" y="106"/>
              </a:cxn>
              <a:cxn ang="0">
                <a:pos x="647" y="155"/>
              </a:cxn>
              <a:cxn ang="0">
                <a:pos x="647" y="204"/>
              </a:cxn>
              <a:cxn ang="0">
                <a:pos x="647" y="257"/>
              </a:cxn>
              <a:cxn ang="0">
                <a:pos x="647" y="310"/>
              </a:cxn>
              <a:cxn ang="0">
                <a:pos x="647" y="360"/>
              </a:cxn>
              <a:cxn ang="0">
                <a:pos x="655" y="409"/>
              </a:cxn>
              <a:cxn ang="0">
                <a:pos x="655" y="435"/>
              </a:cxn>
              <a:cxn ang="0">
                <a:pos x="655" y="473"/>
              </a:cxn>
              <a:cxn ang="0">
                <a:pos x="655" y="526"/>
              </a:cxn>
              <a:cxn ang="0">
                <a:pos x="617" y="538"/>
              </a:cxn>
              <a:cxn ang="0">
                <a:pos x="617" y="564"/>
              </a:cxn>
              <a:cxn ang="0">
                <a:pos x="598" y="564"/>
              </a:cxn>
              <a:cxn ang="0">
                <a:pos x="556" y="549"/>
              </a:cxn>
              <a:cxn ang="0">
                <a:pos x="518" y="526"/>
              </a:cxn>
              <a:cxn ang="0">
                <a:pos x="469" y="488"/>
              </a:cxn>
              <a:cxn ang="0">
                <a:pos x="427" y="473"/>
              </a:cxn>
              <a:cxn ang="0">
                <a:pos x="390" y="447"/>
              </a:cxn>
              <a:cxn ang="0">
                <a:pos x="348" y="424"/>
              </a:cxn>
              <a:cxn ang="0">
                <a:pos x="310" y="409"/>
              </a:cxn>
              <a:cxn ang="0">
                <a:pos x="268" y="397"/>
              </a:cxn>
              <a:cxn ang="0">
                <a:pos x="231" y="424"/>
              </a:cxn>
            </a:cxnLst>
            <a:rect l="0" t="0" r="r" b="b"/>
            <a:pathLst>
              <a:path w="655" h="564">
                <a:moveTo>
                  <a:pt x="231" y="435"/>
                </a:moveTo>
                <a:lnTo>
                  <a:pt x="231" y="435"/>
                </a:lnTo>
                <a:lnTo>
                  <a:pt x="208" y="435"/>
                </a:lnTo>
                <a:lnTo>
                  <a:pt x="189" y="435"/>
                </a:lnTo>
                <a:lnTo>
                  <a:pt x="170" y="432"/>
                </a:lnTo>
                <a:lnTo>
                  <a:pt x="147" y="420"/>
                </a:lnTo>
                <a:lnTo>
                  <a:pt x="140" y="413"/>
                </a:lnTo>
                <a:lnTo>
                  <a:pt x="117" y="397"/>
                </a:lnTo>
                <a:lnTo>
                  <a:pt x="102" y="397"/>
                </a:lnTo>
                <a:lnTo>
                  <a:pt x="83" y="397"/>
                </a:lnTo>
                <a:lnTo>
                  <a:pt x="64" y="401"/>
                </a:lnTo>
                <a:lnTo>
                  <a:pt x="22" y="405"/>
                </a:lnTo>
                <a:lnTo>
                  <a:pt x="22" y="371"/>
                </a:lnTo>
                <a:lnTo>
                  <a:pt x="22" y="348"/>
                </a:lnTo>
                <a:lnTo>
                  <a:pt x="19" y="318"/>
                </a:lnTo>
                <a:lnTo>
                  <a:pt x="15" y="295"/>
                </a:lnTo>
                <a:lnTo>
                  <a:pt x="11" y="269"/>
                </a:lnTo>
                <a:lnTo>
                  <a:pt x="11" y="242"/>
                </a:lnTo>
                <a:lnTo>
                  <a:pt x="11" y="220"/>
                </a:lnTo>
                <a:lnTo>
                  <a:pt x="7" y="189"/>
                </a:lnTo>
                <a:lnTo>
                  <a:pt x="11" y="167"/>
                </a:lnTo>
                <a:lnTo>
                  <a:pt x="3" y="151"/>
                </a:lnTo>
                <a:lnTo>
                  <a:pt x="3" y="129"/>
                </a:lnTo>
                <a:lnTo>
                  <a:pt x="0" y="106"/>
                </a:lnTo>
                <a:lnTo>
                  <a:pt x="0" y="91"/>
                </a:lnTo>
                <a:lnTo>
                  <a:pt x="0" y="91"/>
                </a:lnTo>
                <a:lnTo>
                  <a:pt x="11" y="91"/>
                </a:lnTo>
                <a:lnTo>
                  <a:pt x="30" y="79"/>
                </a:lnTo>
                <a:lnTo>
                  <a:pt x="53" y="64"/>
                </a:lnTo>
                <a:lnTo>
                  <a:pt x="60" y="53"/>
                </a:lnTo>
                <a:lnTo>
                  <a:pt x="72" y="42"/>
                </a:lnTo>
                <a:lnTo>
                  <a:pt x="90" y="42"/>
                </a:lnTo>
                <a:lnTo>
                  <a:pt x="102" y="15"/>
                </a:lnTo>
                <a:lnTo>
                  <a:pt x="121" y="0"/>
                </a:lnTo>
                <a:lnTo>
                  <a:pt x="121" y="0"/>
                </a:lnTo>
                <a:lnTo>
                  <a:pt x="132" y="15"/>
                </a:lnTo>
                <a:lnTo>
                  <a:pt x="151" y="15"/>
                </a:lnTo>
                <a:lnTo>
                  <a:pt x="170" y="15"/>
                </a:lnTo>
                <a:lnTo>
                  <a:pt x="189" y="15"/>
                </a:lnTo>
                <a:lnTo>
                  <a:pt x="208" y="15"/>
                </a:lnTo>
                <a:lnTo>
                  <a:pt x="231" y="26"/>
                </a:lnTo>
                <a:lnTo>
                  <a:pt x="249" y="42"/>
                </a:lnTo>
                <a:lnTo>
                  <a:pt x="249" y="64"/>
                </a:lnTo>
                <a:lnTo>
                  <a:pt x="280" y="64"/>
                </a:lnTo>
                <a:lnTo>
                  <a:pt x="299" y="64"/>
                </a:lnTo>
                <a:lnTo>
                  <a:pt x="329" y="79"/>
                </a:lnTo>
                <a:lnTo>
                  <a:pt x="348" y="79"/>
                </a:lnTo>
                <a:lnTo>
                  <a:pt x="371" y="91"/>
                </a:lnTo>
                <a:lnTo>
                  <a:pt x="390" y="106"/>
                </a:lnTo>
                <a:lnTo>
                  <a:pt x="409" y="117"/>
                </a:lnTo>
                <a:lnTo>
                  <a:pt x="427" y="106"/>
                </a:lnTo>
                <a:lnTo>
                  <a:pt x="439" y="79"/>
                </a:lnTo>
                <a:lnTo>
                  <a:pt x="427" y="53"/>
                </a:lnTo>
                <a:lnTo>
                  <a:pt x="439" y="26"/>
                </a:lnTo>
                <a:lnTo>
                  <a:pt x="458" y="15"/>
                </a:lnTo>
                <a:lnTo>
                  <a:pt x="477" y="0"/>
                </a:lnTo>
                <a:lnTo>
                  <a:pt x="496" y="0"/>
                </a:lnTo>
                <a:lnTo>
                  <a:pt x="518" y="0"/>
                </a:lnTo>
                <a:lnTo>
                  <a:pt x="537" y="15"/>
                </a:lnTo>
                <a:lnTo>
                  <a:pt x="556" y="26"/>
                </a:lnTo>
                <a:lnTo>
                  <a:pt x="575" y="26"/>
                </a:lnTo>
                <a:lnTo>
                  <a:pt x="598" y="42"/>
                </a:lnTo>
                <a:lnTo>
                  <a:pt x="617" y="42"/>
                </a:lnTo>
                <a:lnTo>
                  <a:pt x="636" y="53"/>
                </a:lnTo>
                <a:lnTo>
                  <a:pt x="636" y="53"/>
                </a:lnTo>
                <a:lnTo>
                  <a:pt x="636" y="53"/>
                </a:lnTo>
                <a:lnTo>
                  <a:pt x="636" y="79"/>
                </a:lnTo>
                <a:lnTo>
                  <a:pt x="636" y="106"/>
                </a:lnTo>
                <a:lnTo>
                  <a:pt x="647" y="129"/>
                </a:lnTo>
                <a:lnTo>
                  <a:pt x="647" y="155"/>
                </a:lnTo>
                <a:lnTo>
                  <a:pt x="647" y="182"/>
                </a:lnTo>
                <a:lnTo>
                  <a:pt x="647" y="204"/>
                </a:lnTo>
                <a:lnTo>
                  <a:pt x="647" y="231"/>
                </a:lnTo>
                <a:lnTo>
                  <a:pt x="647" y="257"/>
                </a:lnTo>
                <a:lnTo>
                  <a:pt x="647" y="284"/>
                </a:lnTo>
                <a:lnTo>
                  <a:pt x="647" y="310"/>
                </a:lnTo>
                <a:lnTo>
                  <a:pt x="647" y="333"/>
                </a:lnTo>
                <a:lnTo>
                  <a:pt x="647" y="360"/>
                </a:lnTo>
                <a:lnTo>
                  <a:pt x="655" y="386"/>
                </a:lnTo>
                <a:lnTo>
                  <a:pt x="655" y="409"/>
                </a:lnTo>
                <a:lnTo>
                  <a:pt x="655" y="435"/>
                </a:lnTo>
                <a:lnTo>
                  <a:pt x="655" y="435"/>
                </a:lnTo>
                <a:lnTo>
                  <a:pt x="655" y="447"/>
                </a:lnTo>
                <a:lnTo>
                  <a:pt x="655" y="473"/>
                </a:lnTo>
                <a:lnTo>
                  <a:pt x="655" y="500"/>
                </a:lnTo>
                <a:lnTo>
                  <a:pt x="655" y="526"/>
                </a:lnTo>
                <a:lnTo>
                  <a:pt x="636" y="526"/>
                </a:lnTo>
                <a:lnTo>
                  <a:pt x="617" y="538"/>
                </a:lnTo>
                <a:lnTo>
                  <a:pt x="617" y="564"/>
                </a:lnTo>
                <a:lnTo>
                  <a:pt x="617" y="564"/>
                </a:lnTo>
                <a:lnTo>
                  <a:pt x="605" y="564"/>
                </a:lnTo>
                <a:lnTo>
                  <a:pt x="598" y="564"/>
                </a:lnTo>
                <a:lnTo>
                  <a:pt x="575" y="564"/>
                </a:lnTo>
                <a:lnTo>
                  <a:pt x="556" y="549"/>
                </a:lnTo>
                <a:lnTo>
                  <a:pt x="537" y="538"/>
                </a:lnTo>
                <a:lnTo>
                  <a:pt x="518" y="526"/>
                </a:lnTo>
                <a:lnTo>
                  <a:pt x="496" y="511"/>
                </a:lnTo>
                <a:lnTo>
                  <a:pt x="469" y="488"/>
                </a:lnTo>
                <a:lnTo>
                  <a:pt x="446" y="488"/>
                </a:lnTo>
                <a:lnTo>
                  <a:pt x="427" y="473"/>
                </a:lnTo>
                <a:lnTo>
                  <a:pt x="409" y="462"/>
                </a:lnTo>
                <a:lnTo>
                  <a:pt x="390" y="447"/>
                </a:lnTo>
                <a:lnTo>
                  <a:pt x="371" y="435"/>
                </a:lnTo>
                <a:lnTo>
                  <a:pt x="348" y="424"/>
                </a:lnTo>
                <a:lnTo>
                  <a:pt x="329" y="424"/>
                </a:lnTo>
                <a:lnTo>
                  <a:pt x="310" y="409"/>
                </a:lnTo>
                <a:lnTo>
                  <a:pt x="287" y="397"/>
                </a:lnTo>
                <a:lnTo>
                  <a:pt x="268" y="397"/>
                </a:lnTo>
                <a:lnTo>
                  <a:pt x="249" y="397"/>
                </a:lnTo>
                <a:lnTo>
                  <a:pt x="231" y="424"/>
                </a:lnTo>
                <a:lnTo>
                  <a:pt x="231" y="435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12" name="Freeform 40"/>
          <p:cNvSpPr>
            <a:spLocks/>
          </p:cNvSpPr>
          <p:nvPr/>
        </p:nvSpPr>
        <p:spPr bwMode="auto">
          <a:xfrm>
            <a:off x="5719763" y="520700"/>
            <a:ext cx="511175" cy="412750"/>
          </a:xfrm>
          <a:custGeom>
            <a:avLst/>
            <a:gdLst/>
            <a:ahLst/>
            <a:cxnLst>
              <a:cxn ang="0">
                <a:pos x="140" y="345"/>
              </a:cxn>
              <a:cxn ang="0">
                <a:pos x="140" y="318"/>
              </a:cxn>
              <a:cxn ang="0">
                <a:pos x="140" y="307"/>
              </a:cxn>
              <a:cxn ang="0">
                <a:pos x="140" y="318"/>
              </a:cxn>
              <a:cxn ang="0">
                <a:pos x="117" y="307"/>
              </a:cxn>
              <a:cxn ang="0">
                <a:pos x="98" y="307"/>
              </a:cxn>
              <a:cxn ang="0">
                <a:pos x="79" y="307"/>
              </a:cxn>
              <a:cxn ang="0">
                <a:pos x="60" y="307"/>
              </a:cxn>
              <a:cxn ang="0">
                <a:pos x="38" y="307"/>
              </a:cxn>
              <a:cxn ang="0">
                <a:pos x="19" y="307"/>
              </a:cxn>
              <a:cxn ang="0">
                <a:pos x="0" y="307"/>
              </a:cxn>
              <a:cxn ang="0">
                <a:pos x="0" y="307"/>
              </a:cxn>
              <a:cxn ang="0">
                <a:pos x="0" y="292"/>
              </a:cxn>
              <a:cxn ang="0">
                <a:pos x="0" y="292"/>
              </a:cxn>
              <a:cxn ang="0">
                <a:pos x="19" y="280"/>
              </a:cxn>
              <a:cxn ang="0">
                <a:pos x="38" y="254"/>
              </a:cxn>
              <a:cxn ang="0">
                <a:pos x="60" y="242"/>
              </a:cxn>
              <a:cxn ang="0">
                <a:pos x="79" y="231"/>
              </a:cxn>
              <a:cxn ang="0">
                <a:pos x="110" y="204"/>
              </a:cxn>
              <a:cxn ang="0">
                <a:pos x="128" y="178"/>
              </a:cxn>
              <a:cxn ang="0">
                <a:pos x="147" y="151"/>
              </a:cxn>
              <a:cxn ang="0">
                <a:pos x="166" y="140"/>
              </a:cxn>
              <a:cxn ang="0">
                <a:pos x="189" y="114"/>
              </a:cxn>
              <a:cxn ang="0">
                <a:pos x="208" y="87"/>
              </a:cxn>
              <a:cxn ang="0">
                <a:pos x="227" y="87"/>
              </a:cxn>
              <a:cxn ang="0">
                <a:pos x="246" y="76"/>
              </a:cxn>
              <a:cxn ang="0">
                <a:pos x="265" y="64"/>
              </a:cxn>
              <a:cxn ang="0">
                <a:pos x="288" y="64"/>
              </a:cxn>
              <a:cxn ang="0">
                <a:pos x="295" y="38"/>
              </a:cxn>
              <a:cxn ang="0">
                <a:pos x="306" y="11"/>
              </a:cxn>
              <a:cxn ang="0">
                <a:pos x="325" y="0"/>
              </a:cxn>
              <a:cxn ang="0">
                <a:pos x="348" y="11"/>
              </a:cxn>
              <a:cxn ang="0">
                <a:pos x="367" y="11"/>
              </a:cxn>
              <a:cxn ang="0">
                <a:pos x="386" y="23"/>
              </a:cxn>
              <a:cxn ang="0">
                <a:pos x="405" y="23"/>
              </a:cxn>
              <a:cxn ang="0">
                <a:pos x="428" y="23"/>
              </a:cxn>
              <a:cxn ang="0">
                <a:pos x="447" y="38"/>
              </a:cxn>
              <a:cxn ang="0">
                <a:pos x="465" y="38"/>
              </a:cxn>
              <a:cxn ang="0">
                <a:pos x="465" y="64"/>
              </a:cxn>
              <a:cxn ang="0">
                <a:pos x="465" y="76"/>
              </a:cxn>
              <a:cxn ang="0">
                <a:pos x="477" y="102"/>
              </a:cxn>
              <a:cxn ang="0">
                <a:pos x="477" y="125"/>
              </a:cxn>
              <a:cxn ang="0">
                <a:pos x="465" y="151"/>
              </a:cxn>
              <a:cxn ang="0">
                <a:pos x="447" y="151"/>
              </a:cxn>
              <a:cxn ang="0">
                <a:pos x="428" y="167"/>
              </a:cxn>
              <a:cxn ang="0">
                <a:pos x="405" y="178"/>
              </a:cxn>
              <a:cxn ang="0">
                <a:pos x="386" y="189"/>
              </a:cxn>
              <a:cxn ang="0">
                <a:pos x="367" y="204"/>
              </a:cxn>
              <a:cxn ang="0">
                <a:pos x="348" y="216"/>
              </a:cxn>
              <a:cxn ang="0">
                <a:pos x="325" y="216"/>
              </a:cxn>
              <a:cxn ang="0">
                <a:pos x="306" y="231"/>
              </a:cxn>
              <a:cxn ang="0">
                <a:pos x="288" y="242"/>
              </a:cxn>
              <a:cxn ang="0">
                <a:pos x="265" y="242"/>
              </a:cxn>
              <a:cxn ang="0">
                <a:pos x="246" y="242"/>
              </a:cxn>
              <a:cxn ang="0">
                <a:pos x="227" y="242"/>
              </a:cxn>
              <a:cxn ang="0">
                <a:pos x="208" y="254"/>
              </a:cxn>
              <a:cxn ang="0">
                <a:pos x="189" y="254"/>
              </a:cxn>
              <a:cxn ang="0">
                <a:pos x="166" y="269"/>
              </a:cxn>
              <a:cxn ang="0">
                <a:pos x="147" y="280"/>
              </a:cxn>
              <a:cxn ang="0">
                <a:pos x="140" y="307"/>
              </a:cxn>
              <a:cxn ang="0">
                <a:pos x="140" y="345"/>
              </a:cxn>
            </a:cxnLst>
            <a:rect l="0" t="0" r="r" b="b"/>
            <a:pathLst>
              <a:path w="477" h="345">
                <a:moveTo>
                  <a:pt x="140" y="345"/>
                </a:moveTo>
                <a:lnTo>
                  <a:pt x="140" y="318"/>
                </a:lnTo>
                <a:lnTo>
                  <a:pt x="140" y="307"/>
                </a:lnTo>
                <a:lnTo>
                  <a:pt x="140" y="318"/>
                </a:lnTo>
                <a:lnTo>
                  <a:pt x="117" y="307"/>
                </a:lnTo>
                <a:lnTo>
                  <a:pt x="98" y="307"/>
                </a:lnTo>
                <a:lnTo>
                  <a:pt x="79" y="307"/>
                </a:lnTo>
                <a:lnTo>
                  <a:pt x="60" y="307"/>
                </a:lnTo>
                <a:lnTo>
                  <a:pt x="38" y="307"/>
                </a:lnTo>
                <a:lnTo>
                  <a:pt x="19" y="307"/>
                </a:lnTo>
                <a:lnTo>
                  <a:pt x="0" y="307"/>
                </a:lnTo>
                <a:lnTo>
                  <a:pt x="0" y="307"/>
                </a:lnTo>
                <a:lnTo>
                  <a:pt x="0" y="292"/>
                </a:lnTo>
                <a:lnTo>
                  <a:pt x="0" y="292"/>
                </a:lnTo>
                <a:lnTo>
                  <a:pt x="19" y="280"/>
                </a:lnTo>
                <a:lnTo>
                  <a:pt x="38" y="254"/>
                </a:lnTo>
                <a:lnTo>
                  <a:pt x="60" y="242"/>
                </a:lnTo>
                <a:lnTo>
                  <a:pt x="79" y="231"/>
                </a:lnTo>
                <a:lnTo>
                  <a:pt x="110" y="204"/>
                </a:lnTo>
                <a:lnTo>
                  <a:pt x="128" y="178"/>
                </a:lnTo>
                <a:lnTo>
                  <a:pt x="147" y="151"/>
                </a:lnTo>
                <a:lnTo>
                  <a:pt x="166" y="140"/>
                </a:lnTo>
                <a:lnTo>
                  <a:pt x="189" y="114"/>
                </a:lnTo>
                <a:lnTo>
                  <a:pt x="208" y="87"/>
                </a:lnTo>
                <a:lnTo>
                  <a:pt x="227" y="87"/>
                </a:lnTo>
                <a:lnTo>
                  <a:pt x="246" y="76"/>
                </a:lnTo>
                <a:lnTo>
                  <a:pt x="265" y="64"/>
                </a:lnTo>
                <a:lnTo>
                  <a:pt x="288" y="64"/>
                </a:lnTo>
                <a:lnTo>
                  <a:pt x="295" y="38"/>
                </a:lnTo>
                <a:lnTo>
                  <a:pt x="306" y="11"/>
                </a:lnTo>
                <a:lnTo>
                  <a:pt x="325" y="0"/>
                </a:lnTo>
                <a:lnTo>
                  <a:pt x="348" y="11"/>
                </a:lnTo>
                <a:lnTo>
                  <a:pt x="367" y="11"/>
                </a:lnTo>
                <a:lnTo>
                  <a:pt x="386" y="23"/>
                </a:lnTo>
                <a:lnTo>
                  <a:pt x="405" y="23"/>
                </a:lnTo>
                <a:lnTo>
                  <a:pt x="428" y="23"/>
                </a:lnTo>
                <a:lnTo>
                  <a:pt x="447" y="38"/>
                </a:lnTo>
                <a:lnTo>
                  <a:pt x="465" y="38"/>
                </a:lnTo>
                <a:lnTo>
                  <a:pt x="465" y="64"/>
                </a:lnTo>
                <a:lnTo>
                  <a:pt x="465" y="76"/>
                </a:lnTo>
                <a:lnTo>
                  <a:pt x="477" y="102"/>
                </a:lnTo>
                <a:lnTo>
                  <a:pt x="477" y="125"/>
                </a:lnTo>
                <a:lnTo>
                  <a:pt x="465" y="151"/>
                </a:lnTo>
                <a:lnTo>
                  <a:pt x="447" y="151"/>
                </a:lnTo>
                <a:lnTo>
                  <a:pt x="428" y="167"/>
                </a:lnTo>
                <a:lnTo>
                  <a:pt x="405" y="178"/>
                </a:lnTo>
                <a:lnTo>
                  <a:pt x="386" y="189"/>
                </a:lnTo>
                <a:lnTo>
                  <a:pt x="367" y="204"/>
                </a:lnTo>
                <a:lnTo>
                  <a:pt x="348" y="216"/>
                </a:lnTo>
                <a:lnTo>
                  <a:pt x="325" y="216"/>
                </a:lnTo>
                <a:lnTo>
                  <a:pt x="306" y="231"/>
                </a:lnTo>
                <a:lnTo>
                  <a:pt x="288" y="242"/>
                </a:lnTo>
                <a:lnTo>
                  <a:pt x="265" y="242"/>
                </a:lnTo>
                <a:lnTo>
                  <a:pt x="246" y="242"/>
                </a:lnTo>
                <a:lnTo>
                  <a:pt x="227" y="242"/>
                </a:lnTo>
                <a:lnTo>
                  <a:pt x="208" y="254"/>
                </a:lnTo>
                <a:lnTo>
                  <a:pt x="189" y="254"/>
                </a:lnTo>
                <a:lnTo>
                  <a:pt x="166" y="269"/>
                </a:lnTo>
                <a:lnTo>
                  <a:pt x="147" y="280"/>
                </a:lnTo>
                <a:lnTo>
                  <a:pt x="140" y="307"/>
                </a:lnTo>
                <a:lnTo>
                  <a:pt x="140" y="34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13" name="Freeform 41"/>
          <p:cNvSpPr>
            <a:spLocks/>
          </p:cNvSpPr>
          <p:nvPr/>
        </p:nvSpPr>
        <p:spPr bwMode="auto">
          <a:xfrm>
            <a:off x="5719763" y="520700"/>
            <a:ext cx="511175" cy="412750"/>
          </a:xfrm>
          <a:custGeom>
            <a:avLst/>
            <a:gdLst/>
            <a:ahLst/>
            <a:cxnLst>
              <a:cxn ang="0">
                <a:pos x="140" y="345"/>
              </a:cxn>
              <a:cxn ang="0">
                <a:pos x="140" y="318"/>
              </a:cxn>
              <a:cxn ang="0">
                <a:pos x="140" y="307"/>
              </a:cxn>
              <a:cxn ang="0">
                <a:pos x="140" y="318"/>
              </a:cxn>
              <a:cxn ang="0">
                <a:pos x="117" y="307"/>
              </a:cxn>
              <a:cxn ang="0">
                <a:pos x="98" y="307"/>
              </a:cxn>
              <a:cxn ang="0">
                <a:pos x="79" y="307"/>
              </a:cxn>
              <a:cxn ang="0">
                <a:pos x="60" y="307"/>
              </a:cxn>
              <a:cxn ang="0">
                <a:pos x="38" y="307"/>
              </a:cxn>
              <a:cxn ang="0">
                <a:pos x="19" y="307"/>
              </a:cxn>
              <a:cxn ang="0">
                <a:pos x="0" y="307"/>
              </a:cxn>
              <a:cxn ang="0">
                <a:pos x="0" y="307"/>
              </a:cxn>
              <a:cxn ang="0">
                <a:pos x="0" y="292"/>
              </a:cxn>
              <a:cxn ang="0">
                <a:pos x="0" y="292"/>
              </a:cxn>
              <a:cxn ang="0">
                <a:pos x="19" y="280"/>
              </a:cxn>
              <a:cxn ang="0">
                <a:pos x="38" y="254"/>
              </a:cxn>
              <a:cxn ang="0">
                <a:pos x="60" y="242"/>
              </a:cxn>
              <a:cxn ang="0">
                <a:pos x="79" y="231"/>
              </a:cxn>
              <a:cxn ang="0">
                <a:pos x="110" y="204"/>
              </a:cxn>
              <a:cxn ang="0">
                <a:pos x="128" y="178"/>
              </a:cxn>
              <a:cxn ang="0">
                <a:pos x="147" y="151"/>
              </a:cxn>
              <a:cxn ang="0">
                <a:pos x="166" y="140"/>
              </a:cxn>
              <a:cxn ang="0">
                <a:pos x="189" y="114"/>
              </a:cxn>
              <a:cxn ang="0">
                <a:pos x="208" y="87"/>
              </a:cxn>
              <a:cxn ang="0">
                <a:pos x="227" y="87"/>
              </a:cxn>
              <a:cxn ang="0">
                <a:pos x="246" y="76"/>
              </a:cxn>
              <a:cxn ang="0">
                <a:pos x="265" y="64"/>
              </a:cxn>
              <a:cxn ang="0">
                <a:pos x="288" y="64"/>
              </a:cxn>
              <a:cxn ang="0">
                <a:pos x="295" y="38"/>
              </a:cxn>
              <a:cxn ang="0">
                <a:pos x="306" y="11"/>
              </a:cxn>
              <a:cxn ang="0">
                <a:pos x="325" y="0"/>
              </a:cxn>
              <a:cxn ang="0">
                <a:pos x="348" y="11"/>
              </a:cxn>
              <a:cxn ang="0">
                <a:pos x="367" y="11"/>
              </a:cxn>
              <a:cxn ang="0">
                <a:pos x="386" y="23"/>
              </a:cxn>
              <a:cxn ang="0">
                <a:pos x="405" y="23"/>
              </a:cxn>
              <a:cxn ang="0">
                <a:pos x="428" y="23"/>
              </a:cxn>
              <a:cxn ang="0">
                <a:pos x="447" y="38"/>
              </a:cxn>
              <a:cxn ang="0">
                <a:pos x="465" y="38"/>
              </a:cxn>
              <a:cxn ang="0">
                <a:pos x="465" y="64"/>
              </a:cxn>
              <a:cxn ang="0">
                <a:pos x="465" y="76"/>
              </a:cxn>
              <a:cxn ang="0">
                <a:pos x="477" y="102"/>
              </a:cxn>
              <a:cxn ang="0">
                <a:pos x="477" y="125"/>
              </a:cxn>
              <a:cxn ang="0">
                <a:pos x="465" y="151"/>
              </a:cxn>
              <a:cxn ang="0">
                <a:pos x="447" y="151"/>
              </a:cxn>
              <a:cxn ang="0">
                <a:pos x="428" y="167"/>
              </a:cxn>
              <a:cxn ang="0">
                <a:pos x="405" y="178"/>
              </a:cxn>
              <a:cxn ang="0">
                <a:pos x="386" y="189"/>
              </a:cxn>
              <a:cxn ang="0">
                <a:pos x="367" y="204"/>
              </a:cxn>
              <a:cxn ang="0">
                <a:pos x="348" y="216"/>
              </a:cxn>
              <a:cxn ang="0">
                <a:pos x="325" y="216"/>
              </a:cxn>
              <a:cxn ang="0">
                <a:pos x="306" y="231"/>
              </a:cxn>
              <a:cxn ang="0">
                <a:pos x="288" y="242"/>
              </a:cxn>
              <a:cxn ang="0">
                <a:pos x="265" y="242"/>
              </a:cxn>
              <a:cxn ang="0">
                <a:pos x="246" y="242"/>
              </a:cxn>
              <a:cxn ang="0">
                <a:pos x="227" y="242"/>
              </a:cxn>
              <a:cxn ang="0">
                <a:pos x="208" y="254"/>
              </a:cxn>
              <a:cxn ang="0">
                <a:pos x="189" y="254"/>
              </a:cxn>
              <a:cxn ang="0">
                <a:pos x="166" y="269"/>
              </a:cxn>
              <a:cxn ang="0">
                <a:pos x="147" y="280"/>
              </a:cxn>
              <a:cxn ang="0">
                <a:pos x="140" y="307"/>
              </a:cxn>
              <a:cxn ang="0">
                <a:pos x="140" y="345"/>
              </a:cxn>
            </a:cxnLst>
            <a:rect l="0" t="0" r="r" b="b"/>
            <a:pathLst>
              <a:path w="477" h="345">
                <a:moveTo>
                  <a:pt x="140" y="345"/>
                </a:moveTo>
                <a:lnTo>
                  <a:pt x="140" y="318"/>
                </a:lnTo>
                <a:lnTo>
                  <a:pt x="140" y="307"/>
                </a:lnTo>
                <a:lnTo>
                  <a:pt x="140" y="318"/>
                </a:lnTo>
                <a:lnTo>
                  <a:pt x="117" y="307"/>
                </a:lnTo>
                <a:lnTo>
                  <a:pt x="98" y="307"/>
                </a:lnTo>
                <a:lnTo>
                  <a:pt x="79" y="307"/>
                </a:lnTo>
                <a:lnTo>
                  <a:pt x="60" y="307"/>
                </a:lnTo>
                <a:lnTo>
                  <a:pt x="38" y="307"/>
                </a:lnTo>
                <a:lnTo>
                  <a:pt x="19" y="307"/>
                </a:lnTo>
                <a:lnTo>
                  <a:pt x="0" y="307"/>
                </a:lnTo>
                <a:lnTo>
                  <a:pt x="0" y="307"/>
                </a:lnTo>
                <a:lnTo>
                  <a:pt x="0" y="292"/>
                </a:lnTo>
                <a:lnTo>
                  <a:pt x="0" y="292"/>
                </a:lnTo>
                <a:lnTo>
                  <a:pt x="19" y="280"/>
                </a:lnTo>
                <a:lnTo>
                  <a:pt x="38" y="254"/>
                </a:lnTo>
                <a:lnTo>
                  <a:pt x="60" y="242"/>
                </a:lnTo>
                <a:lnTo>
                  <a:pt x="79" y="231"/>
                </a:lnTo>
                <a:lnTo>
                  <a:pt x="110" y="204"/>
                </a:lnTo>
                <a:lnTo>
                  <a:pt x="128" y="178"/>
                </a:lnTo>
                <a:lnTo>
                  <a:pt x="147" y="151"/>
                </a:lnTo>
                <a:lnTo>
                  <a:pt x="166" y="140"/>
                </a:lnTo>
                <a:lnTo>
                  <a:pt x="189" y="114"/>
                </a:lnTo>
                <a:lnTo>
                  <a:pt x="208" y="87"/>
                </a:lnTo>
                <a:lnTo>
                  <a:pt x="227" y="87"/>
                </a:lnTo>
                <a:lnTo>
                  <a:pt x="246" y="76"/>
                </a:lnTo>
                <a:lnTo>
                  <a:pt x="265" y="64"/>
                </a:lnTo>
                <a:lnTo>
                  <a:pt x="288" y="64"/>
                </a:lnTo>
                <a:lnTo>
                  <a:pt x="295" y="38"/>
                </a:lnTo>
                <a:lnTo>
                  <a:pt x="306" y="11"/>
                </a:lnTo>
                <a:lnTo>
                  <a:pt x="325" y="0"/>
                </a:lnTo>
                <a:lnTo>
                  <a:pt x="348" y="11"/>
                </a:lnTo>
                <a:lnTo>
                  <a:pt x="367" y="11"/>
                </a:lnTo>
                <a:lnTo>
                  <a:pt x="386" y="23"/>
                </a:lnTo>
                <a:lnTo>
                  <a:pt x="405" y="23"/>
                </a:lnTo>
                <a:lnTo>
                  <a:pt x="428" y="23"/>
                </a:lnTo>
                <a:lnTo>
                  <a:pt x="447" y="38"/>
                </a:lnTo>
                <a:lnTo>
                  <a:pt x="465" y="38"/>
                </a:lnTo>
                <a:lnTo>
                  <a:pt x="465" y="64"/>
                </a:lnTo>
                <a:lnTo>
                  <a:pt x="465" y="76"/>
                </a:lnTo>
                <a:lnTo>
                  <a:pt x="477" y="102"/>
                </a:lnTo>
                <a:lnTo>
                  <a:pt x="477" y="125"/>
                </a:lnTo>
                <a:lnTo>
                  <a:pt x="465" y="151"/>
                </a:lnTo>
                <a:lnTo>
                  <a:pt x="447" y="151"/>
                </a:lnTo>
                <a:lnTo>
                  <a:pt x="428" y="167"/>
                </a:lnTo>
                <a:lnTo>
                  <a:pt x="405" y="178"/>
                </a:lnTo>
                <a:lnTo>
                  <a:pt x="386" y="189"/>
                </a:lnTo>
                <a:lnTo>
                  <a:pt x="367" y="204"/>
                </a:lnTo>
                <a:lnTo>
                  <a:pt x="348" y="216"/>
                </a:lnTo>
                <a:lnTo>
                  <a:pt x="325" y="216"/>
                </a:lnTo>
                <a:lnTo>
                  <a:pt x="306" y="231"/>
                </a:lnTo>
                <a:lnTo>
                  <a:pt x="288" y="242"/>
                </a:lnTo>
                <a:lnTo>
                  <a:pt x="265" y="242"/>
                </a:lnTo>
                <a:lnTo>
                  <a:pt x="246" y="242"/>
                </a:lnTo>
                <a:lnTo>
                  <a:pt x="227" y="242"/>
                </a:lnTo>
                <a:lnTo>
                  <a:pt x="208" y="254"/>
                </a:lnTo>
                <a:lnTo>
                  <a:pt x="189" y="254"/>
                </a:lnTo>
                <a:lnTo>
                  <a:pt x="166" y="269"/>
                </a:lnTo>
                <a:lnTo>
                  <a:pt x="147" y="280"/>
                </a:lnTo>
                <a:lnTo>
                  <a:pt x="140" y="307"/>
                </a:lnTo>
                <a:lnTo>
                  <a:pt x="140" y="345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14" name="Freeform 42"/>
          <p:cNvSpPr>
            <a:spLocks/>
          </p:cNvSpPr>
          <p:nvPr/>
        </p:nvSpPr>
        <p:spPr bwMode="auto">
          <a:xfrm>
            <a:off x="6599238" y="457200"/>
            <a:ext cx="184150" cy="322263"/>
          </a:xfrm>
          <a:custGeom>
            <a:avLst/>
            <a:gdLst/>
            <a:ahLst/>
            <a:cxnLst>
              <a:cxn ang="0">
                <a:pos x="163" y="178"/>
              </a:cxn>
              <a:cxn ang="0">
                <a:pos x="133" y="167"/>
              </a:cxn>
              <a:cxn ang="0">
                <a:pos x="122" y="140"/>
              </a:cxn>
              <a:cxn ang="0">
                <a:pos x="103" y="140"/>
              </a:cxn>
              <a:cxn ang="0">
                <a:pos x="110" y="117"/>
              </a:cxn>
              <a:cxn ang="0">
                <a:pos x="133" y="117"/>
              </a:cxn>
              <a:cxn ang="0">
                <a:pos x="152" y="102"/>
              </a:cxn>
              <a:cxn ang="0">
                <a:pos x="152" y="76"/>
              </a:cxn>
              <a:cxn ang="0">
                <a:pos x="140" y="53"/>
              </a:cxn>
              <a:cxn ang="0">
                <a:pos x="140" y="27"/>
              </a:cxn>
              <a:cxn ang="0">
                <a:pos x="122" y="0"/>
              </a:cxn>
              <a:cxn ang="0">
                <a:pos x="103" y="0"/>
              </a:cxn>
              <a:cxn ang="0">
                <a:pos x="80" y="15"/>
              </a:cxn>
              <a:cxn ang="0">
                <a:pos x="61" y="27"/>
              </a:cxn>
              <a:cxn ang="0">
                <a:pos x="50" y="27"/>
              </a:cxn>
              <a:cxn ang="0">
                <a:pos x="50" y="27"/>
              </a:cxn>
              <a:cxn ang="0">
                <a:pos x="50" y="27"/>
              </a:cxn>
              <a:cxn ang="0">
                <a:pos x="42" y="53"/>
              </a:cxn>
              <a:cxn ang="0">
                <a:pos x="42" y="76"/>
              </a:cxn>
              <a:cxn ang="0">
                <a:pos x="31" y="102"/>
              </a:cxn>
              <a:cxn ang="0">
                <a:pos x="23" y="129"/>
              </a:cxn>
              <a:cxn ang="0">
                <a:pos x="0" y="140"/>
              </a:cxn>
              <a:cxn ang="0">
                <a:pos x="12" y="167"/>
              </a:cxn>
              <a:cxn ang="0">
                <a:pos x="31" y="193"/>
              </a:cxn>
              <a:cxn ang="0">
                <a:pos x="42" y="220"/>
              </a:cxn>
              <a:cxn ang="0">
                <a:pos x="50" y="242"/>
              </a:cxn>
              <a:cxn ang="0">
                <a:pos x="50" y="269"/>
              </a:cxn>
              <a:cxn ang="0">
                <a:pos x="50" y="269"/>
              </a:cxn>
              <a:cxn ang="0">
                <a:pos x="61" y="269"/>
              </a:cxn>
              <a:cxn ang="0">
                <a:pos x="80" y="257"/>
              </a:cxn>
              <a:cxn ang="0">
                <a:pos x="103" y="242"/>
              </a:cxn>
              <a:cxn ang="0">
                <a:pos x="110" y="231"/>
              </a:cxn>
              <a:cxn ang="0">
                <a:pos x="122" y="220"/>
              </a:cxn>
              <a:cxn ang="0">
                <a:pos x="140" y="220"/>
              </a:cxn>
              <a:cxn ang="0">
                <a:pos x="152" y="193"/>
              </a:cxn>
              <a:cxn ang="0">
                <a:pos x="171" y="178"/>
              </a:cxn>
              <a:cxn ang="0">
                <a:pos x="163" y="178"/>
              </a:cxn>
            </a:cxnLst>
            <a:rect l="0" t="0" r="r" b="b"/>
            <a:pathLst>
              <a:path w="171" h="269">
                <a:moveTo>
                  <a:pt x="163" y="178"/>
                </a:moveTo>
                <a:lnTo>
                  <a:pt x="133" y="167"/>
                </a:lnTo>
                <a:lnTo>
                  <a:pt x="122" y="140"/>
                </a:lnTo>
                <a:lnTo>
                  <a:pt x="103" y="140"/>
                </a:lnTo>
                <a:lnTo>
                  <a:pt x="110" y="117"/>
                </a:lnTo>
                <a:lnTo>
                  <a:pt x="133" y="117"/>
                </a:lnTo>
                <a:lnTo>
                  <a:pt x="152" y="102"/>
                </a:lnTo>
                <a:lnTo>
                  <a:pt x="152" y="76"/>
                </a:lnTo>
                <a:lnTo>
                  <a:pt x="140" y="53"/>
                </a:lnTo>
                <a:lnTo>
                  <a:pt x="140" y="27"/>
                </a:lnTo>
                <a:lnTo>
                  <a:pt x="122" y="0"/>
                </a:lnTo>
                <a:lnTo>
                  <a:pt x="103" y="0"/>
                </a:lnTo>
                <a:lnTo>
                  <a:pt x="80" y="15"/>
                </a:lnTo>
                <a:lnTo>
                  <a:pt x="61" y="27"/>
                </a:lnTo>
                <a:lnTo>
                  <a:pt x="50" y="27"/>
                </a:lnTo>
                <a:lnTo>
                  <a:pt x="50" y="27"/>
                </a:lnTo>
                <a:lnTo>
                  <a:pt x="50" y="27"/>
                </a:lnTo>
                <a:lnTo>
                  <a:pt x="42" y="53"/>
                </a:lnTo>
                <a:lnTo>
                  <a:pt x="42" y="76"/>
                </a:lnTo>
                <a:lnTo>
                  <a:pt x="31" y="102"/>
                </a:lnTo>
                <a:lnTo>
                  <a:pt x="23" y="129"/>
                </a:lnTo>
                <a:lnTo>
                  <a:pt x="0" y="140"/>
                </a:lnTo>
                <a:lnTo>
                  <a:pt x="12" y="167"/>
                </a:lnTo>
                <a:lnTo>
                  <a:pt x="31" y="193"/>
                </a:lnTo>
                <a:lnTo>
                  <a:pt x="42" y="220"/>
                </a:lnTo>
                <a:lnTo>
                  <a:pt x="50" y="242"/>
                </a:lnTo>
                <a:lnTo>
                  <a:pt x="50" y="269"/>
                </a:lnTo>
                <a:lnTo>
                  <a:pt x="50" y="269"/>
                </a:lnTo>
                <a:lnTo>
                  <a:pt x="61" y="269"/>
                </a:lnTo>
                <a:lnTo>
                  <a:pt x="80" y="257"/>
                </a:lnTo>
                <a:lnTo>
                  <a:pt x="103" y="242"/>
                </a:lnTo>
                <a:lnTo>
                  <a:pt x="110" y="231"/>
                </a:lnTo>
                <a:lnTo>
                  <a:pt x="122" y="220"/>
                </a:lnTo>
                <a:lnTo>
                  <a:pt x="140" y="220"/>
                </a:lnTo>
                <a:lnTo>
                  <a:pt x="152" y="193"/>
                </a:lnTo>
                <a:lnTo>
                  <a:pt x="171" y="178"/>
                </a:lnTo>
                <a:lnTo>
                  <a:pt x="163" y="178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15" name="Freeform 43"/>
          <p:cNvSpPr>
            <a:spLocks/>
          </p:cNvSpPr>
          <p:nvPr/>
        </p:nvSpPr>
        <p:spPr bwMode="auto">
          <a:xfrm>
            <a:off x="6599238" y="457200"/>
            <a:ext cx="184150" cy="322263"/>
          </a:xfrm>
          <a:custGeom>
            <a:avLst/>
            <a:gdLst/>
            <a:ahLst/>
            <a:cxnLst>
              <a:cxn ang="0">
                <a:pos x="163" y="178"/>
              </a:cxn>
              <a:cxn ang="0">
                <a:pos x="133" y="167"/>
              </a:cxn>
              <a:cxn ang="0">
                <a:pos x="122" y="140"/>
              </a:cxn>
              <a:cxn ang="0">
                <a:pos x="103" y="140"/>
              </a:cxn>
              <a:cxn ang="0">
                <a:pos x="110" y="117"/>
              </a:cxn>
              <a:cxn ang="0">
                <a:pos x="133" y="117"/>
              </a:cxn>
              <a:cxn ang="0">
                <a:pos x="152" y="102"/>
              </a:cxn>
              <a:cxn ang="0">
                <a:pos x="152" y="76"/>
              </a:cxn>
              <a:cxn ang="0">
                <a:pos x="140" y="53"/>
              </a:cxn>
              <a:cxn ang="0">
                <a:pos x="140" y="27"/>
              </a:cxn>
              <a:cxn ang="0">
                <a:pos x="122" y="0"/>
              </a:cxn>
              <a:cxn ang="0">
                <a:pos x="103" y="0"/>
              </a:cxn>
              <a:cxn ang="0">
                <a:pos x="80" y="15"/>
              </a:cxn>
              <a:cxn ang="0">
                <a:pos x="61" y="27"/>
              </a:cxn>
              <a:cxn ang="0">
                <a:pos x="50" y="27"/>
              </a:cxn>
              <a:cxn ang="0">
                <a:pos x="50" y="27"/>
              </a:cxn>
              <a:cxn ang="0">
                <a:pos x="50" y="27"/>
              </a:cxn>
              <a:cxn ang="0">
                <a:pos x="42" y="53"/>
              </a:cxn>
              <a:cxn ang="0">
                <a:pos x="42" y="76"/>
              </a:cxn>
              <a:cxn ang="0">
                <a:pos x="31" y="102"/>
              </a:cxn>
              <a:cxn ang="0">
                <a:pos x="23" y="129"/>
              </a:cxn>
              <a:cxn ang="0">
                <a:pos x="0" y="140"/>
              </a:cxn>
              <a:cxn ang="0">
                <a:pos x="12" y="167"/>
              </a:cxn>
              <a:cxn ang="0">
                <a:pos x="31" y="193"/>
              </a:cxn>
              <a:cxn ang="0">
                <a:pos x="42" y="220"/>
              </a:cxn>
              <a:cxn ang="0">
                <a:pos x="50" y="242"/>
              </a:cxn>
              <a:cxn ang="0">
                <a:pos x="50" y="269"/>
              </a:cxn>
              <a:cxn ang="0">
                <a:pos x="50" y="269"/>
              </a:cxn>
              <a:cxn ang="0">
                <a:pos x="61" y="269"/>
              </a:cxn>
              <a:cxn ang="0">
                <a:pos x="80" y="257"/>
              </a:cxn>
              <a:cxn ang="0">
                <a:pos x="103" y="242"/>
              </a:cxn>
              <a:cxn ang="0">
                <a:pos x="110" y="231"/>
              </a:cxn>
              <a:cxn ang="0">
                <a:pos x="122" y="220"/>
              </a:cxn>
              <a:cxn ang="0">
                <a:pos x="140" y="220"/>
              </a:cxn>
              <a:cxn ang="0">
                <a:pos x="152" y="193"/>
              </a:cxn>
              <a:cxn ang="0">
                <a:pos x="171" y="178"/>
              </a:cxn>
              <a:cxn ang="0">
                <a:pos x="163" y="178"/>
              </a:cxn>
            </a:cxnLst>
            <a:rect l="0" t="0" r="r" b="b"/>
            <a:pathLst>
              <a:path w="171" h="269">
                <a:moveTo>
                  <a:pt x="163" y="178"/>
                </a:moveTo>
                <a:lnTo>
                  <a:pt x="133" y="167"/>
                </a:lnTo>
                <a:lnTo>
                  <a:pt x="122" y="140"/>
                </a:lnTo>
                <a:lnTo>
                  <a:pt x="103" y="140"/>
                </a:lnTo>
                <a:lnTo>
                  <a:pt x="110" y="117"/>
                </a:lnTo>
                <a:lnTo>
                  <a:pt x="133" y="117"/>
                </a:lnTo>
                <a:lnTo>
                  <a:pt x="152" y="102"/>
                </a:lnTo>
                <a:lnTo>
                  <a:pt x="152" y="76"/>
                </a:lnTo>
                <a:lnTo>
                  <a:pt x="140" y="53"/>
                </a:lnTo>
                <a:lnTo>
                  <a:pt x="140" y="27"/>
                </a:lnTo>
                <a:lnTo>
                  <a:pt x="122" y="0"/>
                </a:lnTo>
                <a:lnTo>
                  <a:pt x="103" y="0"/>
                </a:lnTo>
                <a:lnTo>
                  <a:pt x="80" y="15"/>
                </a:lnTo>
                <a:lnTo>
                  <a:pt x="61" y="27"/>
                </a:lnTo>
                <a:lnTo>
                  <a:pt x="50" y="27"/>
                </a:lnTo>
                <a:lnTo>
                  <a:pt x="50" y="27"/>
                </a:lnTo>
                <a:lnTo>
                  <a:pt x="50" y="27"/>
                </a:lnTo>
                <a:lnTo>
                  <a:pt x="42" y="53"/>
                </a:lnTo>
                <a:lnTo>
                  <a:pt x="42" y="76"/>
                </a:lnTo>
                <a:lnTo>
                  <a:pt x="31" y="102"/>
                </a:lnTo>
                <a:lnTo>
                  <a:pt x="23" y="129"/>
                </a:lnTo>
                <a:lnTo>
                  <a:pt x="0" y="140"/>
                </a:lnTo>
                <a:lnTo>
                  <a:pt x="12" y="167"/>
                </a:lnTo>
                <a:lnTo>
                  <a:pt x="31" y="193"/>
                </a:lnTo>
                <a:lnTo>
                  <a:pt x="42" y="220"/>
                </a:lnTo>
                <a:lnTo>
                  <a:pt x="50" y="242"/>
                </a:lnTo>
                <a:lnTo>
                  <a:pt x="50" y="269"/>
                </a:lnTo>
                <a:lnTo>
                  <a:pt x="50" y="269"/>
                </a:lnTo>
                <a:lnTo>
                  <a:pt x="61" y="269"/>
                </a:lnTo>
                <a:lnTo>
                  <a:pt x="80" y="257"/>
                </a:lnTo>
                <a:lnTo>
                  <a:pt x="103" y="242"/>
                </a:lnTo>
                <a:lnTo>
                  <a:pt x="110" y="231"/>
                </a:lnTo>
                <a:lnTo>
                  <a:pt x="122" y="220"/>
                </a:lnTo>
                <a:lnTo>
                  <a:pt x="140" y="220"/>
                </a:lnTo>
                <a:lnTo>
                  <a:pt x="152" y="193"/>
                </a:lnTo>
                <a:lnTo>
                  <a:pt x="171" y="178"/>
                </a:lnTo>
                <a:lnTo>
                  <a:pt x="163" y="178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16" name="Freeform 44"/>
          <p:cNvSpPr>
            <a:spLocks/>
          </p:cNvSpPr>
          <p:nvPr/>
        </p:nvSpPr>
        <p:spPr bwMode="auto">
          <a:xfrm>
            <a:off x="5868988" y="488950"/>
            <a:ext cx="812800" cy="869950"/>
          </a:xfrm>
          <a:custGeom>
            <a:avLst/>
            <a:gdLst/>
            <a:ahLst/>
            <a:cxnLst>
              <a:cxn ang="0">
                <a:pos x="742" y="560"/>
              </a:cxn>
              <a:cxn ang="0">
                <a:pos x="693" y="594"/>
              </a:cxn>
              <a:cxn ang="0">
                <a:pos x="644" y="624"/>
              </a:cxn>
              <a:cxn ang="0">
                <a:pos x="591" y="654"/>
              </a:cxn>
              <a:cxn ang="0">
                <a:pos x="556" y="677"/>
              </a:cxn>
              <a:cxn ang="0">
                <a:pos x="507" y="707"/>
              </a:cxn>
              <a:cxn ang="0">
                <a:pos x="484" y="726"/>
              </a:cxn>
              <a:cxn ang="0">
                <a:pos x="473" y="726"/>
              </a:cxn>
              <a:cxn ang="0">
                <a:pos x="447" y="700"/>
              </a:cxn>
              <a:cxn ang="0">
                <a:pos x="416" y="677"/>
              </a:cxn>
              <a:cxn ang="0">
                <a:pos x="363" y="639"/>
              </a:cxn>
              <a:cxn ang="0">
                <a:pos x="325" y="613"/>
              </a:cxn>
              <a:cxn ang="0">
                <a:pos x="288" y="560"/>
              </a:cxn>
              <a:cxn ang="0">
                <a:pos x="257" y="522"/>
              </a:cxn>
              <a:cxn ang="0">
                <a:pos x="216" y="499"/>
              </a:cxn>
              <a:cxn ang="0">
                <a:pos x="155" y="473"/>
              </a:cxn>
              <a:cxn ang="0">
                <a:pos x="155" y="473"/>
              </a:cxn>
              <a:cxn ang="0">
                <a:pos x="106" y="446"/>
              </a:cxn>
              <a:cxn ang="0">
                <a:pos x="68" y="435"/>
              </a:cxn>
              <a:cxn ang="0">
                <a:pos x="26" y="397"/>
              </a:cxn>
              <a:cxn ang="0">
                <a:pos x="0" y="371"/>
              </a:cxn>
              <a:cxn ang="0">
                <a:pos x="0" y="344"/>
              </a:cxn>
              <a:cxn ang="0">
                <a:pos x="0" y="333"/>
              </a:cxn>
              <a:cxn ang="0">
                <a:pos x="26" y="295"/>
              </a:cxn>
              <a:cxn ang="0">
                <a:pos x="68" y="280"/>
              </a:cxn>
              <a:cxn ang="0">
                <a:pos x="106" y="268"/>
              </a:cxn>
              <a:cxn ang="0">
                <a:pos x="148" y="268"/>
              </a:cxn>
              <a:cxn ang="0">
                <a:pos x="185" y="242"/>
              </a:cxn>
              <a:cxn ang="0">
                <a:pos x="227" y="230"/>
              </a:cxn>
              <a:cxn ang="0">
                <a:pos x="265" y="204"/>
              </a:cxn>
              <a:cxn ang="0">
                <a:pos x="307" y="177"/>
              </a:cxn>
              <a:cxn ang="0">
                <a:pos x="337" y="151"/>
              </a:cxn>
              <a:cxn ang="0">
                <a:pos x="325" y="102"/>
              </a:cxn>
              <a:cxn ang="0">
                <a:pos x="325" y="75"/>
              </a:cxn>
              <a:cxn ang="0">
                <a:pos x="344" y="64"/>
              </a:cxn>
              <a:cxn ang="0">
                <a:pos x="386" y="26"/>
              </a:cxn>
              <a:cxn ang="0">
                <a:pos x="424" y="11"/>
              </a:cxn>
              <a:cxn ang="0">
                <a:pos x="466" y="11"/>
              </a:cxn>
              <a:cxn ang="0">
                <a:pos x="503" y="0"/>
              </a:cxn>
              <a:cxn ang="0">
                <a:pos x="545" y="0"/>
              </a:cxn>
              <a:cxn ang="0">
                <a:pos x="583" y="0"/>
              </a:cxn>
              <a:cxn ang="0">
                <a:pos x="625" y="0"/>
              </a:cxn>
              <a:cxn ang="0">
                <a:pos x="662" y="0"/>
              </a:cxn>
              <a:cxn ang="0">
                <a:pos x="704" y="0"/>
              </a:cxn>
              <a:cxn ang="0">
                <a:pos x="731" y="0"/>
              </a:cxn>
              <a:cxn ang="0">
                <a:pos x="723" y="26"/>
              </a:cxn>
              <a:cxn ang="0">
                <a:pos x="712" y="75"/>
              </a:cxn>
              <a:cxn ang="0">
                <a:pos x="681" y="113"/>
              </a:cxn>
              <a:cxn ang="0">
                <a:pos x="712" y="166"/>
              </a:cxn>
              <a:cxn ang="0">
                <a:pos x="731" y="215"/>
              </a:cxn>
              <a:cxn ang="0">
                <a:pos x="757" y="556"/>
              </a:cxn>
            </a:cxnLst>
            <a:rect l="0" t="0" r="r" b="b"/>
            <a:pathLst>
              <a:path w="757" h="726">
                <a:moveTo>
                  <a:pt x="757" y="556"/>
                </a:moveTo>
                <a:lnTo>
                  <a:pt x="742" y="560"/>
                </a:lnTo>
                <a:lnTo>
                  <a:pt x="723" y="575"/>
                </a:lnTo>
                <a:lnTo>
                  <a:pt x="693" y="594"/>
                </a:lnTo>
                <a:lnTo>
                  <a:pt x="674" y="605"/>
                </a:lnTo>
                <a:lnTo>
                  <a:pt x="644" y="624"/>
                </a:lnTo>
                <a:lnTo>
                  <a:pt x="613" y="651"/>
                </a:lnTo>
                <a:lnTo>
                  <a:pt x="591" y="654"/>
                </a:lnTo>
                <a:lnTo>
                  <a:pt x="575" y="670"/>
                </a:lnTo>
                <a:lnTo>
                  <a:pt x="556" y="677"/>
                </a:lnTo>
                <a:lnTo>
                  <a:pt x="534" y="696"/>
                </a:lnTo>
                <a:lnTo>
                  <a:pt x="507" y="707"/>
                </a:lnTo>
                <a:lnTo>
                  <a:pt x="496" y="711"/>
                </a:lnTo>
                <a:lnTo>
                  <a:pt x="484" y="726"/>
                </a:lnTo>
                <a:lnTo>
                  <a:pt x="473" y="726"/>
                </a:lnTo>
                <a:lnTo>
                  <a:pt x="473" y="726"/>
                </a:lnTo>
                <a:lnTo>
                  <a:pt x="454" y="726"/>
                </a:lnTo>
                <a:lnTo>
                  <a:pt x="447" y="700"/>
                </a:lnTo>
                <a:lnTo>
                  <a:pt x="435" y="677"/>
                </a:lnTo>
                <a:lnTo>
                  <a:pt x="416" y="677"/>
                </a:lnTo>
                <a:lnTo>
                  <a:pt x="394" y="662"/>
                </a:lnTo>
                <a:lnTo>
                  <a:pt x="363" y="639"/>
                </a:lnTo>
                <a:lnTo>
                  <a:pt x="344" y="617"/>
                </a:lnTo>
                <a:lnTo>
                  <a:pt x="325" y="613"/>
                </a:lnTo>
                <a:lnTo>
                  <a:pt x="314" y="586"/>
                </a:lnTo>
                <a:lnTo>
                  <a:pt x="288" y="560"/>
                </a:lnTo>
                <a:lnTo>
                  <a:pt x="265" y="537"/>
                </a:lnTo>
                <a:lnTo>
                  <a:pt x="257" y="522"/>
                </a:lnTo>
                <a:lnTo>
                  <a:pt x="235" y="511"/>
                </a:lnTo>
                <a:lnTo>
                  <a:pt x="216" y="499"/>
                </a:lnTo>
                <a:lnTo>
                  <a:pt x="178" y="484"/>
                </a:lnTo>
                <a:lnTo>
                  <a:pt x="155" y="473"/>
                </a:lnTo>
                <a:lnTo>
                  <a:pt x="155" y="473"/>
                </a:lnTo>
                <a:lnTo>
                  <a:pt x="155" y="473"/>
                </a:lnTo>
                <a:lnTo>
                  <a:pt x="136" y="461"/>
                </a:lnTo>
                <a:lnTo>
                  <a:pt x="106" y="446"/>
                </a:lnTo>
                <a:lnTo>
                  <a:pt x="87" y="446"/>
                </a:lnTo>
                <a:lnTo>
                  <a:pt x="68" y="435"/>
                </a:lnTo>
                <a:lnTo>
                  <a:pt x="49" y="420"/>
                </a:lnTo>
                <a:lnTo>
                  <a:pt x="26" y="397"/>
                </a:lnTo>
                <a:lnTo>
                  <a:pt x="7" y="382"/>
                </a:lnTo>
                <a:lnTo>
                  <a:pt x="0" y="371"/>
                </a:lnTo>
                <a:lnTo>
                  <a:pt x="0" y="371"/>
                </a:lnTo>
                <a:lnTo>
                  <a:pt x="0" y="344"/>
                </a:lnTo>
                <a:lnTo>
                  <a:pt x="0" y="333"/>
                </a:lnTo>
                <a:lnTo>
                  <a:pt x="0" y="333"/>
                </a:lnTo>
                <a:lnTo>
                  <a:pt x="7" y="306"/>
                </a:lnTo>
                <a:lnTo>
                  <a:pt x="26" y="295"/>
                </a:lnTo>
                <a:lnTo>
                  <a:pt x="49" y="280"/>
                </a:lnTo>
                <a:lnTo>
                  <a:pt x="68" y="280"/>
                </a:lnTo>
                <a:lnTo>
                  <a:pt x="87" y="268"/>
                </a:lnTo>
                <a:lnTo>
                  <a:pt x="106" y="268"/>
                </a:lnTo>
                <a:lnTo>
                  <a:pt x="125" y="268"/>
                </a:lnTo>
                <a:lnTo>
                  <a:pt x="148" y="268"/>
                </a:lnTo>
                <a:lnTo>
                  <a:pt x="166" y="257"/>
                </a:lnTo>
                <a:lnTo>
                  <a:pt x="185" y="242"/>
                </a:lnTo>
                <a:lnTo>
                  <a:pt x="208" y="242"/>
                </a:lnTo>
                <a:lnTo>
                  <a:pt x="227" y="230"/>
                </a:lnTo>
                <a:lnTo>
                  <a:pt x="246" y="215"/>
                </a:lnTo>
                <a:lnTo>
                  <a:pt x="265" y="204"/>
                </a:lnTo>
                <a:lnTo>
                  <a:pt x="288" y="193"/>
                </a:lnTo>
                <a:lnTo>
                  <a:pt x="307" y="177"/>
                </a:lnTo>
                <a:lnTo>
                  <a:pt x="325" y="177"/>
                </a:lnTo>
                <a:lnTo>
                  <a:pt x="337" y="151"/>
                </a:lnTo>
                <a:lnTo>
                  <a:pt x="337" y="128"/>
                </a:lnTo>
                <a:lnTo>
                  <a:pt x="325" y="102"/>
                </a:lnTo>
                <a:lnTo>
                  <a:pt x="325" y="90"/>
                </a:lnTo>
                <a:lnTo>
                  <a:pt x="325" y="75"/>
                </a:lnTo>
                <a:lnTo>
                  <a:pt x="325" y="64"/>
                </a:lnTo>
                <a:lnTo>
                  <a:pt x="344" y="64"/>
                </a:lnTo>
                <a:lnTo>
                  <a:pt x="363" y="49"/>
                </a:lnTo>
                <a:lnTo>
                  <a:pt x="386" y="26"/>
                </a:lnTo>
                <a:lnTo>
                  <a:pt x="405" y="26"/>
                </a:lnTo>
                <a:lnTo>
                  <a:pt x="424" y="11"/>
                </a:lnTo>
                <a:lnTo>
                  <a:pt x="447" y="11"/>
                </a:lnTo>
                <a:lnTo>
                  <a:pt x="466" y="11"/>
                </a:lnTo>
                <a:lnTo>
                  <a:pt x="484" y="0"/>
                </a:lnTo>
                <a:lnTo>
                  <a:pt x="503" y="0"/>
                </a:lnTo>
                <a:lnTo>
                  <a:pt x="522" y="0"/>
                </a:lnTo>
                <a:lnTo>
                  <a:pt x="545" y="0"/>
                </a:lnTo>
                <a:lnTo>
                  <a:pt x="564" y="0"/>
                </a:lnTo>
                <a:lnTo>
                  <a:pt x="583" y="0"/>
                </a:lnTo>
                <a:lnTo>
                  <a:pt x="602" y="0"/>
                </a:lnTo>
                <a:lnTo>
                  <a:pt x="625" y="0"/>
                </a:lnTo>
                <a:lnTo>
                  <a:pt x="644" y="0"/>
                </a:lnTo>
                <a:lnTo>
                  <a:pt x="662" y="0"/>
                </a:lnTo>
                <a:lnTo>
                  <a:pt x="681" y="0"/>
                </a:lnTo>
                <a:lnTo>
                  <a:pt x="704" y="0"/>
                </a:lnTo>
                <a:lnTo>
                  <a:pt x="723" y="0"/>
                </a:lnTo>
                <a:lnTo>
                  <a:pt x="731" y="0"/>
                </a:lnTo>
                <a:lnTo>
                  <a:pt x="731" y="0"/>
                </a:lnTo>
                <a:lnTo>
                  <a:pt x="723" y="26"/>
                </a:lnTo>
                <a:lnTo>
                  <a:pt x="723" y="49"/>
                </a:lnTo>
                <a:lnTo>
                  <a:pt x="712" y="75"/>
                </a:lnTo>
                <a:lnTo>
                  <a:pt x="704" y="102"/>
                </a:lnTo>
                <a:lnTo>
                  <a:pt x="681" y="113"/>
                </a:lnTo>
                <a:lnTo>
                  <a:pt x="693" y="140"/>
                </a:lnTo>
                <a:lnTo>
                  <a:pt x="712" y="166"/>
                </a:lnTo>
                <a:lnTo>
                  <a:pt x="727" y="189"/>
                </a:lnTo>
                <a:lnTo>
                  <a:pt x="731" y="215"/>
                </a:lnTo>
                <a:lnTo>
                  <a:pt x="731" y="242"/>
                </a:lnTo>
                <a:lnTo>
                  <a:pt x="757" y="556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17" name="Freeform 45"/>
          <p:cNvSpPr>
            <a:spLocks/>
          </p:cNvSpPr>
          <p:nvPr/>
        </p:nvSpPr>
        <p:spPr bwMode="auto">
          <a:xfrm>
            <a:off x="5868988" y="488950"/>
            <a:ext cx="812800" cy="869950"/>
          </a:xfrm>
          <a:custGeom>
            <a:avLst/>
            <a:gdLst/>
            <a:ahLst/>
            <a:cxnLst>
              <a:cxn ang="0">
                <a:pos x="742" y="560"/>
              </a:cxn>
              <a:cxn ang="0">
                <a:pos x="693" y="594"/>
              </a:cxn>
              <a:cxn ang="0">
                <a:pos x="644" y="624"/>
              </a:cxn>
              <a:cxn ang="0">
                <a:pos x="591" y="654"/>
              </a:cxn>
              <a:cxn ang="0">
                <a:pos x="556" y="677"/>
              </a:cxn>
              <a:cxn ang="0">
                <a:pos x="507" y="707"/>
              </a:cxn>
              <a:cxn ang="0">
                <a:pos x="484" y="726"/>
              </a:cxn>
              <a:cxn ang="0">
                <a:pos x="473" y="726"/>
              </a:cxn>
              <a:cxn ang="0">
                <a:pos x="447" y="700"/>
              </a:cxn>
              <a:cxn ang="0">
                <a:pos x="416" y="677"/>
              </a:cxn>
              <a:cxn ang="0">
                <a:pos x="363" y="639"/>
              </a:cxn>
              <a:cxn ang="0">
                <a:pos x="325" y="613"/>
              </a:cxn>
              <a:cxn ang="0">
                <a:pos x="288" y="560"/>
              </a:cxn>
              <a:cxn ang="0">
                <a:pos x="257" y="522"/>
              </a:cxn>
              <a:cxn ang="0">
                <a:pos x="216" y="499"/>
              </a:cxn>
              <a:cxn ang="0">
                <a:pos x="155" y="473"/>
              </a:cxn>
              <a:cxn ang="0">
                <a:pos x="155" y="473"/>
              </a:cxn>
              <a:cxn ang="0">
                <a:pos x="106" y="446"/>
              </a:cxn>
              <a:cxn ang="0">
                <a:pos x="68" y="435"/>
              </a:cxn>
              <a:cxn ang="0">
                <a:pos x="26" y="397"/>
              </a:cxn>
              <a:cxn ang="0">
                <a:pos x="0" y="371"/>
              </a:cxn>
              <a:cxn ang="0">
                <a:pos x="0" y="344"/>
              </a:cxn>
              <a:cxn ang="0">
                <a:pos x="0" y="333"/>
              </a:cxn>
              <a:cxn ang="0">
                <a:pos x="26" y="295"/>
              </a:cxn>
              <a:cxn ang="0">
                <a:pos x="68" y="280"/>
              </a:cxn>
              <a:cxn ang="0">
                <a:pos x="106" y="268"/>
              </a:cxn>
              <a:cxn ang="0">
                <a:pos x="148" y="268"/>
              </a:cxn>
              <a:cxn ang="0">
                <a:pos x="185" y="242"/>
              </a:cxn>
              <a:cxn ang="0">
                <a:pos x="227" y="230"/>
              </a:cxn>
              <a:cxn ang="0">
                <a:pos x="265" y="204"/>
              </a:cxn>
              <a:cxn ang="0">
                <a:pos x="307" y="177"/>
              </a:cxn>
              <a:cxn ang="0">
                <a:pos x="337" y="151"/>
              </a:cxn>
              <a:cxn ang="0">
                <a:pos x="325" y="102"/>
              </a:cxn>
              <a:cxn ang="0">
                <a:pos x="325" y="75"/>
              </a:cxn>
              <a:cxn ang="0">
                <a:pos x="344" y="64"/>
              </a:cxn>
              <a:cxn ang="0">
                <a:pos x="386" y="26"/>
              </a:cxn>
              <a:cxn ang="0">
                <a:pos x="424" y="11"/>
              </a:cxn>
              <a:cxn ang="0">
                <a:pos x="466" y="11"/>
              </a:cxn>
              <a:cxn ang="0">
                <a:pos x="503" y="0"/>
              </a:cxn>
              <a:cxn ang="0">
                <a:pos x="545" y="0"/>
              </a:cxn>
              <a:cxn ang="0">
                <a:pos x="583" y="0"/>
              </a:cxn>
              <a:cxn ang="0">
                <a:pos x="625" y="0"/>
              </a:cxn>
              <a:cxn ang="0">
                <a:pos x="662" y="0"/>
              </a:cxn>
              <a:cxn ang="0">
                <a:pos x="704" y="0"/>
              </a:cxn>
              <a:cxn ang="0">
                <a:pos x="731" y="0"/>
              </a:cxn>
              <a:cxn ang="0">
                <a:pos x="723" y="26"/>
              </a:cxn>
              <a:cxn ang="0">
                <a:pos x="712" y="75"/>
              </a:cxn>
              <a:cxn ang="0">
                <a:pos x="681" y="113"/>
              </a:cxn>
              <a:cxn ang="0">
                <a:pos x="712" y="166"/>
              </a:cxn>
              <a:cxn ang="0">
                <a:pos x="731" y="215"/>
              </a:cxn>
              <a:cxn ang="0">
                <a:pos x="757" y="556"/>
              </a:cxn>
            </a:cxnLst>
            <a:rect l="0" t="0" r="r" b="b"/>
            <a:pathLst>
              <a:path w="757" h="726">
                <a:moveTo>
                  <a:pt x="757" y="556"/>
                </a:moveTo>
                <a:lnTo>
                  <a:pt x="742" y="560"/>
                </a:lnTo>
                <a:lnTo>
                  <a:pt x="723" y="575"/>
                </a:lnTo>
                <a:lnTo>
                  <a:pt x="693" y="594"/>
                </a:lnTo>
                <a:lnTo>
                  <a:pt x="674" y="605"/>
                </a:lnTo>
                <a:lnTo>
                  <a:pt x="644" y="624"/>
                </a:lnTo>
                <a:lnTo>
                  <a:pt x="613" y="651"/>
                </a:lnTo>
                <a:lnTo>
                  <a:pt x="591" y="654"/>
                </a:lnTo>
                <a:lnTo>
                  <a:pt x="575" y="670"/>
                </a:lnTo>
                <a:lnTo>
                  <a:pt x="556" y="677"/>
                </a:lnTo>
                <a:lnTo>
                  <a:pt x="534" y="696"/>
                </a:lnTo>
                <a:lnTo>
                  <a:pt x="507" y="707"/>
                </a:lnTo>
                <a:lnTo>
                  <a:pt x="496" y="711"/>
                </a:lnTo>
                <a:lnTo>
                  <a:pt x="484" y="726"/>
                </a:lnTo>
                <a:lnTo>
                  <a:pt x="473" y="726"/>
                </a:lnTo>
                <a:lnTo>
                  <a:pt x="473" y="726"/>
                </a:lnTo>
                <a:lnTo>
                  <a:pt x="454" y="726"/>
                </a:lnTo>
                <a:lnTo>
                  <a:pt x="447" y="700"/>
                </a:lnTo>
                <a:lnTo>
                  <a:pt x="435" y="677"/>
                </a:lnTo>
                <a:lnTo>
                  <a:pt x="416" y="677"/>
                </a:lnTo>
                <a:lnTo>
                  <a:pt x="394" y="662"/>
                </a:lnTo>
                <a:lnTo>
                  <a:pt x="363" y="639"/>
                </a:lnTo>
                <a:lnTo>
                  <a:pt x="344" y="617"/>
                </a:lnTo>
                <a:lnTo>
                  <a:pt x="325" y="613"/>
                </a:lnTo>
                <a:lnTo>
                  <a:pt x="314" y="586"/>
                </a:lnTo>
                <a:lnTo>
                  <a:pt x="288" y="560"/>
                </a:lnTo>
                <a:lnTo>
                  <a:pt x="265" y="537"/>
                </a:lnTo>
                <a:lnTo>
                  <a:pt x="257" y="522"/>
                </a:lnTo>
                <a:lnTo>
                  <a:pt x="235" y="511"/>
                </a:lnTo>
                <a:lnTo>
                  <a:pt x="216" y="499"/>
                </a:lnTo>
                <a:lnTo>
                  <a:pt x="178" y="484"/>
                </a:lnTo>
                <a:lnTo>
                  <a:pt x="155" y="473"/>
                </a:lnTo>
                <a:lnTo>
                  <a:pt x="155" y="473"/>
                </a:lnTo>
                <a:lnTo>
                  <a:pt x="155" y="473"/>
                </a:lnTo>
                <a:lnTo>
                  <a:pt x="136" y="461"/>
                </a:lnTo>
                <a:lnTo>
                  <a:pt x="106" y="446"/>
                </a:lnTo>
                <a:lnTo>
                  <a:pt x="87" y="446"/>
                </a:lnTo>
                <a:lnTo>
                  <a:pt x="68" y="435"/>
                </a:lnTo>
                <a:lnTo>
                  <a:pt x="49" y="420"/>
                </a:lnTo>
                <a:lnTo>
                  <a:pt x="26" y="397"/>
                </a:lnTo>
                <a:lnTo>
                  <a:pt x="7" y="382"/>
                </a:lnTo>
                <a:lnTo>
                  <a:pt x="0" y="371"/>
                </a:lnTo>
                <a:lnTo>
                  <a:pt x="0" y="371"/>
                </a:lnTo>
                <a:lnTo>
                  <a:pt x="0" y="344"/>
                </a:lnTo>
                <a:lnTo>
                  <a:pt x="0" y="333"/>
                </a:lnTo>
                <a:lnTo>
                  <a:pt x="0" y="333"/>
                </a:lnTo>
                <a:lnTo>
                  <a:pt x="7" y="306"/>
                </a:lnTo>
                <a:lnTo>
                  <a:pt x="26" y="295"/>
                </a:lnTo>
                <a:lnTo>
                  <a:pt x="49" y="280"/>
                </a:lnTo>
                <a:lnTo>
                  <a:pt x="68" y="280"/>
                </a:lnTo>
                <a:lnTo>
                  <a:pt x="87" y="268"/>
                </a:lnTo>
                <a:lnTo>
                  <a:pt x="106" y="268"/>
                </a:lnTo>
                <a:lnTo>
                  <a:pt x="125" y="268"/>
                </a:lnTo>
                <a:lnTo>
                  <a:pt x="148" y="268"/>
                </a:lnTo>
                <a:lnTo>
                  <a:pt x="166" y="257"/>
                </a:lnTo>
                <a:lnTo>
                  <a:pt x="185" y="242"/>
                </a:lnTo>
                <a:lnTo>
                  <a:pt x="208" y="242"/>
                </a:lnTo>
                <a:lnTo>
                  <a:pt x="227" y="230"/>
                </a:lnTo>
                <a:lnTo>
                  <a:pt x="246" y="215"/>
                </a:lnTo>
                <a:lnTo>
                  <a:pt x="265" y="204"/>
                </a:lnTo>
                <a:lnTo>
                  <a:pt x="288" y="193"/>
                </a:lnTo>
                <a:lnTo>
                  <a:pt x="307" y="177"/>
                </a:lnTo>
                <a:lnTo>
                  <a:pt x="325" y="177"/>
                </a:lnTo>
                <a:lnTo>
                  <a:pt x="337" y="151"/>
                </a:lnTo>
                <a:lnTo>
                  <a:pt x="337" y="128"/>
                </a:lnTo>
                <a:lnTo>
                  <a:pt x="325" y="102"/>
                </a:lnTo>
                <a:lnTo>
                  <a:pt x="325" y="90"/>
                </a:lnTo>
                <a:lnTo>
                  <a:pt x="325" y="75"/>
                </a:lnTo>
                <a:lnTo>
                  <a:pt x="325" y="64"/>
                </a:lnTo>
                <a:lnTo>
                  <a:pt x="344" y="64"/>
                </a:lnTo>
                <a:lnTo>
                  <a:pt x="363" y="49"/>
                </a:lnTo>
                <a:lnTo>
                  <a:pt x="386" y="26"/>
                </a:lnTo>
                <a:lnTo>
                  <a:pt x="405" y="26"/>
                </a:lnTo>
                <a:lnTo>
                  <a:pt x="424" y="11"/>
                </a:lnTo>
                <a:lnTo>
                  <a:pt x="447" y="11"/>
                </a:lnTo>
                <a:lnTo>
                  <a:pt x="466" y="11"/>
                </a:lnTo>
                <a:lnTo>
                  <a:pt x="484" y="0"/>
                </a:lnTo>
                <a:lnTo>
                  <a:pt x="503" y="0"/>
                </a:lnTo>
                <a:lnTo>
                  <a:pt x="522" y="0"/>
                </a:lnTo>
                <a:lnTo>
                  <a:pt x="545" y="0"/>
                </a:lnTo>
                <a:lnTo>
                  <a:pt x="564" y="0"/>
                </a:lnTo>
                <a:lnTo>
                  <a:pt x="583" y="0"/>
                </a:lnTo>
                <a:lnTo>
                  <a:pt x="602" y="0"/>
                </a:lnTo>
                <a:lnTo>
                  <a:pt x="625" y="0"/>
                </a:lnTo>
                <a:lnTo>
                  <a:pt x="644" y="0"/>
                </a:lnTo>
                <a:lnTo>
                  <a:pt x="662" y="0"/>
                </a:lnTo>
                <a:lnTo>
                  <a:pt x="681" y="0"/>
                </a:lnTo>
                <a:lnTo>
                  <a:pt x="704" y="0"/>
                </a:lnTo>
                <a:lnTo>
                  <a:pt x="723" y="0"/>
                </a:lnTo>
                <a:lnTo>
                  <a:pt x="731" y="0"/>
                </a:lnTo>
                <a:lnTo>
                  <a:pt x="731" y="0"/>
                </a:lnTo>
                <a:lnTo>
                  <a:pt x="723" y="26"/>
                </a:lnTo>
                <a:lnTo>
                  <a:pt x="723" y="49"/>
                </a:lnTo>
                <a:lnTo>
                  <a:pt x="712" y="75"/>
                </a:lnTo>
                <a:lnTo>
                  <a:pt x="704" y="102"/>
                </a:lnTo>
                <a:lnTo>
                  <a:pt x="681" y="113"/>
                </a:lnTo>
                <a:lnTo>
                  <a:pt x="693" y="140"/>
                </a:lnTo>
                <a:lnTo>
                  <a:pt x="712" y="166"/>
                </a:lnTo>
                <a:lnTo>
                  <a:pt x="727" y="189"/>
                </a:lnTo>
                <a:lnTo>
                  <a:pt x="731" y="215"/>
                </a:lnTo>
                <a:lnTo>
                  <a:pt x="731" y="242"/>
                </a:lnTo>
                <a:lnTo>
                  <a:pt x="757" y="556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18" name="Freeform 46"/>
          <p:cNvSpPr>
            <a:spLocks/>
          </p:cNvSpPr>
          <p:nvPr/>
        </p:nvSpPr>
        <p:spPr bwMode="auto">
          <a:xfrm>
            <a:off x="6684963" y="2079625"/>
            <a:ext cx="374650" cy="431800"/>
          </a:xfrm>
          <a:custGeom>
            <a:avLst/>
            <a:gdLst/>
            <a:ahLst/>
            <a:cxnLst>
              <a:cxn ang="0">
                <a:pos x="30" y="345"/>
              </a:cxn>
              <a:cxn ang="0">
                <a:pos x="0" y="318"/>
              </a:cxn>
              <a:cxn ang="0">
                <a:pos x="23" y="307"/>
              </a:cxn>
              <a:cxn ang="0">
                <a:pos x="42" y="281"/>
              </a:cxn>
              <a:cxn ang="0">
                <a:pos x="60" y="254"/>
              </a:cxn>
              <a:cxn ang="0">
                <a:pos x="102" y="254"/>
              </a:cxn>
              <a:cxn ang="0">
                <a:pos x="129" y="254"/>
              </a:cxn>
              <a:cxn ang="0">
                <a:pos x="151" y="231"/>
              </a:cxn>
              <a:cxn ang="0">
                <a:pos x="140" y="190"/>
              </a:cxn>
              <a:cxn ang="0">
                <a:pos x="129" y="140"/>
              </a:cxn>
              <a:cxn ang="0">
                <a:pos x="121" y="114"/>
              </a:cxn>
              <a:cxn ang="0">
                <a:pos x="91" y="87"/>
              </a:cxn>
              <a:cxn ang="0">
                <a:pos x="91" y="76"/>
              </a:cxn>
              <a:cxn ang="0">
                <a:pos x="121" y="65"/>
              </a:cxn>
              <a:cxn ang="0">
                <a:pos x="151" y="65"/>
              </a:cxn>
              <a:cxn ang="0">
                <a:pos x="189" y="76"/>
              </a:cxn>
              <a:cxn ang="0">
                <a:pos x="219" y="50"/>
              </a:cxn>
              <a:cxn ang="0">
                <a:pos x="219" y="27"/>
              </a:cxn>
              <a:cxn ang="0">
                <a:pos x="238" y="27"/>
              </a:cxn>
              <a:cxn ang="0">
                <a:pos x="280" y="12"/>
              </a:cxn>
              <a:cxn ang="0">
                <a:pos x="318" y="0"/>
              </a:cxn>
              <a:cxn ang="0">
                <a:pos x="348" y="12"/>
              </a:cxn>
              <a:cxn ang="0">
                <a:pos x="341" y="12"/>
              </a:cxn>
              <a:cxn ang="0">
                <a:pos x="329" y="65"/>
              </a:cxn>
              <a:cxn ang="0">
                <a:pos x="310" y="114"/>
              </a:cxn>
              <a:cxn ang="0">
                <a:pos x="310" y="167"/>
              </a:cxn>
              <a:cxn ang="0">
                <a:pos x="280" y="205"/>
              </a:cxn>
              <a:cxn ang="0">
                <a:pos x="238" y="231"/>
              </a:cxn>
              <a:cxn ang="0">
                <a:pos x="227" y="281"/>
              </a:cxn>
              <a:cxn ang="0">
                <a:pos x="201" y="318"/>
              </a:cxn>
              <a:cxn ang="0">
                <a:pos x="170" y="356"/>
              </a:cxn>
              <a:cxn ang="0">
                <a:pos x="129" y="345"/>
              </a:cxn>
              <a:cxn ang="0">
                <a:pos x="91" y="345"/>
              </a:cxn>
              <a:cxn ang="0">
                <a:pos x="72" y="345"/>
              </a:cxn>
              <a:cxn ang="0">
                <a:pos x="72" y="345"/>
              </a:cxn>
              <a:cxn ang="0">
                <a:pos x="60" y="349"/>
              </a:cxn>
              <a:cxn ang="0">
                <a:pos x="60" y="352"/>
              </a:cxn>
              <a:cxn ang="0">
                <a:pos x="53" y="356"/>
              </a:cxn>
              <a:cxn ang="0">
                <a:pos x="72" y="345"/>
              </a:cxn>
              <a:cxn ang="0">
                <a:pos x="42" y="360"/>
              </a:cxn>
            </a:cxnLst>
            <a:rect l="0" t="0" r="r" b="b"/>
            <a:pathLst>
              <a:path w="348" h="360">
                <a:moveTo>
                  <a:pt x="42" y="360"/>
                </a:moveTo>
                <a:lnTo>
                  <a:pt x="30" y="345"/>
                </a:lnTo>
                <a:lnTo>
                  <a:pt x="11" y="330"/>
                </a:lnTo>
                <a:lnTo>
                  <a:pt x="0" y="318"/>
                </a:lnTo>
                <a:lnTo>
                  <a:pt x="0" y="318"/>
                </a:lnTo>
                <a:lnTo>
                  <a:pt x="23" y="307"/>
                </a:lnTo>
                <a:lnTo>
                  <a:pt x="42" y="307"/>
                </a:lnTo>
                <a:lnTo>
                  <a:pt x="42" y="281"/>
                </a:lnTo>
                <a:lnTo>
                  <a:pt x="42" y="254"/>
                </a:lnTo>
                <a:lnTo>
                  <a:pt x="60" y="254"/>
                </a:lnTo>
                <a:lnTo>
                  <a:pt x="83" y="243"/>
                </a:lnTo>
                <a:lnTo>
                  <a:pt x="102" y="254"/>
                </a:lnTo>
                <a:lnTo>
                  <a:pt x="121" y="243"/>
                </a:lnTo>
                <a:lnTo>
                  <a:pt x="129" y="254"/>
                </a:lnTo>
                <a:lnTo>
                  <a:pt x="151" y="254"/>
                </a:lnTo>
                <a:lnTo>
                  <a:pt x="151" y="231"/>
                </a:lnTo>
                <a:lnTo>
                  <a:pt x="151" y="216"/>
                </a:lnTo>
                <a:lnTo>
                  <a:pt x="140" y="190"/>
                </a:lnTo>
                <a:lnTo>
                  <a:pt x="129" y="167"/>
                </a:lnTo>
                <a:lnTo>
                  <a:pt x="129" y="140"/>
                </a:lnTo>
                <a:lnTo>
                  <a:pt x="140" y="114"/>
                </a:lnTo>
                <a:lnTo>
                  <a:pt x="121" y="114"/>
                </a:lnTo>
                <a:lnTo>
                  <a:pt x="102" y="114"/>
                </a:lnTo>
                <a:lnTo>
                  <a:pt x="91" y="87"/>
                </a:lnTo>
                <a:lnTo>
                  <a:pt x="102" y="76"/>
                </a:lnTo>
                <a:lnTo>
                  <a:pt x="91" y="76"/>
                </a:lnTo>
                <a:lnTo>
                  <a:pt x="110" y="76"/>
                </a:lnTo>
                <a:lnTo>
                  <a:pt x="121" y="65"/>
                </a:lnTo>
                <a:lnTo>
                  <a:pt x="129" y="65"/>
                </a:lnTo>
                <a:lnTo>
                  <a:pt x="151" y="65"/>
                </a:lnTo>
                <a:lnTo>
                  <a:pt x="170" y="65"/>
                </a:lnTo>
                <a:lnTo>
                  <a:pt x="189" y="76"/>
                </a:lnTo>
                <a:lnTo>
                  <a:pt x="208" y="76"/>
                </a:lnTo>
                <a:lnTo>
                  <a:pt x="219" y="50"/>
                </a:lnTo>
                <a:lnTo>
                  <a:pt x="219" y="27"/>
                </a:lnTo>
                <a:lnTo>
                  <a:pt x="219" y="27"/>
                </a:lnTo>
                <a:lnTo>
                  <a:pt x="219" y="27"/>
                </a:lnTo>
                <a:lnTo>
                  <a:pt x="238" y="27"/>
                </a:lnTo>
                <a:lnTo>
                  <a:pt x="257" y="12"/>
                </a:lnTo>
                <a:lnTo>
                  <a:pt x="280" y="12"/>
                </a:lnTo>
                <a:lnTo>
                  <a:pt x="299" y="0"/>
                </a:lnTo>
                <a:lnTo>
                  <a:pt x="318" y="0"/>
                </a:lnTo>
                <a:lnTo>
                  <a:pt x="341" y="12"/>
                </a:lnTo>
                <a:lnTo>
                  <a:pt x="348" y="12"/>
                </a:lnTo>
                <a:lnTo>
                  <a:pt x="341" y="12"/>
                </a:lnTo>
                <a:lnTo>
                  <a:pt x="341" y="12"/>
                </a:lnTo>
                <a:lnTo>
                  <a:pt x="329" y="38"/>
                </a:lnTo>
                <a:lnTo>
                  <a:pt x="329" y="65"/>
                </a:lnTo>
                <a:lnTo>
                  <a:pt x="318" y="87"/>
                </a:lnTo>
                <a:lnTo>
                  <a:pt x="310" y="114"/>
                </a:lnTo>
                <a:lnTo>
                  <a:pt x="318" y="140"/>
                </a:lnTo>
                <a:lnTo>
                  <a:pt x="310" y="167"/>
                </a:lnTo>
                <a:lnTo>
                  <a:pt x="299" y="190"/>
                </a:lnTo>
                <a:lnTo>
                  <a:pt x="280" y="205"/>
                </a:lnTo>
                <a:lnTo>
                  <a:pt x="257" y="216"/>
                </a:lnTo>
                <a:lnTo>
                  <a:pt x="238" y="231"/>
                </a:lnTo>
                <a:lnTo>
                  <a:pt x="227" y="254"/>
                </a:lnTo>
                <a:lnTo>
                  <a:pt x="227" y="281"/>
                </a:lnTo>
                <a:lnTo>
                  <a:pt x="208" y="292"/>
                </a:lnTo>
                <a:lnTo>
                  <a:pt x="201" y="318"/>
                </a:lnTo>
                <a:lnTo>
                  <a:pt x="189" y="345"/>
                </a:lnTo>
                <a:lnTo>
                  <a:pt x="170" y="356"/>
                </a:lnTo>
                <a:lnTo>
                  <a:pt x="151" y="345"/>
                </a:lnTo>
                <a:lnTo>
                  <a:pt x="129" y="345"/>
                </a:lnTo>
                <a:lnTo>
                  <a:pt x="110" y="356"/>
                </a:lnTo>
                <a:lnTo>
                  <a:pt x="91" y="345"/>
                </a:lnTo>
                <a:lnTo>
                  <a:pt x="72" y="345"/>
                </a:lnTo>
                <a:lnTo>
                  <a:pt x="72" y="345"/>
                </a:lnTo>
                <a:lnTo>
                  <a:pt x="72" y="345"/>
                </a:lnTo>
                <a:lnTo>
                  <a:pt x="72" y="345"/>
                </a:lnTo>
                <a:lnTo>
                  <a:pt x="60" y="349"/>
                </a:lnTo>
                <a:lnTo>
                  <a:pt x="60" y="349"/>
                </a:lnTo>
                <a:lnTo>
                  <a:pt x="60" y="352"/>
                </a:lnTo>
                <a:lnTo>
                  <a:pt x="60" y="352"/>
                </a:lnTo>
                <a:lnTo>
                  <a:pt x="60" y="352"/>
                </a:lnTo>
                <a:lnTo>
                  <a:pt x="53" y="356"/>
                </a:lnTo>
                <a:lnTo>
                  <a:pt x="53" y="356"/>
                </a:lnTo>
                <a:lnTo>
                  <a:pt x="72" y="345"/>
                </a:lnTo>
                <a:lnTo>
                  <a:pt x="83" y="345"/>
                </a:lnTo>
                <a:lnTo>
                  <a:pt x="42" y="36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19" name="Freeform 47"/>
          <p:cNvSpPr>
            <a:spLocks/>
          </p:cNvSpPr>
          <p:nvPr/>
        </p:nvSpPr>
        <p:spPr bwMode="auto">
          <a:xfrm>
            <a:off x="6742113" y="1985963"/>
            <a:ext cx="901700" cy="933450"/>
          </a:xfrm>
          <a:custGeom>
            <a:avLst/>
            <a:gdLst/>
            <a:ahLst/>
            <a:cxnLst>
              <a:cxn ang="0">
                <a:pos x="810" y="537"/>
              </a:cxn>
              <a:cxn ang="0">
                <a:pos x="810" y="564"/>
              </a:cxn>
              <a:cxn ang="0">
                <a:pos x="753" y="575"/>
              </a:cxn>
              <a:cxn ang="0">
                <a:pos x="742" y="628"/>
              </a:cxn>
              <a:cxn ang="0">
                <a:pos x="731" y="704"/>
              </a:cxn>
              <a:cxn ang="0">
                <a:pos x="791" y="753"/>
              </a:cxn>
              <a:cxn ang="0">
                <a:pos x="753" y="768"/>
              </a:cxn>
              <a:cxn ang="0">
                <a:pos x="693" y="731"/>
              </a:cxn>
              <a:cxn ang="0">
                <a:pos x="632" y="715"/>
              </a:cxn>
              <a:cxn ang="0">
                <a:pos x="572" y="678"/>
              </a:cxn>
              <a:cxn ang="0">
                <a:pos x="534" y="678"/>
              </a:cxn>
              <a:cxn ang="0">
                <a:pos x="485" y="678"/>
              </a:cxn>
              <a:cxn ang="0">
                <a:pos x="435" y="655"/>
              </a:cxn>
              <a:cxn ang="0">
                <a:pos x="424" y="575"/>
              </a:cxn>
              <a:cxn ang="0">
                <a:pos x="386" y="526"/>
              </a:cxn>
              <a:cxn ang="0">
                <a:pos x="337" y="549"/>
              </a:cxn>
              <a:cxn ang="0">
                <a:pos x="276" y="564"/>
              </a:cxn>
              <a:cxn ang="0">
                <a:pos x="235" y="500"/>
              </a:cxn>
              <a:cxn ang="0">
                <a:pos x="197" y="473"/>
              </a:cxn>
              <a:cxn ang="0">
                <a:pos x="136" y="473"/>
              </a:cxn>
              <a:cxn ang="0">
                <a:pos x="68" y="473"/>
              </a:cxn>
              <a:cxn ang="0">
                <a:pos x="19" y="488"/>
              </a:cxn>
              <a:cxn ang="0">
                <a:pos x="7" y="450"/>
              </a:cxn>
              <a:cxn ang="0">
                <a:pos x="19" y="424"/>
              </a:cxn>
              <a:cxn ang="0">
                <a:pos x="19" y="424"/>
              </a:cxn>
              <a:cxn ang="0">
                <a:pos x="19" y="424"/>
              </a:cxn>
              <a:cxn ang="0">
                <a:pos x="76" y="424"/>
              </a:cxn>
              <a:cxn ang="0">
                <a:pos x="136" y="424"/>
              </a:cxn>
              <a:cxn ang="0">
                <a:pos x="174" y="360"/>
              </a:cxn>
              <a:cxn ang="0">
                <a:pos x="204" y="295"/>
              </a:cxn>
              <a:cxn ang="0">
                <a:pos x="257" y="246"/>
              </a:cxn>
              <a:cxn ang="0">
                <a:pos x="265" y="166"/>
              </a:cxn>
              <a:cxn ang="0">
                <a:pos x="288" y="91"/>
              </a:cxn>
              <a:cxn ang="0">
                <a:pos x="295" y="68"/>
              </a:cxn>
              <a:cxn ang="0">
                <a:pos x="344" y="41"/>
              </a:cxn>
              <a:cxn ang="0">
                <a:pos x="405" y="68"/>
              </a:cxn>
              <a:cxn ang="0">
                <a:pos x="462" y="68"/>
              </a:cxn>
              <a:cxn ang="0">
                <a:pos x="515" y="41"/>
              </a:cxn>
              <a:cxn ang="0">
                <a:pos x="572" y="26"/>
              </a:cxn>
              <a:cxn ang="0">
                <a:pos x="632" y="15"/>
              </a:cxn>
              <a:cxn ang="0">
                <a:pos x="662" y="0"/>
              </a:cxn>
              <a:cxn ang="0">
                <a:pos x="723" y="68"/>
              </a:cxn>
              <a:cxn ang="0">
                <a:pos x="780" y="68"/>
              </a:cxn>
              <a:cxn ang="0">
                <a:pos x="840" y="91"/>
              </a:cxn>
              <a:cxn ang="0">
                <a:pos x="761" y="333"/>
              </a:cxn>
              <a:cxn ang="0">
                <a:pos x="765" y="333"/>
              </a:cxn>
            </a:cxnLst>
            <a:rect l="0" t="0" r="r" b="b"/>
            <a:pathLst>
              <a:path w="840" h="780">
                <a:moveTo>
                  <a:pt x="787" y="462"/>
                </a:moveTo>
                <a:lnTo>
                  <a:pt x="799" y="507"/>
                </a:lnTo>
                <a:lnTo>
                  <a:pt x="810" y="537"/>
                </a:lnTo>
                <a:lnTo>
                  <a:pt x="833" y="564"/>
                </a:lnTo>
                <a:lnTo>
                  <a:pt x="833" y="564"/>
                </a:lnTo>
                <a:lnTo>
                  <a:pt x="810" y="564"/>
                </a:lnTo>
                <a:lnTo>
                  <a:pt x="791" y="564"/>
                </a:lnTo>
                <a:lnTo>
                  <a:pt x="772" y="575"/>
                </a:lnTo>
                <a:lnTo>
                  <a:pt x="753" y="575"/>
                </a:lnTo>
                <a:lnTo>
                  <a:pt x="731" y="590"/>
                </a:lnTo>
                <a:lnTo>
                  <a:pt x="723" y="617"/>
                </a:lnTo>
                <a:lnTo>
                  <a:pt x="742" y="628"/>
                </a:lnTo>
                <a:lnTo>
                  <a:pt x="742" y="655"/>
                </a:lnTo>
                <a:lnTo>
                  <a:pt x="742" y="678"/>
                </a:lnTo>
                <a:lnTo>
                  <a:pt x="731" y="704"/>
                </a:lnTo>
                <a:lnTo>
                  <a:pt x="753" y="731"/>
                </a:lnTo>
                <a:lnTo>
                  <a:pt x="772" y="742"/>
                </a:lnTo>
                <a:lnTo>
                  <a:pt x="791" y="753"/>
                </a:lnTo>
                <a:lnTo>
                  <a:pt x="791" y="780"/>
                </a:lnTo>
                <a:lnTo>
                  <a:pt x="772" y="780"/>
                </a:lnTo>
                <a:lnTo>
                  <a:pt x="753" y="768"/>
                </a:lnTo>
                <a:lnTo>
                  <a:pt x="731" y="753"/>
                </a:lnTo>
                <a:lnTo>
                  <a:pt x="712" y="742"/>
                </a:lnTo>
                <a:lnTo>
                  <a:pt x="693" y="731"/>
                </a:lnTo>
                <a:lnTo>
                  <a:pt x="674" y="715"/>
                </a:lnTo>
                <a:lnTo>
                  <a:pt x="651" y="704"/>
                </a:lnTo>
                <a:lnTo>
                  <a:pt x="632" y="715"/>
                </a:lnTo>
                <a:lnTo>
                  <a:pt x="613" y="704"/>
                </a:lnTo>
                <a:lnTo>
                  <a:pt x="594" y="693"/>
                </a:lnTo>
                <a:lnTo>
                  <a:pt x="572" y="678"/>
                </a:lnTo>
                <a:lnTo>
                  <a:pt x="553" y="678"/>
                </a:lnTo>
                <a:lnTo>
                  <a:pt x="534" y="678"/>
                </a:lnTo>
                <a:lnTo>
                  <a:pt x="534" y="678"/>
                </a:lnTo>
                <a:lnTo>
                  <a:pt x="522" y="678"/>
                </a:lnTo>
                <a:lnTo>
                  <a:pt x="503" y="678"/>
                </a:lnTo>
                <a:lnTo>
                  <a:pt x="485" y="678"/>
                </a:lnTo>
                <a:lnTo>
                  <a:pt x="462" y="678"/>
                </a:lnTo>
                <a:lnTo>
                  <a:pt x="443" y="678"/>
                </a:lnTo>
                <a:lnTo>
                  <a:pt x="435" y="655"/>
                </a:lnTo>
                <a:lnTo>
                  <a:pt x="435" y="628"/>
                </a:lnTo>
                <a:lnTo>
                  <a:pt x="435" y="602"/>
                </a:lnTo>
                <a:lnTo>
                  <a:pt x="424" y="575"/>
                </a:lnTo>
                <a:lnTo>
                  <a:pt x="413" y="549"/>
                </a:lnTo>
                <a:lnTo>
                  <a:pt x="405" y="526"/>
                </a:lnTo>
                <a:lnTo>
                  <a:pt x="386" y="526"/>
                </a:lnTo>
                <a:lnTo>
                  <a:pt x="363" y="526"/>
                </a:lnTo>
                <a:lnTo>
                  <a:pt x="344" y="526"/>
                </a:lnTo>
                <a:lnTo>
                  <a:pt x="337" y="549"/>
                </a:lnTo>
                <a:lnTo>
                  <a:pt x="314" y="564"/>
                </a:lnTo>
                <a:lnTo>
                  <a:pt x="295" y="549"/>
                </a:lnTo>
                <a:lnTo>
                  <a:pt x="276" y="564"/>
                </a:lnTo>
                <a:lnTo>
                  <a:pt x="257" y="549"/>
                </a:lnTo>
                <a:lnTo>
                  <a:pt x="246" y="526"/>
                </a:lnTo>
                <a:lnTo>
                  <a:pt x="235" y="500"/>
                </a:lnTo>
                <a:lnTo>
                  <a:pt x="227" y="473"/>
                </a:lnTo>
                <a:lnTo>
                  <a:pt x="204" y="473"/>
                </a:lnTo>
                <a:lnTo>
                  <a:pt x="197" y="473"/>
                </a:lnTo>
                <a:lnTo>
                  <a:pt x="174" y="473"/>
                </a:lnTo>
                <a:lnTo>
                  <a:pt x="148" y="473"/>
                </a:lnTo>
                <a:lnTo>
                  <a:pt x="136" y="473"/>
                </a:lnTo>
                <a:lnTo>
                  <a:pt x="117" y="473"/>
                </a:lnTo>
                <a:lnTo>
                  <a:pt x="98" y="473"/>
                </a:lnTo>
                <a:lnTo>
                  <a:pt x="68" y="473"/>
                </a:lnTo>
                <a:lnTo>
                  <a:pt x="57" y="488"/>
                </a:lnTo>
                <a:lnTo>
                  <a:pt x="38" y="488"/>
                </a:lnTo>
                <a:lnTo>
                  <a:pt x="19" y="488"/>
                </a:lnTo>
                <a:lnTo>
                  <a:pt x="7" y="473"/>
                </a:lnTo>
                <a:lnTo>
                  <a:pt x="7" y="473"/>
                </a:lnTo>
                <a:lnTo>
                  <a:pt x="7" y="450"/>
                </a:lnTo>
                <a:lnTo>
                  <a:pt x="0" y="435"/>
                </a:lnTo>
                <a:lnTo>
                  <a:pt x="0" y="435"/>
                </a:lnTo>
                <a:lnTo>
                  <a:pt x="19" y="424"/>
                </a:lnTo>
                <a:lnTo>
                  <a:pt x="30" y="424"/>
                </a:lnTo>
                <a:lnTo>
                  <a:pt x="19" y="424"/>
                </a:lnTo>
                <a:lnTo>
                  <a:pt x="19" y="424"/>
                </a:lnTo>
                <a:lnTo>
                  <a:pt x="4" y="439"/>
                </a:lnTo>
                <a:lnTo>
                  <a:pt x="7" y="431"/>
                </a:lnTo>
                <a:lnTo>
                  <a:pt x="19" y="424"/>
                </a:lnTo>
                <a:lnTo>
                  <a:pt x="38" y="424"/>
                </a:lnTo>
                <a:lnTo>
                  <a:pt x="57" y="435"/>
                </a:lnTo>
                <a:lnTo>
                  <a:pt x="76" y="424"/>
                </a:lnTo>
                <a:lnTo>
                  <a:pt x="98" y="424"/>
                </a:lnTo>
                <a:lnTo>
                  <a:pt x="117" y="435"/>
                </a:lnTo>
                <a:lnTo>
                  <a:pt x="136" y="424"/>
                </a:lnTo>
                <a:lnTo>
                  <a:pt x="148" y="397"/>
                </a:lnTo>
                <a:lnTo>
                  <a:pt x="155" y="371"/>
                </a:lnTo>
                <a:lnTo>
                  <a:pt x="174" y="360"/>
                </a:lnTo>
                <a:lnTo>
                  <a:pt x="174" y="333"/>
                </a:lnTo>
                <a:lnTo>
                  <a:pt x="185" y="307"/>
                </a:lnTo>
                <a:lnTo>
                  <a:pt x="204" y="295"/>
                </a:lnTo>
                <a:lnTo>
                  <a:pt x="227" y="284"/>
                </a:lnTo>
                <a:lnTo>
                  <a:pt x="246" y="269"/>
                </a:lnTo>
                <a:lnTo>
                  <a:pt x="257" y="246"/>
                </a:lnTo>
                <a:lnTo>
                  <a:pt x="265" y="219"/>
                </a:lnTo>
                <a:lnTo>
                  <a:pt x="257" y="193"/>
                </a:lnTo>
                <a:lnTo>
                  <a:pt x="265" y="166"/>
                </a:lnTo>
                <a:lnTo>
                  <a:pt x="276" y="144"/>
                </a:lnTo>
                <a:lnTo>
                  <a:pt x="276" y="117"/>
                </a:lnTo>
                <a:lnTo>
                  <a:pt x="288" y="91"/>
                </a:lnTo>
                <a:lnTo>
                  <a:pt x="288" y="91"/>
                </a:lnTo>
                <a:lnTo>
                  <a:pt x="288" y="91"/>
                </a:lnTo>
                <a:lnTo>
                  <a:pt x="295" y="68"/>
                </a:lnTo>
                <a:lnTo>
                  <a:pt x="307" y="53"/>
                </a:lnTo>
                <a:lnTo>
                  <a:pt x="326" y="41"/>
                </a:lnTo>
                <a:lnTo>
                  <a:pt x="344" y="41"/>
                </a:lnTo>
                <a:lnTo>
                  <a:pt x="363" y="53"/>
                </a:lnTo>
                <a:lnTo>
                  <a:pt x="386" y="53"/>
                </a:lnTo>
                <a:lnTo>
                  <a:pt x="405" y="68"/>
                </a:lnTo>
                <a:lnTo>
                  <a:pt x="424" y="68"/>
                </a:lnTo>
                <a:lnTo>
                  <a:pt x="443" y="68"/>
                </a:lnTo>
                <a:lnTo>
                  <a:pt x="462" y="68"/>
                </a:lnTo>
                <a:lnTo>
                  <a:pt x="473" y="41"/>
                </a:lnTo>
                <a:lnTo>
                  <a:pt x="492" y="41"/>
                </a:lnTo>
                <a:lnTo>
                  <a:pt x="515" y="41"/>
                </a:lnTo>
                <a:lnTo>
                  <a:pt x="534" y="41"/>
                </a:lnTo>
                <a:lnTo>
                  <a:pt x="553" y="41"/>
                </a:lnTo>
                <a:lnTo>
                  <a:pt x="572" y="26"/>
                </a:lnTo>
                <a:lnTo>
                  <a:pt x="594" y="26"/>
                </a:lnTo>
                <a:lnTo>
                  <a:pt x="613" y="26"/>
                </a:lnTo>
                <a:lnTo>
                  <a:pt x="632" y="15"/>
                </a:lnTo>
                <a:lnTo>
                  <a:pt x="651" y="15"/>
                </a:lnTo>
                <a:lnTo>
                  <a:pt x="662" y="0"/>
                </a:lnTo>
                <a:lnTo>
                  <a:pt x="662" y="0"/>
                </a:lnTo>
                <a:lnTo>
                  <a:pt x="681" y="26"/>
                </a:lnTo>
                <a:lnTo>
                  <a:pt x="700" y="53"/>
                </a:lnTo>
                <a:lnTo>
                  <a:pt x="723" y="68"/>
                </a:lnTo>
                <a:lnTo>
                  <a:pt x="742" y="68"/>
                </a:lnTo>
                <a:lnTo>
                  <a:pt x="761" y="68"/>
                </a:lnTo>
                <a:lnTo>
                  <a:pt x="780" y="68"/>
                </a:lnTo>
                <a:lnTo>
                  <a:pt x="803" y="68"/>
                </a:lnTo>
                <a:lnTo>
                  <a:pt x="822" y="91"/>
                </a:lnTo>
                <a:lnTo>
                  <a:pt x="840" y="91"/>
                </a:lnTo>
                <a:lnTo>
                  <a:pt x="840" y="91"/>
                </a:lnTo>
                <a:lnTo>
                  <a:pt x="765" y="322"/>
                </a:lnTo>
                <a:lnTo>
                  <a:pt x="761" y="333"/>
                </a:lnTo>
                <a:lnTo>
                  <a:pt x="772" y="378"/>
                </a:lnTo>
                <a:lnTo>
                  <a:pt x="765" y="333"/>
                </a:lnTo>
                <a:lnTo>
                  <a:pt x="765" y="333"/>
                </a:lnTo>
                <a:lnTo>
                  <a:pt x="787" y="462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20" name="Freeform 48"/>
          <p:cNvSpPr>
            <a:spLocks/>
          </p:cNvSpPr>
          <p:nvPr/>
        </p:nvSpPr>
        <p:spPr bwMode="auto">
          <a:xfrm>
            <a:off x="6742113" y="1985963"/>
            <a:ext cx="901700" cy="933450"/>
          </a:xfrm>
          <a:custGeom>
            <a:avLst/>
            <a:gdLst/>
            <a:ahLst/>
            <a:cxnLst>
              <a:cxn ang="0">
                <a:pos x="810" y="537"/>
              </a:cxn>
              <a:cxn ang="0">
                <a:pos x="810" y="564"/>
              </a:cxn>
              <a:cxn ang="0">
                <a:pos x="753" y="575"/>
              </a:cxn>
              <a:cxn ang="0">
                <a:pos x="742" y="628"/>
              </a:cxn>
              <a:cxn ang="0">
                <a:pos x="731" y="704"/>
              </a:cxn>
              <a:cxn ang="0">
                <a:pos x="791" y="753"/>
              </a:cxn>
              <a:cxn ang="0">
                <a:pos x="753" y="768"/>
              </a:cxn>
              <a:cxn ang="0">
                <a:pos x="693" y="731"/>
              </a:cxn>
              <a:cxn ang="0">
                <a:pos x="632" y="715"/>
              </a:cxn>
              <a:cxn ang="0">
                <a:pos x="572" y="678"/>
              </a:cxn>
              <a:cxn ang="0">
                <a:pos x="534" y="678"/>
              </a:cxn>
              <a:cxn ang="0">
                <a:pos x="485" y="678"/>
              </a:cxn>
              <a:cxn ang="0">
                <a:pos x="435" y="655"/>
              </a:cxn>
              <a:cxn ang="0">
                <a:pos x="424" y="575"/>
              </a:cxn>
              <a:cxn ang="0">
                <a:pos x="386" y="526"/>
              </a:cxn>
              <a:cxn ang="0">
                <a:pos x="337" y="549"/>
              </a:cxn>
              <a:cxn ang="0">
                <a:pos x="276" y="564"/>
              </a:cxn>
              <a:cxn ang="0">
                <a:pos x="235" y="500"/>
              </a:cxn>
              <a:cxn ang="0">
                <a:pos x="197" y="473"/>
              </a:cxn>
              <a:cxn ang="0">
                <a:pos x="136" y="473"/>
              </a:cxn>
              <a:cxn ang="0">
                <a:pos x="68" y="473"/>
              </a:cxn>
              <a:cxn ang="0">
                <a:pos x="19" y="488"/>
              </a:cxn>
              <a:cxn ang="0">
                <a:pos x="7" y="450"/>
              </a:cxn>
              <a:cxn ang="0">
                <a:pos x="19" y="424"/>
              </a:cxn>
              <a:cxn ang="0">
                <a:pos x="19" y="424"/>
              </a:cxn>
              <a:cxn ang="0">
                <a:pos x="19" y="424"/>
              </a:cxn>
              <a:cxn ang="0">
                <a:pos x="76" y="424"/>
              </a:cxn>
              <a:cxn ang="0">
                <a:pos x="136" y="424"/>
              </a:cxn>
              <a:cxn ang="0">
                <a:pos x="174" y="360"/>
              </a:cxn>
              <a:cxn ang="0">
                <a:pos x="204" y="295"/>
              </a:cxn>
              <a:cxn ang="0">
                <a:pos x="257" y="246"/>
              </a:cxn>
              <a:cxn ang="0">
                <a:pos x="265" y="166"/>
              </a:cxn>
              <a:cxn ang="0">
                <a:pos x="288" y="91"/>
              </a:cxn>
              <a:cxn ang="0">
                <a:pos x="295" y="68"/>
              </a:cxn>
              <a:cxn ang="0">
                <a:pos x="344" y="41"/>
              </a:cxn>
              <a:cxn ang="0">
                <a:pos x="405" y="68"/>
              </a:cxn>
              <a:cxn ang="0">
                <a:pos x="462" y="68"/>
              </a:cxn>
              <a:cxn ang="0">
                <a:pos x="515" y="41"/>
              </a:cxn>
              <a:cxn ang="0">
                <a:pos x="572" y="26"/>
              </a:cxn>
              <a:cxn ang="0">
                <a:pos x="632" y="15"/>
              </a:cxn>
              <a:cxn ang="0">
                <a:pos x="662" y="0"/>
              </a:cxn>
              <a:cxn ang="0">
                <a:pos x="723" y="68"/>
              </a:cxn>
              <a:cxn ang="0">
                <a:pos x="780" y="68"/>
              </a:cxn>
              <a:cxn ang="0">
                <a:pos x="840" y="91"/>
              </a:cxn>
              <a:cxn ang="0">
                <a:pos x="761" y="333"/>
              </a:cxn>
              <a:cxn ang="0">
                <a:pos x="765" y="333"/>
              </a:cxn>
            </a:cxnLst>
            <a:rect l="0" t="0" r="r" b="b"/>
            <a:pathLst>
              <a:path w="840" h="780">
                <a:moveTo>
                  <a:pt x="787" y="462"/>
                </a:moveTo>
                <a:lnTo>
                  <a:pt x="799" y="507"/>
                </a:lnTo>
                <a:lnTo>
                  <a:pt x="810" y="537"/>
                </a:lnTo>
                <a:lnTo>
                  <a:pt x="833" y="564"/>
                </a:lnTo>
                <a:lnTo>
                  <a:pt x="833" y="564"/>
                </a:lnTo>
                <a:lnTo>
                  <a:pt x="810" y="564"/>
                </a:lnTo>
                <a:lnTo>
                  <a:pt x="791" y="564"/>
                </a:lnTo>
                <a:lnTo>
                  <a:pt x="772" y="575"/>
                </a:lnTo>
                <a:lnTo>
                  <a:pt x="753" y="575"/>
                </a:lnTo>
                <a:lnTo>
                  <a:pt x="731" y="590"/>
                </a:lnTo>
                <a:lnTo>
                  <a:pt x="723" y="617"/>
                </a:lnTo>
                <a:lnTo>
                  <a:pt x="742" y="628"/>
                </a:lnTo>
                <a:lnTo>
                  <a:pt x="742" y="655"/>
                </a:lnTo>
                <a:lnTo>
                  <a:pt x="742" y="678"/>
                </a:lnTo>
                <a:lnTo>
                  <a:pt x="731" y="704"/>
                </a:lnTo>
                <a:lnTo>
                  <a:pt x="753" y="731"/>
                </a:lnTo>
                <a:lnTo>
                  <a:pt x="772" y="742"/>
                </a:lnTo>
                <a:lnTo>
                  <a:pt x="791" y="753"/>
                </a:lnTo>
                <a:lnTo>
                  <a:pt x="791" y="780"/>
                </a:lnTo>
                <a:lnTo>
                  <a:pt x="772" y="780"/>
                </a:lnTo>
                <a:lnTo>
                  <a:pt x="753" y="768"/>
                </a:lnTo>
                <a:lnTo>
                  <a:pt x="731" y="753"/>
                </a:lnTo>
                <a:lnTo>
                  <a:pt x="712" y="742"/>
                </a:lnTo>
                <a:lnTo>
                  <a:pt x="693" y="731"/>
                </a:lnTo>
                <a:lnTo>
                  <a:pt x="674" y="715"/>
                </a:lnTo>
                <a:lnTo>
                  <a:pt x="651" y="704"/>
                </a:lnTo>
                <a:lnTo>
                  <a:pt x="632" y="715"/>
                </a:lnTo>
                <a:lnTo>
                  <a:pt x="613" y="704"/>
                </a:lnTo>
                <a:lnTo>
                  <a:pt x="594" y="693"/>
                </a:lnTo>
                <a:lnTo>
                  <a:pt x="572" y="678"/>
                </a:lnTo>
                <a:lnTo>
                  <a:pt x="553" y="678"/>
                </a:lnTo>
                <a:lnTo>
                  <a:pt x="534" y="678"/>
                </a:lnTo>
                <a:lnTo>
                  <a:pt x="534" y="678"/>
                </a:lnTo>
                <a:lnTo>
                  <a:pt x="522" y="678"/>
                </a:lnTo>
                <a:lnTo>
                  <a:pt x="503" y="678"/>
                </a:lnTo>
                <a:lnTo>
                  <a:pt x="485" y="678"/>
                </a:lnTo>
                <a:lnTo>
                  <a:pt x="462" y="678"/>
                </a:lnTo>
                <a:lnTo>
                  <a:pt x="443" y="678"/>
                </a:lnTo>
                <a:lnTo>
                  <a:pt x="435" y="655"/>
                </a:lnTo>
                <a:lnTo>
                  <a:pt x="435" y="628"/>
                </a:lnTo>
                <a:lnTo>
                  <a:pt x="435" y="602"/>
                </a:lnTo>
                <a:lnTo>
                  <a:pt x="424" y="575"/>
                </a:lnTo>
                <a:lnTo>
                  <a:pt x="413" y="549"/>
                </a:lnTo>
                <a:lnTo>
                  <a:pt x="405" y="526"/>
                </a:lnTo>
                <a:lnTo>
                  <a:pt x="386" y="526"/>
                </a:lnTo>
                <a:lnTo>
                  <a:pt x="363" y="526"/>
                </a:lnTo>
                <a:lnTo>
                  <a:pt x="344" y="526"/>
                </a:lnTo>
                <a:lnTo>
                  <a:pt x="337" y="549"/>
                </a:lnTo>
                <a:lnTo>
                  <a:pt x="314" y="564"/>
                </a:lnTo>
                <a:lnTo>
                  <a:pt x="295" y="549"/>
                </a:lnTo>
                <a:lnTo>
                  <a:pt x="276" y="564"/>
                </a:lnTo>
                <a:lnTo>
                  <a:pt x="257" y="549"/>
                </a:lnTo>
                <a:lnTo>
                  <a:pt x="246" y="526"/>
                </a:lnTo>
                <a:lnTo>
                  <a:pt x="235" y="500"/>
                </a:lnTo>
                <a:lnTo>
                  <a:pt x="227" y="473"/>
                </a:lnTo>
                <a:lnTo>
                  <a:pt x="204" y="473"/>
                </a:lnTo>
                <a:lnTo>
                  <a:pt x="197" y="473"/>
                </a:lnTo>
                <a:lnTo>
                  <a:pt x="174" y="473"/>
                </a:lnTo>
                <a:lnTo>
                  <a:pt x="148" y="473"/>
                </a:lnTo>
                <a:lnTo>
                  <a:pt x="136" y="473"/>
                </a:lnTo>
                <a:lnTo>
                  <a:pt x="117" y="473"/>
                </a:lnTo>
                <a:lnTo>
                  <a:pt x="98" y="473"/>
                </a:lnTo>
                <a:lnTo>
                  <a:pt x="68" y="473"/>
                </a:lnTo>
                <a:lnTo>
                  <a:pt x="57" y="488"/>
                </a:lnTo>
                <a:lnTo>
                  <a:pt x="38" y="488"/>
                </a:lnTo>
                <a:lnTo>
                  <a:pt x="19" y="488"/>
                </a:lnTo>
                <a:lnTo>
                  <a:pt x="7" y="473"/>
                </a:lnTo>
                <a:lnTo>
                  <a:pt x="7" y="473"/>
                </a:lnTo>
                <a:lnTo>
                  <a:pt x="7" y="450"/>
                </a:lnTo>
                <a:lnTo>
                  <a:pt x="0" y="435"/>
                </a:lnTo>
                <a:lnTo>
                  <a:pt x="0" y="435"/>
                </a:lnTo>
                <a:lnTo>
                  <a:pt x="19" y="424"/>
                </a:lnTo>
                <a:lnTo>
                  <a:pt x="30" y="424"/>
                </a:lnTo>
                <a:lnTo>
                  <a:pt x="19" y="424"/>
                </a:lnTo>
                <a:lnTo>
                  <a:pt x="19" y="424"/>
                </a:lnTo>
                <a:lnTo>
                  <a:pt x="4" y="439"/>
                </a:lnTo>
                <a:lnTo>
                  <a:pt x="7" y="431"/>
                </a:lnTo>
                <a:lnTo>
                  <a:pt x="19" y="424"/>
                </a:lnTo>
                <a:lnTo>
                  <a:pt x="38" y="424"/>
                </a:lnTo>
                <a:lnTo>
                  <a:pt x="57" y="435"/>
                </a:lnTo>
                <a:lnTo>
                  <a:pt x="76" y="424"/>
                </a:lnTo>
                <a:lnTo>
                  <a:pt x="98" y="424"/>
                </a:lnTo>
                <a:lnTo>
                  <a:pt x="117" y="435"/>
                </a:lnTo>
                <a:lnTo>
                  <a:pt x="136" y="424"/>
                </a:lnTo>
                <a:lnTo>
                  <a:pt x="148" y="397"/>
                </a:lnTo>
                <a:lnTo>
                  <a:pt x="155" y="371"/>
                </a:lnTo>
                <a:lnTo>
                  <a:pt x="174" y="360"/>
                </a:lnTo>
                <a:lnTo>
                  <a:pt x="174" y="333"/>
                </a:lnTo>
                <a:lnTo>
                  <a:pt x="185" y="307"/>
                </a:lnTo>
                <a:lnTo>
                  <a:pt x="204" y="295"/>
                </a:lnTo>
                <a:lnTo>
                  <a:pt x="227" y="284"/>
                </a:lnTo>
                <a:lnTo>
                  <a:pt x="246" y="269"/>
                </a:lnTo>
                <a:lnTo>
                  <a:pt x="257" y="246"/>
                </a:lnTo>
                <a:lnTo>
                  <a:pt x="265" y="219"/>
                </a:lnTo>
                <a:lnTo>
                  <a:pt x="257" y="193"/>
                </a:lnTo>
                <a:lnTo>
                  <a:pt x="265" y="166"/>
                </a:lnTo>
                <a:lnTo>
                  <a:pt x="276" y="144"/>
                </a:lnTo>
                <a:lnTo>
                  <a:pt x="276" y="117"/>
                </a:lnTo>
                <a:lnTo>
                  <a:pt x="288" y="91"/>
                </a:lnTo>
                <a:lnTo>
                  <a:pt x="288" y="91"/>
                </a:lnTo>
                <a:lnTo>
                  <a:pt x="288" y="91"/>
                </a:lnTo>
                <a:lnTo>
                  <a:pt x="295" y="68"/>
                </a:lnTo>
                <a:lnTo>
                  <a:pt x="307" y="53"/>
                </a:lnTo>
                <a:lnTo>
                  <a:pt x="326" y="41"/>
                </a:lnTo>
                <a:lnTo>
                  <a:pt x="344" y="41"/>
                </a:lnTo>
                <a:lnTo>
                  <a:pt x="363" y="53"/>
                </a:lnTo>
                <a:lnTo>
                  <a:pt x="386" y="53"/>
                </a:lnTo>
                <a:lnTo>
                  <a:pt x="405" y="68"/>
                </a:lnTo>
                <a:lnTo>
                  <a:pt x="424" y="68"/>
                </a:lnTo>
                <a:lnTo>
                  <a:pt x="443" y="68"/>
                </a:lnTo>
                <a:lnTo>
                  <a:pt x="462" y="68"/>
                </a:lnTo>
                <a:lnTo>
                  <a:pt x="473" y="41"/>
                </a:lnTo>
                <a:lnTo>
                  <a:pt x="492" y="41"/>
                </a:lnTo>
                <a:lnTo>
                  <a:pt x="515" y="41"/>
                </a:lnTo>
                <a:lnTo>
                  <a:pt x="534" y="41"/>
                </a:lnTo>
                <a:lnTo>
                  <a:pt x="553" y="41"/>
                </a:lnTo>
                <a:lnTo>
                  <a:pt x="572" y="26"/>
                </a:lnTo>
                <a:lnTo>
                  <a:pt x="594" y="26"/>
                </a:lnTo>
                <a:lnTo>
                  <a:pt x="613" y="26"/>
                </a:lnTo>
                <a:lnTo>
                  <a:pt x="632" y="15"/>
                </a:lnTo>
                <a:lnTo>
                  <a:pt x="651" y="15"/>
                </a:lnTo>
                <a:lnTo>
                  <a:pt x="662" y="0"/>
                </a:lnTo>
                <a:lnTo>
                  <a:pt x="662" y="0"/>
                </a:lnTo>
                <a:lnTo>
                  <a:pt x="681" y="26"/>
                </a:lnTo>
                <a:lnTo>
                  <a:pt x="700" y="53"/>
                </a:lnTo>
                <a:lnTo>
                  <a:pt x="723" y="68"/>
                </a:lnTo>
                <a:lnTo>
                  <a:pt x="742" y="68"/>
                </a:lnTo>
                <a:lnTo>
                  <a:pt x="761" y="68"/>
                </a:lnTo>
                <a:lnTo>
                  <a:pt x="780" y="68"/>
                </a:lnTo>
                <a:lnTo>
                  <a:pt x="803" y="68"/>
                </a:lnTo>
                <a:lnTo>
                  <a:pt x="822" y="91"/>
                </a:lnTo>
                <a:lnTo>
                  <a:pt x="840" y="91"/>
                </a:lnTo>
                <a:lnTo>
                  <a:pt x="840" y="91"/>
                </a:lnTo>
                <a:lnTo>
                  <a:pt x="765" y="322"/>
                </a:lnTo>
                <a:lnTo>
                  <a:pt x="761" y="333"/>
                </a:lnTo>
                <a:lnTo>
                  <a:pt x="772" y="378"/>
                </a:lnTo>
                <a:lnTo>
                  <a:pt x="765" y="333"/>
                </a:lnTo>
                <a:lnTo>
                  <a:pt x="765" y="333"/>
                </a:lnTo>
                <a:lnTo>
                  <a:pt x="787" y="462"/>
                </a:lnTo>
              </a:path>
            </a:pathLst>
          </a:custGeom>
          <a:solidFill>
            <a:srgbClr val="00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21" name="Freeform 49"/>
          <p:cNvSpPr>
            <a:spLocks/>
          </p:cNvSpPr>
          <p:nvPr/>
        </p:nvSpPr>
        <p:spPr bwMode="auto">
          <a:xfrm>
            <a:off x="6599238" y="2157413"/>
            <a:ext cx="247650" cy="303212"/>
          </a:xfrm>
          <a:custGeom>
            <a:avLst/>
            <a:gdLst/>
            <a:ahLst/>
            <a:cxnLst>
              <a:cxn ang="0">
                <a:pos x="80" y="253"/>
              </a:cxn>
              <a:cxn ang="0">
                <a:pos x="110" y="238"/>
              </a:cxn>
              <a:cxn ang="0">
                <a:pos x="87" y="246"/>
              </a:cxn>
              <a:cxn ang="0">
                <a:pos x="87" y="250"/>
              </a:cxn>
              <a:cxn ang="0">
                <a:pos x="84" y="250"/>
              </a:cxn>
              <a:cxn ang="0">
                <a:pos x="91" y="242"/>
              </a:cxn>
              <a:cxn ang="0">
                <a:pos x="80" y="253"/>
              </a:cxn>
              <a:cxn ang="0">
                <a:pos x="80" y="253"/>
              </a:cxn>
              <a:cxn ang="0">
                <a:pos x="103" y="242"/>
              </a:cxn>
              <a:cxn ang="0">
                <a:pos x="122" y="242"/>
              </a:cxn>
              <a:cxn ang="0">
                <a:pos x="122" y="216"/>
              </a:cxn>
              <a:cxn ang="0">
                <a:pos x="122" y="189"/>
              </a:cxn>
              <a:cxn ang="0">
                <a:pos x="140" y="189"/>
              </a:cxn>
              <a:cxn ang="0">
                <a:pos x="163" y="178"/>
              </a:cxn>
              <a:cxn ang="0">
                <a:pos x="182" y="189"/>
              </a:cxn>
              <a:cxn ang="0">
                <a:pos x="201" y="178"/>
              </a:cxn>
              <a:cxn ang="0">
                <a:pos x="209" y="189"/>
              </a:cxn>
              <a:cxn ang="0">
                <a:pos x="231" y="189"/>
              </a:cxn>
              <a:cxn ang="0">
                <a:pos x="231" y="166"/>
              </a:cxn>
              <a:cxn ang="0">
                <a:pos x="231" y="151"/>
              </a:cxn>
              <a:cxn ang="0">
                <a:pos x="220" y="125"/>
              </a:cxn>
              <a:cxn ang="0">
                <a:pos x="209" y="102"/>
              </a:cxn>
              <a:cxn ang="0">
                <a:pos x="209" y="75"/>
              </a:cxn>
              <a:cxn ang="0">
                <a:pos x="220" y="49"/>
              </a:cxn>
              <a:cxn ang="0">
                <a:pos x="201" y="49"/>
              </a:cxn>
              <a:cxn ang="0">
                <a:pos x="182" y="49"/>
              </a:cxn>
              <a:cxn ang="0">
                <a:pos x="171" y="22"/>
              </a:cxn>
              <a:cxn ang="0">
                <a:pos x="182" y="11"/>
              </a:cxn>
              <a:cxn ang="0">
                <a:pos x="182" y="11"/>
              </a:cxn>
              <a:cxn ang="0">
                <a:pos x="163" y="0"/>
              </a:cxn>
              <a:cxn ang="0">
                <a:pos x="140" y="0"/>
              </a:cxn>
              <a:cxn ang="0">
                <a:pos x="122" y="0"/>
              </a:cxn>
              <a:cxn ang="0">
                <a:pos x="103" y="11"/>
              </a:cxn>
              <a:cxn ang="0">
                <a:pos x="103" y="11"/>
              </a:cxn>
              <a:cxn ang="0">
                <a:pos x="103" y="11"/>
              </a:cxn>
              <a:cxn ang="0">
                <a:pos x="80" y="11"/>
              </a:cxn>
              <a:cxn ang="0">
                <a:pos x="61" y="0"/>
              </a:cxn>
              <a:cxn ang="0">
                <a:pos x="42" y="0"/>
              </a:cxn>
              <a:cxn ang="0">
                <a:pos x="31" y="0"/>
              </a:cxn>
              <a:cxn ang="0">
                <a:pos x="12" y="49"/>
              </a:cxn>
              <a:cxn ang="0">
                <a:pos x="0" y="75"/>
              </a:cxn>
              <a:cxn ang="0">
                <a:pos x="0" y="102"/>
              </a:cxn>
              <a:cxn ang="0">
                <a:pos x="0" y="125"/>
              </a:cxn>
              <a:cxn ang="0">
                <a:pos x="0" y="151"/>
              </a:cxn>
              <a:cxn ang="0">
                <a:pos x="0" y="178"/>
              </a:cxn>
              <a:cxn ang="0">
                <a:pos x="23" y="189"/>
              </a:cxn>
              <a:cxn ang="0">
                <a:pos x="31" y="216"/>
              </a:cxn>
              <a:cxn ang="0">
                <a:pos x="42" y="227"/>
              </a:cxn>
              <a:cxn ang="0">
                <a:pos x="61" y="242"/>
              </a:cxn>
              <a:cxn ang="0">
                <a:pos x="72" y="242"/>
              </a:cxn>
              <a:cxn ang="0">
                <a:pos x="80" y="253"/>
              </a:cxn>
            </a:cxnLst>
            <a:rect l="0" t="0" r="r" b="b"/>
            <a:pathLst>
              <a:path w="231" h="253">
                <a:moveTo>
                  <a:pt x="80" y="253"/>
                </a:moveTo>
                <a:lnTo>
                  <a:pt x="110" y="238"/>
                </a:lnTo>
                <a:lnTo>
                  <a:pt x="87" y="246"/>
                </a:lnTo>
                <a:lnTo>
                  <a:pt x="87" y="250"/>
                </a:lnTo>
                <a:lnTo>
                  <a:pt x="84" y="250"/>
                </a:lnTo>
                <a:lnTo>
                  <a:pt x="91" y="242"/>
                </a:lnTo>
                <a:lnTo>
                  <a:pt x="80" y="253"/>
                </a:lnTo>
                <a:lnTo>
                  <a:pt x="80" y="253"/>
                </a:lnTo>
                <a:lnTo>
                  <a:pt x="103" y="242"/>
                </a:lnTo>
                <a:lnTo>
                  <a:pt x="122" y="242"/>
                </a:lnTo>
                <a:lnTo>
                  <a:pt x="122" y="216"/>
                </a:lnTo>
                <a:lnTo>
                  <a:pt x="122" y="189"/>
                </a:lnTo>
                <a:lnTo>
                  <a:pt x="140" y="189"/>
                </a:lnTo>
                <a:lnTo>
                  <a:pt x="163" y="178"/>
                </a:lnTo>
                <a:lnTo>
                  <a:pt x="182" y="189"/>
                </a:lnTo>
                <a:lnTo>
                  <a:pt x="201" y="178"/>
                </a:lnTo>
                <a:lnTo>
                  <a:pt x="209" y="189"/>
                </a:lnTo>
                <a:lnTo>
                  <a:pt x="231" y="189"/>
                </a:lnTo>
                <a:lnTo>
                  <a:pt x="231" y="166"/>
                </a:lnTo>
                <a:lnTo>
                  <a:pt x="231" y="151"/>
                </a:lnTo>
                <a:lnTo>
                  <a:pt x="220" y="125"/>
                </a:lnTo>
                <a:lnTo>
                  <a:pt x="209" y="102"/>
                </a:lnTo>
                <a:lnTo>
                  <a:pt x="209" y="75"/>
                </a:lnTo>
                <a:lnTo>
                  <a:pt x="220" y="49"/>
                </a:lnTo>
                <a:lnTo>
                  <a:pt x="201" y="49"/>
                </a:lnTo>
                <a:lnTo>
                  <a:pt x="182" y="49"/>
                </a:lnTo>
                <a:lnTo>
                  <a:pt x="171" y="22"/>
                </a:lnTo>
                <a:lnTo>
                  <a:pt x="182" y="11"/>
                </a:lnTo>
                <a:lnTo>
                  <a:pt x="182" y="11"/>
                </a:lnTo>
                <a:lnTo>
                  <a:pt x="163" y="0"/>
                </a:lnTo>
                <a:lnTo>
                  <a:pt x="140" y="0"/>
                </a:lnTo>
                <a:lnTo>
                  <a:pt x="122" y="0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80" y="11"/>
                </a:lnTo>
                <a:lnTo>
                  <a:pt x="61" y="0"/>
                </a:lnTo>
                <a:lnTo>
                  <a:pt x="42" y="0"/>
                </a:lnTo>
                <a:lnTo>
                  <a:pt x="31" y="0"/>
                </a:lnTo>
                <a:lnTo>
                  <a:pt x="12" y="49"/>
                </a:lnTo>
                <a:lnTo>
                  <a:pt x="0" y="75"/>
                </a:lnTo>
                <a:lnTo>
                  <a:pt x="0" y="102"/>
                </a:lnTo>
                <a:lnTo>
                  <a:pt x="0" y="125"/>
                </a:lnTo>
                <a:lnTo>
                  <a:pt x="0" y="151"/>
                </a:lnTo>
                <a:lnTo>
                  <a:pt x="0" y="178"/>
                </a:lnTo>
                <a:lnTo>
                  <a:pt x="23" y="189"/>
                </a:lnTo>
                <a:lnTo>
                  <a:pt x="31" y="216"/>
                </a:lnTo>
                <a:lnTo>
                  <a:pt x="42" y="227"/>
                </a:lnTo>
                <a:lnTo>
                  <a:pt x="61" y="242"/>
                </a:lnTo>
                <a:lnTo>
                  <a:pt x="72" y="242"/>
                </a:lnTo>
                <a:lnTo>
                  <a:pt x="80" y="253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22" name="Freeform 50"/>
          <p:cNvSpPr>
            <a:spLocks/>
          </p:cNvSpPr>
          <p:nvPr/>
        </p:nvSpPr>
        <p:spPr bwMode="auto">
          <a:xfrm>
            <a:off x="6731000" y="2493963"/>
            <a:ext cx="31750" cy="68262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2" y="57"/>
              </a:cxn>
              <a:cxn ang="0">
                <a:pos x="22" y="38"/>
              </a:cxn>
              <a:cxn ang="0">
                <a:pos x="30" y="26"/>
              </a:cxn>
              <a:cxn ang="0">
                <a:pos x="30" y="0"/>
              </a:cxn>
              <a:cxn ang="0">
                <a:pos x="3" y="15"/>
              </a:cxn>
              <a:cxn ang="0">
                <a:pos x="0" y="15"/>
              </a:cxn>
            </a:cxnLst>
            <a:rect l="0" t="0" r="r" b="b"/>
            <a:pathLst>
              <a:path w="30" h="57">
                <a:moveTo>
                  <a:pt x="0" y="15"/>
                </a:moveTo>
                <a:lnTo>
                  <a:pt x="22" y="57"/>
                </a:lnTo>
                <a:lnTo>
                  <a:pt x="22" y="38"/>
                </a:lnTo>
                <a:lnTo>
                  <a:pt x="30" y="26"/>
                </a:lnTo>
                <a:lnTo>
                  <a:pt x="30" y="0"/>
                </a:lnTo>
                <a:lnTo>
                  <a:pt x="3" y="15"/>
                </a:lnTo>
                <a:lnTo>
                  <a:pt x="0" y="1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23" name="Freeform 51"/>
          <p:cNvSpPr>
            <a:spLocks/>
          </p:cNvSpPr>
          <p:nvPr/>
        </p:nvSpPr>
        <p:spPr bwMode="auto">
          <a:xfrm>
            <a:off x="6731000" y="2493963"/>
            <a:ext cx="31750" cy="68262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2" y="57"/>
              </a:cxn>
              <a:cxn ang="0">
                <a:pos x="22" y="38"/>
              </a:cxn>
              <a:cxn ang="0">
                <a:pos x="30" y="26"/>
              </a:cxn>
              <a:cxn ang="0">
                <a:pos x="30" y="0"/>
              </a:cxn>
              <a:cxn ang="0">
                <a:pos x="3" y="15"/>
              </a:cxn>
              <a:cxn ang="0">
                <a:pos x="0" y="15"/>
              </a:cxn>
            </a:cxnLst>
            <a:rect l="0" t="0" r="r" b="b"/>
            <a:pathLst>
              <a:path w="30" h="57">
                <a:moveTo>
                  <a:pt x="0" y="15"/>
                </a:moveTo>
                <a:lnTo>
                  <a:pt x="22" y="57"/>
                </a:lnTo>
                <a:lnTo>
                  <a:pt x="22" y="38"/>
                </a:lnTo>
                <a:lnTo>
                  <a:pt x="30" y="26"/>
                </a:lnTo>
                <a:lnTo>
                  <a:pt x="30" y="0"/>
                </a:lnTo>
                <a:lnTo>
                  <a:pt x="3" y="15"/>
                </a:lnTo>
                <a:lnTo>
                  <a:pt x="0" y="15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24" name="Freeform 52"/>
          <p:cNvSpPr>
            <a:spLocks/>
          </p:cNvSpPr>
          <p:nvPr/>
        </p:nvSpPr>
        <p:spPr bwMode="auto">
          <a:xfrm>
            <a:off x="7781925" y="2016125"/>
            <a:ext cx="385763" cy="477838"/>
          </a:xfrm>
          <a:custGeom>
            <a:avLst/>
            <a:gdLst/>
            <a:ahLst/>
            <a:cxnLst>
              <a:cxn ang="0">
                <a:pos x="250" y="398"/>
              </a:cxn>
              <a:cxn ang="0">
                <a:pos x="258" y="398"/>
              </a:cxn>
              <a:cxn ang="0">
                <a:pos x="269" y="371"/>
              </a:cxn>
              <a:cxn ang="0">
                <a:pos x="280" y="345"/>
              </a:cxn>
              <a:cxn ang="0">
                <a:pos x="288" y="322"/>
              </a:cxn>
              <a:cxn ang="0">
                <a:pos x="307" y="307"/>
              </a:cxn>
              <a:cxn ang="0">
                <a:pos x="330" y="296"/>
              </a:cxn>
              <a:cxn ang="0">
                <a:pos x="349" y="284"/>
              </a:cxn>
              <a:cxn ang="0">
                <a:pos x="360" y="269"/>
              </a:cxn>
              <a:cxn ang="0">
                <a:pos x="360" y="269"/>
              </a:cxn>
              <a:cxn ang="0">
                <a:pos x="337" y="258"/>
              </a:cxn>
              <a:cxn ang="0">
                <a:pos x="318" y="258"/>
              </a:cxn>
              <a:cxn ang="0">
                <a:pos x="307" y="231"/>
              </a:cxn>
              <a:cxn ang="0">
                <a:pos x="307" y="205"/>
              </a:cxn>
              <a:cxn ang="0">
                <a:pos x="307" y="178"/>
              </a:cxn>
              <a:cxn ang="0">
                <a:pos x="307" y="156"/>
              </a:cxn>
              <a:cxn ang="0">
                <a:pos x="307" y="129"/>
              </a:cxn>
              <a:cxn ang="0">
                <a:pos x="318" y="103"/>
              </a:cxn>
              <a:cxn ang="0">
                <a:pos x="330" y="80"/>
              </a:cxn>
              <a:cxn ang="0">
                <a:pos x="337" y="53"/>
              </a:cxn>
              <a:cxn ang="0">
                <a:pos x="349" y="42"/>
              </a:cxn>
              <a:cxn ang="0">
                <a:pos x="349" y="42"/>
              </a:cxn>
              <a:cxn ang="0">
                <a:pos x="337" y="42"/>
              </a:cxn>
              <a:cxn ang="0">
                <a:pos x="318" y="42"/>
              </a:cxn>
              <a:cxn ang="0">
                <a:pos x="299" y="42"/>
              </a:cxn>
              <a:cxn ang="0">
                <a:pos x="280" y="53"/>
              </a:cxn>
              <a:cxn ang="0">
                <a:pos x="269" y="65"/>
              </a:cxn>
              <a:cxn ang="0">
                <a:pos x="250" y="65"/>
              </a:cxn>
              <a:cxn ang="0">
                <a:pos x="227" y="65"/>
              </a:cxn>
              <a:cxn ang="0">
                <a:pos x="208" y="65"/>
              </a:cxn>
              <a:cxn ang="0">
                <a:pos x="189" y="42"/>
              </a:cxn>
              <a:cxn ang="0">
                <a:pos x="171" y="42"/>
              </a:cxn>
              <a:cxn ang="0">
                <a:pos x="148" y="27"/>
              </a:cxn>
              <a:cxn ang="0">
                <a:pos x="129" y="15"/>
              </a:cxn>
              <a:cxn ang="0">
                <a:pos x="110" y="15"/>
              </a:cxn>
              <a:cxn ang="0">
                <a:pos x="91" y="15"/>
              </a:cxn>
              <a:cxn ang="0">
                <a:pos x="91" y="15"/>
              </a:cxn>
              <a:cxn ang="0">
                <a:pos x="80" y="8"/>
              </a:cxn>
              <a:cxn ang="0">
                <a:pos x="61" y="0"/>
              </a:cxn>
              <a:cxn ang="0">
                <a:pos x="42" y="15"/>
              </a:cxn>
              <a:cxn ang="0">
                <a:pos x="23" y="27"/>
              </a:cxn>
              <a:cxn ang="0">
                <a:pos x="0" y="42"/>
              </a:cxn>
              <a:cxn ang="0">
                <a:pos x="0" y="42"/>
              </a:cxn>
              <a:cxn ang="0">
                <a:pos x="12" y="53"/>
              </a:cxn>
              <a:cxn ang="0">
                <a:pos x="30" y="65"/>
              </a:cxn>
              <a:cxn ang="0">
                <a:pos x="49" y="80"/>
              </a:cxn>
              <a:cxn ang="0">
                <a:pos x="49" y="103"/>
              </a:cxn>
              <a:cxn ang="0">
                <a:pos x="49" y="129"/>
              </a:cxn>
              <a:cxn ang="0">
                <a:pos x="30" y="156"/>
              </a:cxn>
              <a:cxn ang="0">
                <a:pos x="23" y="178"/>
              </a:cxn>
              <a:cxn ang="0">
                <a:pos x="12" y="193"/>
              </a:cxn>
              <a:cxn ang="0">
                <a:pos x="12" y="201"/>
              </a:cxn>
              <a:cxn ang="0">
                <a:pos x="23" y="205"/>
              </a:cxn>
              <a:cxn ang="0">
                <a:pos x="12" y="231"/>
              </a:cxn>
              <a:cxn ang="0">
                <a:pos x="12" y="258"/>
              </a:cxn>
              <a:cxn ang="0">
                <a:pos x="12" y="258"/>
              </a:cxn>
              <a:cxn ang="0">
                <a:pos x="250" y="398"/>
              </a:cxn>
            </a:cxnLst>
            <a:rect l="0" t="0" r="r" b="b"/>
            <a:pathLst>
              <a:path w="360" h="398">
                <a:moveTo>
                  <a:pt x="250" y="398"/>
                </a:moveTo>
                <a:lnTo>
                  <a:pt x="258" y="398"/>
                </a:lnTo>
                <a:lnTo>
                  <a:pt x="269" y="371"/>
                </a:lnTo>
                <a:lnTo>
                  <a:pt x="280" y="345"/>
                </a:lnTo>
                <a:lnTo>
                  <a:pt x="288" y="322"/>
                </a:lnTo>
                <a:lnTo>
                  <a:pt x="307" y="307"/>
                </a:lnTo>
                <a:lnTo>
                  <a:pt x="330" y="296"/>
                </a:lnTo>
                <a:lnTo>
                  <a:pt x="349" y="284"/>
                </a:lnTo>
                <a:lnTo>
                  <a:pt x="360" y="269"/>
                </a:lnTo>
                <a:lnTo>
                  <a:pt x="360" y="269"/>
                </a:lnTo>
                <a:lnTo>
                  <a:pt x="337" y="258"/>
                </a:lnTo>
                <a:lnTo>
                  <a:pt x="318" y="258"/>
                </a:lnTo>
                <a:lnTo>
                  <a:pt x="307" y="231"/>
                </a:lnTo>
                <a:lnTo>
                  <a:pt x="307" y="205"/>
                </a:lnTo>
                <a:lnTo>
                  <a:pt x="307" y="178"/>
                </a:lnTo>
                <a:lnTo>
                  <a:pt x="307" y="156"/>
                </a:lnTo>
                <a:lnTo>
                  <a:pt x="307" y="129"/>
                </a:lnTo>
                <a:lnTo>
                  <a:pt x="318" y="103"/>
                </a:lnTo>
                <a:lnTo>
                  <a:pt x="330" y="80"/>
                </a:lnTo>
                <a:lnTo>
                  <a:pt x="337" y="53"/>
                </a:lnTo>
                <a:lnTo>
                  <a:pt x="349" y="42"/>
                </a:lnTo>
                <a:lnTo>
                  <a:pt x="349" y="42"/>
                </a:lnTo>
                <a:lnTo>
                  <a:pt x="337" y="42"/>
                </a:lnTo>
                <a:lnTo>
                  <a:pt x="318" y="42"/>
                </a:lnTo>
                <a:lnTo>
                  <a:pt x="299" y="42"/>
                </a:lnTo>
                <a:lnTo>
                  <a:pt x="280" y="53"/>
                </a:lnTo>
                <a:lnTo>
                  <a:pt x="269" y="65"/>
                </a:lnTo>
                <a:lnTo>
                  <a:pt x="250" y="65"/>
                </a:lnTo>
                <a:lnTo>
                  <a:pt x="227" y="65"/>
                </a:lnTo>
                <a:lnTo>
                  <a:pt x="208" y="65"/>
                </a:lnTo>
                <a:lnTo>
                  <a:pt x="189" y="42"/>
                </a:lnTo>
                <a:lnTo>
                  <a:pt x="171" y="42"/>
                </a:lnTo>
                <a:lnTo>
                  <a:pt x="148" y="27"/>
                </a:lnTo>
                <a:lnTo>
                  <a:pt x="129" y="15"/>
                </a:lnTo>
                <a:lnTo>
                  <a:pt x="110" y="15"/>
                </a:lnTo>
                <a:lnTo>
                  <a:pt x="91" y="15"/>
                </a:lnTo>
                <a:lnTo>
                  <a:pt x="91" y="15"/>
                </a:lnTo>
                <a:lnTo>
                  <a:pt x="80" y="8"/>
                </a:lnTo>
                <a:lnTo>
                  <a:pt x="61" y="0"/>
                </a:lnTo>
                <a:lnTo>
                  <a:pt x="42" y="15"/>
                </a:lnTo>
                <a:lnTo>
                  <a:pt x="23" y="27"/>
                </a:lnTo>
                <a:lnTo>
                  <a:pt x="0" y="42"/>
                </a:lnTo>
                <a:lnTo>
                  <a:pt x="0" y="42"/>
                </a:lnTo>
                <a:lnTo>
                  <a:pt x="12" y="53"/>
                </a:lnTo>
                <a:lnTo>
                  <a:pt x="30" y="65"/>
                </a:lnTo>
                <a:lnTo>
                  <a:pt x="49" y="80"/>
                </a:lnTo>
                <a:lnTo>
                  <a:pt x="49" y="103"/>
                </a:lnTo>
                <a:lnTo>
                  <a:pt x="49" y="129"/>
                </a:lnTo>
                <a:lnTo>
                  <a:pt x="30" y="156"/>
                </a:lnTo>
                <a:lnTo>
                  <a:pt x="23" y="178"/>
                </a:lnTo>
                <a:lnTo>
                  <a:pt x="12" y="193"/>
                </a:lnTo>
                <a:lnTo>
                  <a:pt x="12" y="201"/>
                </a:lnTo>
                <a:lnTo>
                  <a:pt x="23" y="205"/>
                </a:lnTo>
                <a:lnTo>
                  <a:pt x="12" y="231"/>
                </a:lnTo>
                <a:lnTo>
                  <a:pt x="12" y="258"/>
                </a:lnTo>
                <a:lnTo>
                  <a:pt x="12" y="258"/>
                </a:lnTo>
                <a:lnTo>
                  <a:pt x="250" y="398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25" name="Freeform 53"/>
          <p:cNvSpPr>
            <a:spLocks/>
          </p:cNvSpPr>
          <p:nvPr/>
        </p:nvSpPr>
        <p:spPr bwMode="auto">
          <a:xfrm>
            <a:off x="7781925" y="2016125"/>
            <a:ext cx="385763" cy="477838"/>
          </a:xfrm>
          <a:custGeom>
            <a:avLst/>
            <a:gdLst/>
            <a:ahLst/>
            <a:cxnLst>
              <a:cxn ang="0">
                <a:pos x="250" y="398"/>
              </a:cxn>
              <a:cxn ang="0">
                <a:pos x="258" y="398"/>
              </a:cxn>
              <a:cxn ang="0">
                <a:pos x="269" y="371"/>
              </a:cxn>
              <a:cxn ang="0">
                <a:pos x="280" y="345"/>
              </a:cxn>
              <a:cxn ang="0">
                <a:pos x="288" y="322"/>
              </a:cxn>
              <a:cxn ang="0">
                <a:pos x="307" y="307"/>
              </a:cxn>
              <a:cxn ang="0">
                <a:pos x="330" y="296"/>
              </a:cxn>
              <a:cxn ang="0">
                <a:pos x="349" y="284"/>
              </a:cxn>
              <a:cxn ang="0">
                <a:pos x="360" y="269"/>
              </a:cxn>
              <a:cxn ang="0">
                <a:pos x="360" y="269"/>
              </a:cxn>
              <a:cxn ang="0">
                <a:pos x="337" y="258"/>
              </a:cxn>
              <a:cxn ang="0">
                <a:pos x="318" y="258"/>
              </a:cxn>
              <a:cxn ang="0">
                <a:pos x="307" y="231"/>
              </a:cxn>
              <a:cxn ang="0">
                <a:pos x="307" y="205"/>
              </a:cxn>
              <a:cxn ang="0">
                <a:pos x="307" y="178"/>
              </a:cxn>
              <a:cxn ang="0">
                <a:pos x="307" y="156"/>
              </a:cxn>
              <a:cxn ang="0">
                <a:pos x="307" y="129"/>
              </a:cxn>
              <a:cxn ang="0">
                <a:pos x="318" y="103"/>
              </a:cxn>
              <a:cxn ang="0">
                <a:pos x="330" y="80"/>
              </a:cxn>
              <a:cxn ang="0">
                <a:pos x="337" y="53"/>
              </a:cxn>
              <a:cxn ang="0">
                <a:pos x="349" y="42"/>
              </a:cxn>
              <a:cxn ang="0">
                <a:pos x="349" y="42"/>
              </a:cxn>
              <a:cxn ang="0">
                <a:pos x="337" y="42"/>
              </a:cxn>
              <a:cxn ang="0">
                <a:pos x="318" y="42"/>
              </a:cxn>
              <a:cxn ang="0">
                <a:pos x="299" y="42"/>
              </a:cxn>
              <a:cxn ang="0">
                <a:pos x="280" y="53"/>
              </a:cxn>
              <a:cxn ang="0">
                <a:pos x="269" y="65"/>
              </a:cxn>
              <a:cxn ang="0">
                <a:pos x="250" y="65"/>
              </a:cxn>
              <a:cxn ang="0">
                <a:pos x="227" y="65"/>
              </a:cxn>
              <a:cxn ang="0">
                <a:pos x="208" y="65"/>
              </a:cxn>
              <a:cxn ang="0">
                <a:pos x="189" y="42"/>
              </a:cxn>
              <a:cxn ang="0">
                <a:pos x="171" y="42"/>
              </a:cxn>
              <a:cxn ang="0">
                <a:pos x="148" y="27"/>
              </a:cxn>
              <a:cxn ang="0">
                <a:pos x="129" y="15"/>
              </a:cxn>
              <a:cxn ang="0">
                <a:pos x="110" y="15"/>
              </a:cxn>
              <a:cxn ang="0">
                <a:pos x="91" y="15"/>
              </a:cxn>
              <a:cxn ang="0">
                <a:pos x="91" y="15"/>
              </a:cxn>
              <a:cxn ang="0">
                <a:pos x="80" y="8"/>
              </a:cxn>
              <a:cxn ang="0">
                <a:pos x="61" y="0"/>
              </a:cxn>
              <a:cxn ang="0">
                <a:pos x="42" y="15"/>
              </a:cxn>
              <a:cxn ang="0">
                <a:pos x="23" y="27"/>
              </a:cxn>
              <a:cxn ang="0">
                <a:pos x="0" y="42"/>
              </a:cxn>
              <a:cxn ang="0">
                <a:pos x="0" y="42"/>
              </a:cxn>
              <a:cxn ang="0">
                <a:pos x="12" y="53"/>
              </a:cxn>
              <a:cxn ang="0">
                <a:pos x="30" y="65"/>
              </a:cxn>
              <a:cxn ang="0">
                <a:pos x="49" y="80"/>
              </a:cxn>
              <a:cxn ang="0">
                <a:pos x="49" y="103"/>
              </a:cxn>
              <a:cxn ang="0">
                <a:pos x="49" y="129"/>
              </a:cxn>
              <a:cxn ang="0">
                <a:pos x="30" y="156"/>
              </a:cxn>
              <a:cxn ang="0">
                <a:pos x="23" y="178"/>
              </a:cxn>
              <a:cxn ang="0">
                <a:pos x="12" y="193"/>
              </a:cxn>
              <a:cxn ang="0">
                <a:pos x="12" y="201"/>
              </a:cxn>
              <a:cxn ang="0">
                <a:pos x="23" y="205"/>
              </a:cxn>
              <a:cxn ang="0">
                <a:pos x="12" y="231"/>
              </a:cxn>
              <a:cxn ang="0">
                <a:pos x="12" y="258"/>
              </a:cxn>
              <a:cxn ang="0">
                <a:pos x="12" y="258"/>
              </a:cxn>
              <a:cxn ang="0">
                <a:pos x="250" y="398"/>
              </a:cxn>
            </a:cxnLst>
            <a:rect l="0" t="0" r="r" b="b"/>
            <a:pathLst>
              <a:path w="360" h="398">
                <a:moveTo>
                  <a:pt x="250" y="398"/>
                </a:moveTo>
                <a:lnTo>
                  <a:pt x="258" y="398"/>
                </a:lnTo>
                <a:lnTo>
                  <a:pt x="269" y="371"/>
                </a:lnTo>
                <a:lnTo>
                  <a:pt x="280" y="345"/>
                </a:lnTo>
                <a:lnTo>
                  <a:pt x="288" y="322"/>
                </a:lnTo>
                <a:lnTo>
                  <a:pt x="307" y="307"/>
                </a:lnTo>
                <a:lnTo>
                  <a:pt x="330" y="296"/>
                </a:lnTo>
                <a:lnTo>
                  <a:pt x="349" y="284"/>
                </a:lnTo>
                <a:lnTo>
                  <a:pt x="360" y="269"/>
                </a:lnTo>
                <a:lnTo>
                  <a:pt x="360" y="269"/>
                </a:lnTo>
                <a:lnTo>
                  <a:pt x="337" y="258"/>
                </a:lnTo>
                <a:lnTo>
                  <a:pt x="318" y="258"/>
                </a:lnTo>
                <a:lnTo>
                  <a:pt x="307" y="231"/>
                </a:lnTo>
                <a:lnTo>
                  <a:pt x="307" y="205"/>
                </a:lnTo>
                <a:lnTo>
                  <a:pt x="307" y="178"/>
                </a:lnTo>
                <a:lnTo>
                  <a:pt x="307" y="156"/>
                </a:lnTo>
                <a:lnTo>
                  <a:pt x="307" y="129"/>
                </a:lnTo>
                <a:lnTo>
                  <a:pt x="318" y="103"/>
                </a:lnTo>
                <a:lnTo>
                  <a:pt x="330" y="80"/>
                </a:lnTo>
                <a:lnTo>
                  <a:pt x="337" y="53"/>
                </a:lnTo>
                <a:lnTo>
                  <a:pt x="349" y="42"/>
                </a:lnTo>
                <a:lnTo>
                  <a:pt x="349" y="42"/>
                </a:lnTo>
                <a:lnTo>
                  <a:pt x="337" y="42"/>
                </a:lnTo>
                <a:lnTo>
                  <a:pt x="318" y="42"/>
                </a:lnTo>
                <a:lnTo>
                  <a:pt x="299" y="42"/>
                </a:lnTo>
                <a:lnTo>
                  <a:pt x="280" y="53"/>
                </a:lnTo>
                <a:lnTo>
                  <a:pt x="269" y="65"/>
                </a:lnTo>
                <a:lnTo>
                  <a:pt x="250" y="65"/>
                </a:lnTo>
                <a:lnTo>
                  <a:pt x="227" y="65"/>
                </a:lnTo>
                <a:lnTo>
                  <a:pt x="208" y="65"/>
                </a:lnTo>
                <a:lnTo>
                  <a:pt x="189" y="42"/>
                </a:lnTo>
                <a:lnTo>
                  <a:pt x="171" y="42"/>
                </a:lnTo>
                <a:lnTo>
                  <a:pt x="148" y="27"/>
                </a:lnTo>
                <a:lnTo>
                  <a:pt x="129" y="15"/>
                </a:lnTo>
                <a:lnTo>
                  <a:pt x="110" y="15"/>
                </a:lnTo>
                <a:lnTo>
                  <a:pt x="91" y="15"/>
                </a:lnTo>
                <a:lnTo>
                  <a:pt x="91" y="15"/>
                </a:lnTo>
                <a:lnTo>
                  <a:pt x="80" y="8"/>
                </a:lnTo>
                <a:lnTo>
                  <a:pt x="61" y="0"/>
                </a:lnTo>
                <a:lnTo>
                  <a:pt x="42" y="15"/>
                </a:lnTo>
                <a:lnTo>
                  <a:pt x="23" y="27"/>
                </a:lnTo>
                <a:lnTo>
                  <a:pt x="0" y="42"/>
                </a:lnTo>
                <a:lnTo>
                  <a:pt x="0" y="42"/>
                </a:lnTo>
                <a:lnTo>
                  <a:pt x="12" y="53"/>
                </a:lnTo>
                <a:lnTo>
                  <a:pt x="30" y="65"/>
                </a:lnTo>
                <a:lnTo>
                  <a:pt x="49" y="80"/>
                </a:lnTo>
                <a:lnTo>
                  <a:pt x="49" y="103"/>
                </a:lnTo>
                <a:lnTo>
                  <a:pt x="49" y="129"/>
                </a:lnTo>
                <a:lnTo>
                  <a:pt x="30" y="156"/>
                </a:lnTo>
                <a:lnTo>
                  <a:pt x="23" y="178"/>
                </a:lnTo>
                <a:lnTo>
                  <a:pt x="12" y="193"/>
                </a:lnTo>
                <a:lnTo>
                  <a:pt x="12" y="201"/>
                </a:lnTo>
                <a:lnTo>
                  <a:pt x="23" y="205"/>
                </a:lnTo>
                <a:lnTo>
                  <a:pt x="12" y="231"/>
                </a:lnTo>
                <a:lnTo>
                  <a:pt x="12" y="258"/>
                </a:lnTo>
                <a:lnTo>
                  <a:pt x="12" y="258"/>
                </a:lnTo>
                <a:lnTo>
                  <a:pt x="250" y="398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26" name="Freeform 54"/>
          <p:cNvSpPr>
            <a:spLocks/>
          </p:cNvSpPr>
          <p:nvPr/>
        </p:nvSpPr>
        <p:spPr bwMode="auto">
          <a:xfrm>
            <a:off x="5462588" y="869950"/>
            <a:ext cx="406400" cy="336550"/>
          </a:xfrm>
          <a:custGeom>
            <a:avLst/>
            <a:gdLst/>
            <a:ahLst/>
            <a:cxnLst>
              <a:cxn ang="0">
                <a:pos x="12" y="280"/>
              </a:cxn>
              <a:cxn ang="0">
                <a:pos x="19" y="280"/>
              </a:cxn>
              <a:cxn ang="0">
                <a:pos x="38" y="280"/>
              </a:cxn>
              <a:cxn ang="0">
                <a:pos x="61" y="280"/>
              </a:cxn>
              <a:cxn ang="0">
                <a:pos x="80" y="280"/>
              </a:cxn>
              <a:cxn ang="0">
                <a:pos x="99" y="280"/>
              </a:cxn>
              <a:cxn ang="0">
                <a:pos x="121" y="280"/>
              </a:cxn>
              <a:cxn ang="0">
                <a:pos x="140" y="280"/>
              </a:cxn>
              <a:cxn ang="0">
                <a:pos x="148" y="257"/>
              </a:cxn>
              <a:cxn ang="0">
                <a:pos x="159" y="242"/>
              </a:cxn>
              <a:cxn ang="0">
                <a:pos x="159" y="219"/>
              </a:cxn>
              <a:cxn ang="0">
                <a:pos x="178" y="204"/>
              </a:cxn>
              <a:cxn ang="0">
                <a:pos x="197" y="204"/>
              </a:cxn>
              <a:cxn ang="0">
                <a:pos x="220" y="193"/>
              </a:cxn>
              <a:cxn ang="0">
                <a:pos x="220" y="166"/>
              </a:cxn>
              <a:cxn ang="0">
                <a:pos x="227" y="143"/>
              </a:cxn>
              <a:cxn ang="0">
                <a:pos x="239" y="117"/>
              </a:cxn>
              <a:cxn ang="0">
                <a:pos x="250" y="90"/>
              </a:cxn>
              <a:cxn ang="0">
                <a:pos x="269" y="90"/>
              </a:cxn>
              <a:cxn ang="0">
                <a:pos x="288" y="90"/>
              </a:cxn>
              <a:cxn ang="0">
                <a:pos x="307" y="90"/>
              </a:cxn>
              <a:cxn ang="0">
                <a:pos x="326" y="90"/>
              </a:cxn>
              <a:cxn ang="0">
                <a:pos x="349" y="90"/>
              </a:cxn>
              <a:cxn ang="0">
                <a:pos x="367" y="90"/>
              </a:cxn>
              <a:cxn ang="0">
                <a:pos x="379" y="64"/>
              </a:cxn>
              <a:cxn ang="0">
                <a:pos x="379" y="53"/>
              </a:cxn>
              <a:cxn ang="0">
                <a:pos x="379" y="26"/>
              </a:cxn>
              <a:cxn ang="0">
                <a:pos x="379" y="15"/>
              </a:cxn>
              <a:cxn ang="0">
                <a:pos x="379" y="26"/>
              </a:cxn>
              <a:cxn ang="0">
                <a:pos x="356" y="15"/>
              </a:cxn>
              <a:cxn ang="0">
                <a:pos x="337" y="15"/>
              </a:cxn>
              <a:cxn ang="0">
                <a:pos x="318" y="15"/>
              </a:cxn>
              <a:cxn ang="0">
                <a:pos x="299" y="15"/>
              </a:cxn>
              <a:cxn ang="0">
                <a:pos x="277" y="15"/>
              </a:cxn>
              <a:cxn ang="0">
                <a:pos x="258" y="15"/>
              </a:cxn>
              <a:cxn ang="0">
                <a:pos x="239" y="15"/>
              </a:cxn>
              <a:cxn ang="0">
                <a:pos x="239" y="15"/>
              </a:cxn>
              <a:cxn ang="0">
                <a:pos x="239" y="0"/>
              </a:cxn>
              <a:cxn ang="0">
                <a:pos x="220" y="15"/>
              </a:cxn>
              <a:cxn ang="0">
                <a:pos x="197" y="26"/>
              </a:cxn>
              <a:cxn ang="0">
                <a:pos x="178" y="37"/>
              </a:cxn>
              <a:cxn ang="0">
                <a:pos x="167" y="64"/>
              </a:cxn>
              <a:cxn ang="0">
                <a:pos x="148" y="90"/>
              </a:cxn>
              <a:cxn ang="0">
                <a:pos x="129" y="102"/>
              </a:cxn>
              <a:cxn ang="0">
                <a:pos x="110" y="128"/>
              </a:cxn>
              <a:cxn ang="0">
                <a:pos x="91" y="143"/>
              </a:cxn>
              <a:cxn ang="0">
                <a:pos x="68" y="155"/>
              </a:cxn>
              <a:cxn ang="0">
                <a:pos x="49" y="166"/>
              </a:cxn>
              <a:cxn ang="0">
                <a:pos x="31" y="193"/>
              </a:cxn>
              <a:cxn ang="0">
                <a:pos x="12" y="204"/>
              </a:cxn>
              <a:cxn ang="0">
                <a:pos x="0" y="230"/>
              </a:cxn>
              <a:cxn ang="0">
                <a:pos x="0" y="257"/>
              </a:cxn>
              <a:cxn ang="0">
                <a:pos x="0" y="268"/>
              </a:cxn>
              <a:cxn ang="0">
                <a:pos x="12" y="280"/>
              </a:cxn>
            </a:cxnLst>
            <a:rect l="0" t="0" r="r" b="b"/>
            <a:pathLst>
              <a:path w="379" h="280">
                <a:moveTo>
                  <a:pt x="12" y="280"/>
                </a:moveTo>
                <a:lnTo>
                  <a:pt x="19" y="280"/>
                </a:lnTo>
                <a:lnTo>
                  <a:pt x="38" y="280"/>
                </a:lnTo>
                <a:lnTo>
                  <a:pt x="61" y="280"/>
                </a:lnTo>
                <a:lnTo>
                  <a:pt x="80" y="280"/>
                </a:lnTo>
                <a:lnTo>
                  <a:pt x="99" y="280"/>
                </a:lnTo>
                <a:lnTo>
                  <a:pt x="121" y="280"/>
                </a:lnTo>
                <a:lnTo>
                  <a:pt x="140" y="280"/>
                </a:lnTo>
                <a:lnTo>
                  <a:pt x="148" y="257"/>
                </a:lnTo>
                <a:lnTo>
                  <a:pt x="159" y="242"/>
                </a:lnTo>
                <a:lnTo>
                  <a:pt x="159" y="219"/>
                </a:lnTo>
                <a:lnTo>
                  <a:pt x="178" y="204"/>
                </a:lnTo>
                <a:lnTo>
                  <a:pt x="197" y="204"/>
                </a:lnTo>
                <a:lnTo>
                  <a:pt x="220" y="193"/>
                </a:lnTo>
                <a:lnTo>
                  <a:pt x="220" y="166"/>
                </a:lnTo>
                <a:lnTo>
                  <a:pt x="227" y="143"/>
                </a:lnTo>
                <a:lnTo>
                  <a:pt x="239" y="117"/>
                </a:lnTo>
                <a:lnTo>
                  <a:pt x="250" y="90"/>
                </a:lnTo>
                <a:lnTo>
                  <a:pt x="269" y="90"/>
                </a:lnTo>
                <a:lnTo>
                  <a:pt x="288" y="90"/>
                </a:lnTo>
                <a:lnTo>
                  <a:pt x="307" y="90"/>
                </a:lnTo>
                <a:lnTo>
                  <a:pt x="326" y="90"/>
                </a:lnTo>
                <a:lnTo>
                  <a:pt x="349" y="90"/>
                </a:lnTo>
                <a:lnTo>
                  <a:pt x="367" y="90"/>
                </a:lnTo>
                <a:lnTo>
                  <a:pt x="379" y="64"/>
                </a:lnTo>
                <a:lnTo>
                  <a:pt x="379" y="53"/>
                </a:lnTo>
                <a:lnTo>
                  <a:pt x="379" y="26"/>
                </a:lnTo>
                <a:lnTo>
                  <a:pt x="379" y="15"/>
                </a:lnTo>
                <a:lnTo>
                  <a:pt x="379" y="26"/>
                </a:lnTo>
                <a:lnTo>
                  <a:pt x="356" y="15"/>
                </a:lnTo>
                <a:lnTo>
                  <a:pt x="337" y="15"/>
                </a:lnTo>
                <a:lnTo>
                  <a:pt x="318" y="15"/>
                </a:lnTo>
                <a:lnTo>
                  <a:pt x="299" y="15"/>
                </a:lnTo>
                <a:lnTo>
                  <a:pt x="277" y="15"/>
                </a:lnTo>
                <a:lnTo>
                  <a:pt x="258" y="15"/>
                </a:lnTo>
                <a:lnTo>
                  <a:pt x="239" y="15"/>
                </a:lnTo>
                <a:lnTo>
                  <a:pt x="239" y="15"/>
                </a:lnTo>
                <a:lnTo>
                  <a:pt x="239" y="0"/>
                </a:lnTo>
                <a:lnTo>
                  <a:pt x="220" y="15"/>
                </a:lnTo>
                <a:lnTo>
                  <a:pt x="197" y="26"/>
                </a:lnTo>
                <a:lnTo>
                  <a:pt x="178" y="37"/>
                </a:lnTo>
                <a:lnTo>
                  <a:pt x="167" y="64"/>
                </a:lnTo>
                <a:lnTo>
                  <a:pt x="148" y="90"/>
                </a:lnTo>
                <a:lnTo>
                  <a:pt x="129" y="102"/>
                </a:lnTo>
                <a:lnTo>
                  <a:pt x="110" y="128"/>
                </a:lnTo>
                <a:lnTo>
                  <a:pt x="91" y="143"/>
                </a:lnTo>
                <a:lnTo>
                  <a:pt x="68" y="155"/>
                </a:lnTo>
                <a:lnTo>
                  <a:pt x="49" y="166"/>
                </a:lnTo>
                <a:lnTo>
                  <a:pt x="31" y="193"/>
                </a:lnTo>
                <a:lnTo>
                  <a:pt x="12" y="204"/>
                </a:lnTo>
                <a:lnTo>
                  <a:pt x="0" y="230"/>
                </a:lnTo>
                <a:lnTo>
                  <a:pt x="0" y="257"/>
                </a:lnTo>
                <a:lnTo>
                  <a:pt x="0" y="268"/>
                </a:lnTo>
                <a:lnTo>
                  <a:pt x="12" y="28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27" name="Freeform 55"/>
          <p:cNvSpPr>
            <a:spLocks/>
          </p:cNvSpPr>
          <p:nvPr/>
        </p:nvSpPr>
        <p:spPr bwMode="auto">
          <a:xfrm>
            <a:off x="5462588" y="869950"/>
            <a:ext cx="406400" cy="336550"/>
          </a:xfrm>
          <a:custGeom>
            <a:avLst/>
            <a:gdLst/>
            <a:ahLst/>
            <a:cxnLst>
              <a:cxn ang="0">
                <a:pos x="12" y="280"/>
              </a:cxn>
              <a:cxn ang="0">
                <a:pos x="19" y="280"/>
              </a:cxn>
              <a:cxn ang="0">
                <a:pos x="38" y="280"/>
              </a:cxn>
              <a:cxn ang="0">
                <a:pos x="61" y="280"/>
              </a:cxn>
              <a:cxn ang="0">
                <a:pos x="80" y="280"/>
              </a:cxn>
              <a:cxn ang="0">
                <a:pos x="99" y="280"/>
              </a:cxn>
              <a:cxn ang="0">
                <a:pos x="121" y="280"/>
              </a:cxn>
              <a:cxn ang="0">
                <a:pos x="140" y="280"/>
              </a:cxn>
              <a:cxn ang="0">
                <a:pos x="148" y="257"/>
              </a:cxn>
              <a:cxn ang="0">
                <a:pos x="159" y="242"/>
              </a:cxn>
              <a:cxn ang="0">
                <a:pos x="159" y="219"/>
              </a:cxn>
              <a:cxn ang="0">
                <a:pos x="178" y="204"/>
              </a:cxn>
              <a:cxn ang="0">
                <a:pos x="197" y="204"/>
              </a:cxn>
              <a:cxn ang="0">
                <a:pos x="220" y="193"/>
              </a:cxn>
              <a:cxn ang="0">
                <a:pos x="220" y="166"/>
              </a:cxn>
              <a:cxn ang="0">
                <a:pos x="227" y="143"/>
              </a:cxn>
              <a:cxn ang="0">
                <a:pos x="239" y="117"/>
              </a:cxn>
              <a:cxn ang="0">
                <a:pos x="250" y="90"/>
              </a:cxn>
              <a:cxn ang="0">
                <a:pos x="269" y="90"/>
              </a:cxn>
              <a:cxn ang="0">
                <a:pos x="288" y="90"/>
              </a:cxn>
              <a:cxn ang="0">
                <a:pos x="307" y="90"/>
              </a:cxn>
              <a:cxn ang="0">
                <a:pos x="326" y="90"/>
              </a:cxn>
              <a:cxn ang="0">
                <a:pos x="349" y="90"/>
              </a:cxn>
              <a:cxn ang="0">
                <a:pos x="367" y="90"/>
              </a:cxn>
              <a:cxn ang="0">
                <a:pos x="379" y="64"/>
              </a:cxn>
              <a:cxn ang="0">
                <a:pos x="379" y="53"/>
              </a:cxn>
              <a:cxn ang="0">
                <a:pos x="379" y="26"/>
              </a:cxn>
              <a:cxn ang="0">
                <a:pos x="379" y="15"/>
              </a:cxn>
              <a:cxn ang="0">
                <a:pos x="379" y="26"/>
              </a:cxn>
              <a:cxn ang="0">
                <a:pos x="356" y="15"/>
              </a:cxn>
              <a:cxn ang="0">
                <a:pos x="337" y="15"/>
              </a:cxn>
              <a:cxn ang="0">
                <a:pos x="318" y="15"/>
              </a:cxn>
              <a:cxn ang="0">
                <a:pos x="299" y="15"/>
              </a:cxn>
              <a:cxn ang="0">
                <a:pos x="277" y="15"/>
              </a:cxn>
              <a:cxn ang="0">
                <a:pos x="258" y="15"/>
              </a:cxn>
              <a:cxn ang="0">
                <a:pos x="239" y="15"/>
              </a:cxn>
              <a:cxn ang="0">
                <a:pos x="239" y="15"/>
              </a:cxn>
              <a:cxn ang="0">
                <a:pos x="239" y="0"/>
              </a:cxn>
              <a:cxn ang="0">
                <a:pos x="220" y="15"/>
              </a:cxn>
              <a:cxn ang="0">
                <a:pos x="197" y="26"/>
              </a:cxn>
              <a:cxn ang="0">
                <a:pos x="178" y="37"/>
              </a:cxn>
              <a:cxn ang="0">
                <a:pos x="167" y="64"/>
              </a:cxn>
              <a:cxn ang="0">
                <a:pos x="148" y="90"/>
              </a:cxn>
              <a:cxn ang="0">
                <a:pos x="129" y="102"/>
              </a:cxn>
              <a:cxn ang="0">
                <a:pos x="110" y="128"/>
              </a:cxn>
              <a:cxn ang="0">
                <a:pos x="91" y="143"/>
              </a:cxn>
              <a:cxn ang="0">
                <a:pos x="68" y="155"/>
              </a:cxn>
              <a:cxn ang="0">
                <a:pos x="49" y="166"/>
              </a:cxn>
              <a:cxn ang="0">
                <a:pos x="31" y="193"/>
              </a:cxn>
              <a:cxn ang="0">
                <a:pos x="12" y="204"/>
              </a:cxn>
              <a:cxn ang="0">
                <a:pos x="0" y="230"/>
              </a:cxn>
              <a:cxn ang="0">
                <a:pos x="0" y="257"/>
              </a:cxn>
              <a:cxn ang="0">
                <a:pos x="0" y="268"/>
              </a:cxn>
              <a:cxn ang="0">
                <a:pos x="12" y="280"/>
              </a:cxn>
            </a:cxnLst>
            <a:rect l="0" t="0" r="r" b="b"/>
            <a:pathLst>
              <a:path w="379" h="280">
                <a:moveTo>
                  <a:pt x="12" y="280"/>
                </a:moveTo>
                <a:lnTo>
                  <a:pt x="19" y="280"/>
                </a:lnTo>
                <a:lnTo>
                  <a:pt x="38" y="280"/>
                </a:lnTo>
                <a:lnTo>
                  <a:pt x="61" y="280"/>
                </a:lnTo>
                <a:lnTo>
                  <a:pt x="80" y="280"/>
                </a:lnTo>
                <a:lnTo>
                  <a:pt x="99" y="280"/>
                </a:lnTo>
                <a:lnTo>
                  <a:pt x="121" y="280"/>
                </a:lnTo>
                <a:lnTo>
                  <a:pt x="140" y="280"/>
                </a:lnTo>
                <a:lnTo>
                  <a:pt x="148" y="257"/>
                </a:lnTo>
                <a:lnTo>
                  <a:pt x="159" y="242"/>
                </a:lnTo>
                <a:lnTo>
                  <a:pt x="159" y="219"/>
                </a:lnTo>
                <a:lnTo>
                  <a:pt x="178" y="204"/>
                </a:lnTo>
                <a:lnTo>
                  <a:pt x="197" y="204"/>
                </a:lnTo>
                <a:lnTo>
                  <a:pt x="220" y="193"/>
                </a:lnTo>
                <a:lnTo>
                  <a:pt x="220" y="166"/>
                </a:lnTo>
                <a:lnTo>
                  <a:pt x="227" y="143"/>
                </a:lnTo>
                <a:lnTo>
                  <a:pt x="239" y="117"/>
                </a:lnTo>
                <a:lnTo>
                  <a:pt x="250" y="90"/>
                </a:lnTo>
                <a:lnTo>
                  <a:pt x="269" y="90"/>
                </a:lnTo>
                <a:lnTo>
                  <a:pt x="288" y="90"/>
                </a:lnTo>
                <a:lnTo>
                  <a:pt x="307" y="90"/>
                </a:lnTo>
                <a:lnTo>
                  <a:pt x="326" y="90"/>
                </a:lnTo>
                <a:lnTo>
                  <a:pt x="349" y="90"/>
                </a:lnTo>
                <a:lnTo>
                  <a:pt x="367" y="90"/>
                </a:lnTo>
                <a:lnTo>
                  <a:pt x="379" y="64"/>
                </a:lnTo>
                <a:lnTo>
                  <a:pt x="379" y="53"/>
                </a:lnTo>
                <a:lnTo>
                  <a:pt x="379" y="26"/>
                </a:lnTo>
                <a:lnTo>
                  <a:pt x="379" y="15"/>
                </a:lnTo>
                <a:lnTo>
                  <a:pt x="379" y="26"/>
                </a:lnTo>
                <a:lnTo>
                  <a:pt x="356" y="15"/>
                </a:lnTo>
                <a:lnTo>
                  <a:pt x="337" y="15"/>
                </a:lnTo>
                <a:lnTo>
                  <a:pt x="318" y="15"/>
                </a:lnTo>
                <a:lnTo>
                  <a:pt x="299" y="15"/>
                </a:lnTo>
                <a:lnTo>
                  <a:pt x="277" y="15"/>
                </a:lnTo>
                <a:lnTo>
                  <a:pt x="258" y="15"/>
                </a:lnTo>
                <a:lnTo>
                  <a:pt x="239" y="15"/>
                </a:lnTo>
                <a:lnTo>
                  <a:pt x="239" y="15"/>
                </a:lnTo>
                <a:lnTo>
                  <a:pt x="239" y="0"/>
                </a:lnTo>
                <a:lnTo>
                  <a:pt x="220" y="15"/>
                </a:lnTo>
                <a:lnTo>
                  <a:pt x="197" y="26"/>
                </a:lnTo>
                <a:lnTo>
                  <a:pt x="178" y="37"/>
                </a:lnTo>
                <a:lnTo>
                  <a:pt x="167" y="64"/>
                </a:lnTo>
                <a:lnTo>
                  <a:pt x="148" y="90"/>
                </a:lnTo>
                <a:lnTo>
                  <a:pt x="129" y="102"/>
                </a:lnTo>
                <a:lnTo>
                  <a:pt x="110" y="128"/>
                </a:lnTo>
                <a:lnTo>
                  <a:pt x="91" y="143"/>
                </a:lnTo>
                <a:lnTo>
                  <a:pt x="68" y="155"/>
                </a:lnTo>
                <a:lnTo>
                  <a:pt x="49" y="166"/>
                </a:lnTo>
                <a:lnTo>
                  <a:pt x="31" y="193"/>
                </a:lnTo>
                <a:lnTo>
                  <a:pt x="12" y="204"/>
                </a:lnTo>
                <a:lnTo>
                  <a:pt x="0" y="230"/>
                </a:lnTo>
                <a:lnTo>
                  <a:pt x="0" y="257"/>
                </a:lnTo>
                <a:lnTo>
                  <a:pt x="0" y="268"/>
                </a:lnTo>
                <a:lnTo>
                  <a:pt x="12" y="280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28" name="Freeform 56"/>
          <p:cNvSpPr>
            <a:spLocks/>
          </p:cNvSpPr>
          <p:nvPr/>
        </p:nvSpPr>
        <p:spPr bwMode="auto">
          <a:xfrm>
            <a:off x="5430838" y="933450"/>
            <a:ext cx="604837" cy="593725"/>
          </a:xfrm>
          <a:custGeom>
            <a:avLst/>
            <a:gdLst/>
            <a:ahLst/>
            <a:cxnLst>
              <a:cxn ang="0">
                <a:pos x="23" y="420"/>
              </a:cxn>
              <a:cxn ang="0">
                <a:pos x="61" y="435"/>
              </a:cxn>
              <a:cxn ang="0">
                <a:pos x="98" y="435"/>
              </a:cxn>
              <a:cxn ang="0">
                <a:pos x="151" y="446"/>
              </a:cxn>
              <a:cxn ang="0">
                <a:pos x="178" y="495"/>
              </a:cxn>
              <a:cxn ang="0">
                <a:pos x="178" y="495"/>
              </a:cxn>
              <a:cxn ang="0">
                <a:pos x="208" y="473"/>
              </a:cxn>
              <a:cxn ang="0">
                <a:pos x="250" y="473"/>
              </a:cxn>
              <a:cxn ang="0">
                <a:pos x="280" y="473"/>
              </a:cxn>
              <a:cxn ang="0">
                <a:pos x="318" y="458"/>
              </a:cxn>
              <a:cxn ang="0">
                <a:pos x="356" y="458"/>
              </a:cxn>
              <a:cxn ang="0">
                <a:pos x="386" y="458"/>
              </a:cxn>
              <a:cxn ang="0">
                <a:pos x="428" y="458"/>
              </a:cxn>
              <a:cxn ang="0">
                <a:pos x="466" y="458"/>
              </a:cxn>
              <a:cxn ang="0">
                <a:pos x="504" y="446"/>
              </a:cxn>
              <a:cxn ang="0">
                <a:pos x="496" y="397"/>
              </a:cxn>
              <a:cxn ang="0">
                <a:pos x="496" y="344"/>
              </a:cxn>
              <a:cxn ang="0">
                <a:pos x="496" y="291"/>
              </a:cxn>
              <a:cxn ang="0">
                <a:pos x="485" y="242"/>
              </a:cxn>
              <a:cxn ang="0">
                <a:pos x="485" y="189"/>
              </a:cxn>
              <a:cxn ang="0">
                <a:pos x="485" y="140"/>
              </a:cxn>
              <a:cxn ang="0">
                <a:pos x="515" y="113"/>
              </a:cxn>
              <a:cxn ang="0">
                <a:pos x="557" y="102"/>
              </a:cxn>
              <a:cxn ang="0">
                <a:pos x="545" y="90"/>
              </a:cxn>
              <a:cxn ang="0">
                <a:pos x="496" y="75"/>
              </a:cxn>
              <a:cxn ang="0">
                <a:pos x="458" y="49"/>
              </a:cxn>
              <a:cxn ang="0">
                <a:pos x="416" y="11"/>
              </a:cxn>
              <a:cxn ang="0">
                <a:pos x="409" y="11"/>
              </a:cxn>
              <a:cxn ang="0">
                <a:pos x="379" y="37"/>
              </a:cxn>
              <a:cxn ang="0">
                <a:pos x="337" y="37"/>
              </a:cxn>
              <a:cxn ang="0">
                <a:pos x="295" y="37"/>
              </a:cxn>
              <a:cxn ang="0">
                <a:pos x="269" y="64"/>
              </a:cxn>
              <a:cxn ang="0">
                <a:pos x="250" y="113"/>
              </a:cxn>
              <a:cxn ang="0">
                <a:pos x="227" y="151"/>
              </a:cxn>
              <a:cxn ang="0">
                <a:pos x="189" y="166"/>
              </a:cxn>
              <a:cxn ang="0">
                <a:pos x="178" y="204"/>
              </a:cxn>
              <a:cxn ang="0">
                <a:pos x="151" y="227"/>
              </a:cxn>
              <a:cxn ang="0">
                <a:pos x="110" y="227"/>
              </a:cxn>
              <a:cxn ang="0">
                <a:pos x="68" y="227"/>
              </a:cxn>
              <a:cxn ang="0">
                <a:pos x="42" y="227"/>
              </a:cxn>
              <a:cxn ang="0">
                <a:pos x="23" y="242"/>
              </a:cxn>
              <a:cxn ang="0">
                <a:pos x="23" y="291"/>
              </a:cxn>
              <a:cxn ang="0">
                <a:pos x="23" y="344"/>
              </a:cxn>
              <a:cxn ang="0">
                <a:pos x="11" y="397"/>
              </a:cxn>
              <a:cxn ang="0">
                <a:pos x="23" y="446"/>
              </a:cxn>
              <a:cxn ang="0">
                <a:pos x="11" y="420"/>
              </a:cxn>
            </a:cxnLst>
            <a:rect l="0" t="0" r="r" b="b"/>
            <a:pathLst>
              <a:path w="564" h="495">
                <a:moveTo>
                  <a:pt x="11" y="420"/>
                </a:moveTo>
                <a:lnTo>
                  <a:pt x="23" y="420"/>
                </a:lnTo>
                <a:lnTo>
                  <a:pt x="42" y="420"/>
                </a:lnTo>
                <a:lnTo>
                  <a:pt x="61" y="435"/>
                </a:lnTo>
                <a:lnTo>
                  <a:pt x="79" y="435"/>
                </a:lnTo>
                <a:lnTo>
                  <a:pt x="98" y="435"/>
                </a:lnTo>
                <a:lnTo>
                  <a:pt x="129" y="435"/>
                </a:lnTo>
                <a:lnTo>
                  <a:pt x="151" y="446"/>
                </a:lnTo>
                <a:lnTo>
                  <a:pt x="170" y="473"/>
                </a:lnTo>
                <a:lnTo>
                  <a:pt x="178" y="495"/>
                </a:lnTo>
                <a:lnTo>
                  <a:pt x="178" y="495"/>
                </a:lnTo>
                <a:lnTo>
                  <a:pt x="178" y="495"/>
                </a:lnTo>
                <a:lnTo>
                  <a:pt x="197" y="480"/>
                </a:lnTo>
                <a:lnTo>
                  <a:pt x="208" y="473"/>
                </a:lnTo>
                <a:lnTo>
                  <a:pt x="227" y="473"/>
                </a:lnTo>
                <a:lnTo>
                  <a:pt x="250" y="473"/>
                </a:lnTo>
                <a:lnTo>
                  <a:pt x="257" y="473"/>
                </a:lnTo>
                <a:lnTo>
                  <a:pt x="280" y="473"/>
                </a:lnTo>
                <a:lnTo>
                  <a:pt x="295" y="461"/>
                </a:lnTo>
                <a:lnTo>
                  <a:pt x="318" y="458"/>
                </a:lnTo>
                <a:lnTo>
                  <a:pt x="337" y="458"/>
                </a:lnTo>
                <a:lnTo>
                  <a:pt x="356" y="458"/>
                </a:lnTo>
                <a:lnTo>
                  <a:pt x="367" y="458"/>
                </a:lnTo>
                <a:lnTo>
                  <a:pt x="386" y="458"/>
                </a:lnTo>
                <a:lnTo>
                  <a:pt x="409" y="458"/>
                </a:lnTo>
                <a:lnTo>
                  <a:pt x="428" y="458"/>
                </a:lnTo>
                <a:lnTo>
                  <a:pt x="447" y="458"/>
                </a:lnTo>
                <a:lnTo>
                  <a:pt x="466" y="458"/>
                </a:lnTo>
                <a:lnTo>
                  <a:pt x="485" y="458"/>
                </a:lnTo>
                <a:lnTo>
                  <a:pt x="504" y="446"/>
                </a:lnTo>
                <a:lnTo>
                  <a:pt x="496" y="420"/>
                </a:lnTo>
                <a:lnTo>
                  <a:pt x="496" y="397"/>
                </a:lnTo>
                <a:lnTo>
                  <a:pt x="496" y="371"/>
                </a:lnTo>
                <a:lnTo>
                  <a:pt x="496" y="344"/>
                </a:lnTo>
                <a:lnTo>
                  <a:pt x="496" y="318"/>
                </a:lnTo>
                <a:lnTo>
                  <a:pt x="496" y="291"/>
                </a:lnTo>
                <a:lnTo>
                  <a:pt x="496" y="268"/>
                </a:lnTo>
                <a:lnTo>
                  <a:pt x="485" y="242"/>
                </a:lnTo>
                <a:lnTo>
                  <a:pt x="485" y="215"/>
                </a:lnTo>
                <a:lnTo>
                  <a:pt x="485" y="189"/>
                </a:lnTo>
                <a:lnTo>
                  <a:pt x="485" y="166"/>
                </a:lnTo>
                <a:lnTo>
                  <a:pt x="485" y="140"/>
                </a:lnTo>
                <a:lnTo>
                  <a:pt x="496" y="113"/>
                </a:lnTo>
                <a:lnTo>
                  <a:pt x="515" y="113"/>
                </a:lnTo>
                <a:lnTo>
                  <a:pt x="534" y="102"/>
                </a:lnTo>
                <a:lnTo>
                  <a:pt x="557" y="102"/>
                </a:lnTo>
                <a:lnTo>
                  <a:pt x="564" y="102"/>
                </a:lnTo>
                <a:lnTo>
                  <a:pt x="545" y="90"/>
                </a:lnTo>
                <a:lnTo>
                  <a:pt x="515" y="75"/>
                </a:lnTo>
                <a:lnTo>
                  <a:pt x="496" y="75"/>
                </a:lnTo>
                <a:lnTo>
                  <a:pt x="477" y="64"/>
                </a:lnTo>
                <a:lnTo>
                  <a:pt x="458" y="49"/>
                </a:lnTo>
                <a:lnTo>
                  <a:pt x="435" y="26"/>
                </a:lnTo>
                <a:lnTo>
                  <a:pt x="416" y="11"/>
                </a:lnTo>
                <a:lnTo>
                  <a:pt x="409" y="0"/>
                </a:lnTo>
                <a:lnTo>
                  <a:pt x="409" y="11"/>
                </a:lnTo>
                <a:lnTo>
                  <a:pt x="397" y="37"/>
                </a:lnTo>
                <a:lnTo>
                  <a:pt x="379" y="37"/>
                </a:lnTo>
                <a:lnTo>
                  <a:pt x="356" y="37"/>
                </a:lnTo>
                <a:lnTo>
                  <a:pt x="337" y="37"/>
                </a:lnTo>
                <a:lnTo>
                  <a:pt x="318" y="37"/>
                </a:lnTo>
                <a:lnTo>
                  <a:pt x="295" y="37"/>
                </a:lnTo>
                <a:lnTo>
                  <a:pt x="280" y="37"/>
                </a:lnTo>
                <a:lnTo>
                  <a:pt x="269" y="64"/>
                </a:lnTo>
                <a:lnTo>
                  <a:pt x="257" y="90"/>
                </a:lnTo>
                <a:lnTo>
                  <a:pt x="250" y="113"/>
                </a:lnTo>
                <a:lnTo>
                  <a:pt x="250" y="140"/>
                </a:lnTo>
                <a:lnTo>
                  <a:pt x="227" y="151"/>
                </a:lnTo>
                <a:lnTo>
                  <a:pt x="208" y="151"/>
                </a:lnTo>
                <a:lnTo>
                  <a:pt x="189" y="166"/>
                </a:lnTo>
                <a:lnTo>
                  <a:pt x="189" y="189"/>
                </a:lnTo>
                <a:lnTo>
                  <a:pt x="178" y="204"/>
                </a:lnTo>
                <a:lnTo>
                  <a:pt x="170" y="227"/>
                </a:lnTo>
                <a:lnTo>
                  <a:pt x="151" y="227"/>
                </a:lnTo>
                <a:lnTo>
                  <a:pt x="129" y="227"/>
                </a:lnTo>
                <a:lnTo>
                  <a:pt x="110" y="227"/>
                </a:lnTo>
                <a:lnTo>
                  <a:pt x="91" y="227"/>
                </a:lnTo>
                <a:lnTo>
                  <a:pt x="68" y="227"/>
                </a:lnTo>
                <a:lnTo>
                  <a:pt x="49" y="227"/>
                </a:lnTo>
                <a:lnTo>
                  <a:pt x="42" y="227"/>
                </a:lnTo>
                <a:lnTo>
                  <a:pt x="30" y="215"/>
                </a:lnTo>
                <a:lnTo>
                  <a:pt x="23" y="242"/>
                </a:lnTo>
                <a:lnTo>
                  <a:pt x="23" y="268"/>
                </a:lnTo>
                <a:lnTo>
                  <a:pt x="23" y="291"/>
                </a:lnTo>
                <a:lnTo>
                  <a:pt x="23" y="318"/>
                </a:lnTo>
                <a:lnTo>
                  <a:pt x="23" y="344"/>
                </a:lnTo>
                <a:lnTo>
                  <a:pt x="11" y="371"/>
                </a:lnTo>
                <a:lnTo>
                  <a:pt x="11" y="397"/>
                </a:lnTo>
                <a:lnTo>
                  <a:pt x="11" y="420"/>
                </a:lnTo>
                <a:lnTo>
                  <a:pt x="23" y="446"/>
                </a:lnTo>
                <a:lnTo>
                  <a:pt x="0" y="446"/>
                </a:lnTo>
                <a:lnTo>
                  <a:pt x="11" y="42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29" name="Freeform 57"/>
          <p:cNvSpPr>
            <a:spLocks/>
          </p:cNvSpPr>
          <p:nvPr/>
        </p:nvSpPr>
        <p:spPr bwMode="auto">
          <a:xfrm>
            <a:off x="5430838" y="933450"/>
            <a:ext cx="604837" cy="593725"/>
          </a:xfrm>
          <a:custGeom>
            <a:avLst/>
            <a:gdLst/>
            <a:ahLst/>
            <a:cxnLst>
              <a:cxn ang="0">
                <a:pos x="23" y="420"/>
              </a:cxn>
              <a:cxn ang="0">
                <a:pos x="61" y="435"/>
              </a:cxn>
              <a:cxn ang="0">
                <a:pos x="98" y="435"/>
              </a:cxn>
              <a:cxn ang="0">
                <a:pos x="151" y="446"/>
              </a:cxn>
              <a:cxn ang="0">
                <a:pos x="178" y="495"/>
              </a:cxn>
              <a:cxn ang="0">
                <a:pos x="178" y="495"/>
              </a:cxn>
              <a:cxn ang="0">
                <a:pos x="208" y="473"/>
              </a:cxn>
              <a:cxn ang="0">
                <a:pos x="250" y="473"/>
              </a:cxn>
              <a:cxn ang="0">
                <a:pos x="280" y="473"/>
              </a:cxn>
              <a:cxn ang="0">
                <a:pos x="318" y="458"/>
              </a:cxn>
              <a:cxn ang="0">
                <a:pos x="356" y="458"/>
              </a:cxn>
              <a:cxn ang="0">
                <a:pos x="386" y="458"/>
              </a:cxn>
              <a:cxn ang="0">
                <a:pos x="428" y="458"/>
              </a:cxn>
              <a:cxn ang="0">
                <a:pos x="466" y="458"/>
              </a:cxn>
              <a:cxn ang="0">
                <a:pos x="504" y="446"/>
              </a:cxn>
              <a:cxn ang="0">
                <a:pos x="496" y="397"/>
              </a:cxn>
              <a:cxn ang="0">
                <a:pos x="496" y="344"/>
              </a:cxn>
              <a:cxn ang="0">
                <a:pos x="496" y="291"/>
              </a:cxn>
              <a:cxn ang="0">
                <a:pos x="485" y="242"/>
              </a:cxn>
              <a:cxn ang="0">
                <a:pos x="485" y="189"/>
              </a:cxn>
              <a:cxn ang="0">
                <a:pos x="485" y="140"/>
              </a:cxn>
              <a:cxn ang="0">
                <a:pos x="515" y="113"/>
              </a:cxn>
              <a:cxn ang="0">
                <a:pos x="557" y="102"/>
              </a:cxn>
              <a:cxn ang="0">
                <a:pos x="545" y="90"/>
              </a:cxn>
              <a:cxn ang="0">
                <a:pos x="496" y="75"/>
              </a:cxn>
              <a:cxn ang="0">
                <a:pos x="458" y="49"/>
              </a:cxn>
              <a:cxn ang="0">
                <a:pos x="416" y="11"/>
              </a:cxn>
              <a:cxn ang="0">
                <a:pos x="409" y="11"/>
              </a:cxn>
              <a:cxn ang="0">
                <a:pos x="379" y="37"/>
              </a:cxn>
              <a:cxn ang="0">
                <a:pos x="337" y="37"/>
              </a:cxn>
              <a:cxn ang="0">
                <a:pos x="295" y="37"/>
              </a:cxn>
              <a:cxn ang="0">
                <a:pos x="269" y="64"/>
              </a:cxn>
              <a:cxn ang="0">
                <a:pos x="250" y="113"/>
              </a:cxn>
              <a:cxn ang="0">
                <a:pos x="227" y="151"/>
              </a:cxn>
              <a:cxn ang="0">
                <a:pos x="189" y="166"/>
              </a:cxn>
              <a:cxn ang="0">
                <a:pos x="178" y="204"/>
              </a:cxn>
              <a:cxn ang="0">
                <a:pos x="151" y="227"/>
              </a:cxn>
              <a:cxn ang="0">
                <a:pos x="110" y="227"/>
              </a:cxn>
              <a:cxn ang="0">
                <a:pos x="68" y="227"/>
              </a:cxn>
              <a:cxn ang="0">
                <a:pos x="42" y="227"/>
              </a:cxn>
              <a:cxn ang="0">
                <a:pos x="23" y="242"/>
              </a:cxn>
              <a:cxn ang="0">
                <a:pos x="23" y="291"/>
              </a:cxn>
              <a:cxn ang="0">
                <a:pos x="23" y="344"/>
              </a:cxn>
              <a:cxn ang="0">
                <a:pos x="11" y="397"/>
              </a:cxn>
              <a:cxn ang="0">
                <a:pos x="23" y="446"/>
              </a:cxn>
              <a:cxn ang="0">
                <a:pos x="11" y="420"/>
              </a:cxn>
            </a:cxnLst>
            <a:rect l="0" t="0" r="r" b="b"/>
            <a:pathLst>
              <a:path w="564" h="495">
                <a:moveTo>
                  <a:pt x="11" y="420"/>
                </a:moveTo>
                <a:lnTo>
                  <a:pt x="23" y="420"/>
                </a:lnTo>
                <a:lnTo>
                  <a:pt x="42" y="420"/>
                </a:lnTo>
                <a:lnTo>
                  <a:pt x="61" y="435"/>
                </a:lnTo>
                <a:lnTo>
                  <a:pt x="79" y="435"/>
                </a:lnTo>
                <a:lnTo>
                  <a:pt x="98" y="435"/>
                </a:lnTo>
                <a:lnTo>
                  <a:pt x="129" y="435"/>
                </a:lnTo>
                <a:lnTo>
                  <a:pt x="151" y="446"/>
                </a:lnTo>
                <a:lnTo>
                  <a:pt x="170" y="473"/>
                </a:lnTo>
                <a:lnTo>
                  <a:pt x="178" y="495"/>
                </a:lnTo>
                <a:lnTo>
                  <a:pt x="178" y="495"/>
                </a:lnTo>
                <a:lnTo>
                  <a:pt x="178" y="495"/>
                </a:lnTo>
                <a:lnTo>
                  <a:pt x="197" y="480"/>
                </a:lnTo>
                <a:lnTo>
                  <a:pt x="208" y="473"/>
                </a:lnTo>
                <a:lnTo>
                  <a:pt x="227" y="473"/>
                </a:lnTo>
                <a:lnTo>
                  <a:pt x="250" y="473"/>
                </a:lnTo>
                <a:lnTo>
                  <a:pt x="257" y="473"/>
                </a:lnTo>
                <a:lnTo>
                  <a:pt x="280" y="473"/>
                </a:lnTo>
                <a:lnTo>
                  <a:pt x="295" y="461"/>
                </a:lnTo>
                <a:lnTo>
                  <a:pt x="318" y="458"/>
                </a:lnTo>
                <a:lnTo>
                  <a:pt x="337" y="458"/>
                </a:lnTo>
                <a:lnTo>
                  <a:pt x="356" y="458"/>
                </a:lnTo>
                <a:lnTo>
                  <a:pt x="367" y="458"/>
                </a:lnTo>
                <a:lnTo>
                  <a:pt x="386" y="458"/>
                </a:lnTo>
                <a:lnTo>
                  <a:pt x="409" y="458"/>
                </a:lnTo>
                <a:lnTo>
                  <a:pt x="428" y="458"/>
                </a:lnTo>
                <a:lnTo>
                  <a:pt x="447" y="458"/>
                </a:lnTo>
                <a:lnTo>
                  <a:pt x="466" y="458"/>
                </a:lnTo>
                <a:lnTo>
                  <a:pt x="485" y="458"/>
                </a:lnTo>
                <a:lnTo>
                  <a:pt x="504" y="446"/>
                </a:lnTo>
                <a:lnTo>
                  <a:pt x="496" y="420"/>
                </a:lnTo>
                <a:lnTo>
                  <a:pt x="496" y="397"/>
                </a:lnTo>
                <a:lnTo>
                  <a:pt x="496" y="371"/>
                </a:lnTo>
                <a:lnTo>
                  <a:pt x="496" y="344"/>
                </a:lnTo>
                <a:lnTo>
                  <a:pt x="496" y="318"/>
                </a:lnTo>
                <a:lnTo>
                  <a:pt x="496" y="291"/>
                </a:lnTo>
                <a:lnTo>
                  <a:pt x="496" y="268"/>
                </a:lnTo>
                <a:lnTo>
                  <a:pt x="485" y="242"/>
                </a:lnTo>
                <a:lnTo>
                  <a:pt x="485" y="215"/>
                </a:lnTo>
                <a:lnTo>
                  <a:pt x="485" y="189"/>
                </a:lnTo>
                <a:lnTo>
                  <a:pt x="485" y="166"/>
                </a:lnTo>
                <a:lnTo>
                  <a:pt x="485" y="140"/>
                </a:lnTo>
                <a:lnTo>
                  <a:pt x="496" y="113"/>
                </a:lnTo>
                <a:lnTo>
                  <a:pt x="515" y="113"/>
                </a:lnTo>
                <a:lnTo>
                  <a:pt x="534" y="102"/>
                </a:lnTo>
                <a:lnTo>
                  <a:pt x="557" y="102"/>
                </a:lnTo>
                <a:lnTo>
                  <a:pt x="564" y="102"/>
                </a:lnTo>
                <a:lnTo>
                  <a:pt x="545" y="90"/>
                </a:lnTo>
                <a:lnTo>
                  <a:pt x="515" y="75"/>
                </a:lnTo>
                <a:lnTo>
                  <a:pt x="496" y="75"/>
                </a:lnTo>
                <a:lnTo>
                  <a:pt x="477" y="64"/>
                </a:lnTo>
                <a:lnTo>
                  <a:pt x="458" y="49"/>
                </a:lnTo>
                <a:lnTo>
                  <a:pt x="435" y="26"/>
                </a:lnTo>
                <a:lnTo>
                  <a:pt x="416" y="11"/>
                </a:lnTo>
                <a:lnTo>
                  <a:pt x="409" y="0"/>
                </a:lnTo>
                <a:lnTo>
                  <a:pt x="409" y="11"/>
                </a:lnTo>
                <a:lnTo>
                  <a:pt x="397" y="37"/>
                </a:lnTo>
                <a:lnTo>
                  <a:pt x="379" y="37"/>
                </a:lnTo>
                <a:lnTo>
                  <a:pt x="356" y="37"/>
                </a:lnTo>
                <a:lnTo>
                  <a:pt x="337" y="37"/>
                </a:lnTo>
                <a:lnTo>
                  <a:pt x="318" y="37"/>
                </a:lnTo>
                <a:lnTo>
                  <a:pt x="295" y="37"/>
                </a:lnTo>
                <a:lnTo>
                  <a:pt x="280" y="37"/>
                </a:lnTo>
                <a:lnTo>
                  <a:pt x="269" y="64"/>
                </a:lnTo>
                <a:lnTo>
                  <a:pt x="257" y="90"/>
                </a:lnTo>
                <a:lnTo>
                  <a:pt x="250" y="113"/>
                </a:lnTo>
                <a:lnTo>
                  <a:pt x="250" y="140"/>
                </a:lnTo>
                <a:lnTo>
                  <a:pt x="227" y="151"/>
                </a:lnTo>
                <a:lnTo>
                  <a:pt x="208" y="151"/>
                </a:lnTo>
                <a:lnTo>
                  <a:pt x="189" y="166"/>
                </a:lnTo>
                <a:lnTo>
                  <a:pt x="189" y="189"/>
                </a:lnTo>
                <a:lnTo>
                  <a:pt x="178" y="204"/>
                </a:lnTo>
                <a:lnTo>
                  <a:pt x="170" y="227"/>
                </a:lnTo>
                <a:lnTo>
                  <a:pt x="151" y="227"/>
                </a:lnTo>
                <a:lnTo>
                  <a:pt x="129" y="227"/>
                </a:lnTo>
                <a:lnTo>
                  <a:pt x="110" y="227"/>
                </a:lnTo>
                <a:lnTo>
                  <a:pt x="91" y="227"/>
                </a:lnTo>
                <a:lnTo>
                  <a:pt x="68" y="227"/>
                </a:lnTo>
                <a:lnTo>
                  <a:pt x="49" y="227"/>
                </a:lnTo>
                <a:lnTo>
                  <a:pt x="42" y="227"/>
                </a:lnTo>
                <a:lnTo>
                  <a:pt x="30" y="215"/>
                </a:lnTo>
                <a:lnTo>
                  <a:pt x="23" y="242"/>
                </a:lnTo>
                <a:lnTo>
                  <a:pt x="23" y="268"/>
                </a:lnTo>
                <a:lnTo>
                  <a:pt x="23" y="291"/>
                </a:lnTo>
                <a:lnTo>
                  <a:pt x="23" y="318"/>
                </a:lnTo>
                <a:lnTo>
                  <a:pt x="23" y="344"/>
                </a:lnTo>
                <a:lnTo>
                  <a:pt x="11" y="371"/>
                </a:lnTo>
                <a:lnTo>
                  <a:pt x="11" y="397"/>
                </a:lnTo>
                <a:lnTo>
                  <a:pt x="11" y="420"/>
                </a:lnTo>
                <a:lnTo>
                  <a:pt x="23" y="446"/>
                </a:lnTo>
                <a:lnTo>
                  <a:pt x="0" y="446"/>
                </a:lnTo>
                <a:lnTo>
                  <a:pt x="11" y="420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0" name="Freeform 58"/>
          <p:cNvSpPr>
            <a:spLocks/>
          </p:cNvSpPr>
          <p:nvPr/>
        </p:nvSpPr>
        <p:spPr bwMode="auto">
          <a:xfrm>
            <a:off x="6613525" y="2157413"/>
            <a:ext cx="96838" cy="7302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1" y="60"/>
              </a:cxn>
              <a:cxn ang="0">
                <a:pos x="30" y="60"/>
              </a:cxn>
              <a:cxn ang="0">
                <a:pos x="49" y="60"/>
              </a:cxn>
              <a:cxn ang="0">
                <a:pos x="68" y="60"/>
              </a:cxn>
              <a:cxn ang="0">
                <a:pos x="91" y="60"/>
              </a:cxn>
              <a:cxn ang="0">
                <a:pos x="91" y="38"/>
              </a:cxn>
              <a:cxn ang="0">
                <a:pos x="91" y="11"/>
              </a:cxn>
              <a:cxn ang="0">
                <a:pos x="91" y="11"/>
              </a:cxn>
              <a:cxn ang="0">
                <a:pos x="68" y="11"/>
              </a:cxn>
              <a:cxn ang="0">
                <a:pos x="49" y="0"/>
              </a:cxn>
              <a:cxn ang="0">
                <a:pos x="30" y="0"/>
              </a:cxn>
              <a:cxn ang="0">
                <a:pos x="19" y="0"/>
              </a:cxn>
              <a:cxn ang="0">
                <a:pos x="19" y="0"/>
              </a:cxn>
              <a:cxn ang="0">
                <a:pos x="19" y="22"/>
              </a:cxn>
              <a:cxn ang="0">
                <a:pos x="11" y="49"/>
              </a:cxn>
              <a:cxn ang="0">
                <a:pos x="0" y="49"/>
              </a:cxn>
            </a:cxnLst>
            <a:rect l="0" t="0" r="r" b="b"/>
            <a:pathLst>
              <a:path w="91" h="60">
                <a:moveTo>
                  <a:pt x="0" y="49"/>
                </a:moveTo>
                <a:lnTo>
                  <a:pt x="11" y="60"/>
                </a:lnTo>
                <a:lnTo>
                  <a:pt x="30" y="60"/>
                </a:lnTo>
                <a:lnTo>
                  <a:pt x="49" y="60"/>
                </a:lnTo>
                <a:lnTo>
                  <a:pt x="68" y="60"/>
                </a:lnTo>
                <a:lnTo>
                  <a:pt x="91" y="60"/>
                </a:lnTo>
                <a:lnTo>
                  <a:pt x="91" y="38"/>
                </a:lnTo>
                <a:lnTo>
                  <a:pt x="91" y="11"/>
                </a:lnTo>
                <a:lnTo>
                  <a:pt x="91" y="11"/>
                </a:lnTo>
                <a:lnTo>
                  <a:pt x="68" y="11"/>
                </a:lnTo>
                <a:lnTo>
                  <a:pt x="49" y="0"/>
                </a:lnTo>
                <a:lnTo>
                  <a:pt x="30" y="0"/>
                </a:lnTo>
                <a:lnTo>
                  <a:pt x="19" y="0"/>
                </a:lnTo>
                <a:lnTo>
                  <a:pt x="19" y="0"/>
                </a:lnTo>
                <a:lnTo>
                  <a:pt x="19" y="22"/>
                </a:lnTo>
                <a:lnTo>
                  <a:pt x="11" y="49"/>
                </a:lnTo>
                <a:lnTo>
                  <a:pt x="0" y="4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1" name="Freeform 59"/>
          <p:cNvSpPr>
            <a:spLocks/>
          </p:cNvSpPr>
          <p:nvPr/>
        </p:nvSpPr>
        <p:spPr bwMode="auto">
          <a:xfrm>
            <a:off x="6613525" y="2157413"/>
            <a:ext cx="96838" cy="7302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1" y="60"/>
              </a:cxn>
              <a:cxn ang="0">
                <a:pos x="30" y="60"/>
              </a:cxn>
              <a:cxn ang="0">
                <a:pos x="49" y="60"/>
              </a:cxn>
              <a:cxn ang="0">
                <a:pos x="68" y="60"/>
              </a:cxn>
              <a:cxn ang="0">
                <a:pos x="91" y="60"/>
              </a:cxn>
              <a:cxn ang="0">
                <a:pos x="91" y="38"/>
              </a:cxn>
              <a:cxn ang="0">
                <a:pos x="91" y="11"/>
              </a:cxn>
              <a:cxn ang="0">
                <a:pos x="91" y="11"/>
              </a:cxn>
              <a:cxn ang="0">
                <a:pos x="68" y="11"/>
              </a:cxn>
              <a:cxn ang="0">
                <a:pos x="49" y="0"/>
              </a:cxn>
              <a:cxn ang="0">
                <a:pos x="30" y="0"/>
              </a:cxn>
              <a:cxn ang="0">
                <a:pos x="19" y="0"/>
              </a:cxn>
              <a:cxn ang="0">
                <a:pos x="19" y="0"/>
              </a:cxn>
              <a:cxn ang="0">
                <a:pos x="19" y="22"/>
              </a:cxn>
              <a:cxn ang="0">
                <a:pos x="11" y="49"/>
              </a:cxn>
              <a:cxn ang="0">
                <a:pos x="0" y="49"/>
              </a:cxn>
            </a:cxnLst>
            <a:rect l="0" t="0" r="r" b="b"/>
            <a:pathLst>
              <a:path w="91" h="60">
                <a:moveTo>
                  <a:pt x="0" y="49"/>
                </a:moveTo>
                <a:lnTo>
                  <a:pt x="11" y="60"/>
                </a:lnTo>
                <a:lnTo>
                  <a:pt x="30" y="60"/>
                </a:lnTo>
                <a:lnTo>
                  <a:pt x="49" y="60"/>
                </a:lnTo>
                <a:lnTo>
                  <a:pt x="68" y="60"/>
                </a:lnTo>
                <a:lnTo>
                  <a:pt x="91" y="60"/>
                </a:lnTo>
                <a:lnTo>
                  <a:pt x="91" y="38"/>
                </a:lnTo>
                <a:lnTo>
                  <a:pt x="91" y="11"/>
                </a:lnTo>
                <a:lnTo>
                  <a:pt x="91" y="11"/>
                </a:lnTo>
                <a:lnTo>
                  <a:pt x="68" y="11"/>
                </a:lnTo>
                <a:lnTo>
                  <a:pt x="49" y="0"/>
                </a:lnTo>
                <a:lnTo>
                  <a:pt x="30" y="0"/>
                </a:lnTo>
                <a:lnTo>
                  <a:pt x="19" y="0"/>
                </a:lnTo>
                <a:lnTo>
                  <a:pt x="19" y="0"/>
                </a:lnTo>
                <a:lnTo>
                  <a:pt x="19" y="22"/>
                </a:lnTo>
                <a:lnTo>
                  <a:pt x="11" y="49"/>
                </a:lnTo>
                <a:lnTo>
                  <a:pt x="0" y="49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2" name="Freeform 60"/>
          <p:cNvSpPr>
            <a:spLocks/>
          </p:cNvSpPr>
          <p:nvPr/>
        </p:nvSpPr>
        <p:spPr bwMode="auto">
          <a:xfrm>
            <a:off x="7750175" y="1358900"/>
            <a:ext cx="682625" cy="735013"/>
          </a:xfrm>
          <a:custGeom>
            <a:avLst/>
            <a:gdLst/>
            <a:ahLst/>
            <a:cxnLst>
              <a:cxn ang="0">
                <a:pos x="227" y="27"/>
              </a:cxn>
              <a:cxn ang="0">
                <a:pos x="250" y="80"/>
              </a:cxn>
              <a:cxn ang="0">
                <a:pos x="257" y="129"/>
              </a:cxn>
              <a:cxn ang="0">
                <a:pos x="299" y="140"/>
              </a:cxn>
              <a:cxn ang="0">
                <a:pos x="337" y="140"/>
              </a:cxn>
              <a:cxn ang="0">
                <a:pos x="367" y="193"/>
              </a:cxn>
              <a:cxn ang="0">
                <a:pos x="409" y="216"/>
              </a:cxn>
              <a:cxn ang="0">
                <a:pos x="416" y="231"/>
              </a:cxn>
              <a:cxn ang="0">
                <a:pos x="397" y="231"/>
              </a:cxn>
              <a:cxn ang="0">
                <a:pos x="360" y="269"/>
              </a:cxn>
              <a:cxn ang="0">
                <a:pos x="390" y="307"/>
              </a:cxn>
              <a:cxn ang="0">
                <a:pos x="416" y="322"/>
              </a:cxn>
              <a:cxn ang="0">
                <a:pos x="428" y="345"/>
              </a:cxn>
              <a:cxn ang="0">
                <a:pos x="466" y="383"/>
              </a:cxn>
              <a:cxn ang="0">
                <a:pos x="507" y="398"/>
              </a:cxn>
              <a:cxn ang="0">
                <a:pos x="549" y="409"/>
              </a:cxn>
              <a:cxn ang="0">
                <a:pos x="575" y="409"/>
              </a:cxn>
              <a:cxn ang="0">
                <a:pos x="617" y="421"/>
              </a:cxn>
              <a:cxn ang="0">
                <a:pos x="617" y="436"/>
              </a:cxn>
              <a:cxn ang="0">
                <a:pos x="587" y="474"/>
              </a:cxn>
              <a:cxn ang="0">
                <a:pos x="549" y="511"/>
              </a:cxn>
              <a:cxn ang="0">
                <a:pos x="507" y="549"/>
              </a:cxn>
              <a:cxn ang="0">
                <a:pos x="466" y="564"/>
              </a:cxn>
              <a:cxn ang="0">
                <a:pos x="428" y="576"/>
              </a:cxn>
              <a:cxn ang="0">
                <a:pos x="397" y="591"/>
              </a:cxn>
              <a:cxn ang="0">
                <a:pos x="379" y="591"/>
              </a:cxn>
              <a:cxn ang="0">
                <a:pos x="348" y="591"/>
              </a:cxn>
              <a:cxn ang="0">
                <a:pos x="310" y="602"/>
              </a:cxn>
              <a:cxn ang="0">
                <a:pos x="280" y="614"/>
              </a:cxn>
              <a:cxn ang="0">
                <a:pos x="238" y="614"/>
              </a:cxn>
              <a:cxn ang="0">
                <a:pos x="201" y="591"/>
              </a:cxn>
              <a:cxn ang="0">
                <a:pos x="159" y="564"/>
              </a:cxn>
              <a:cxn ang="0">
                <a:pos x="121" y="564"/>
              </a:cxn>
              <a:cxn ang="0">
                <a:pos x="121" y="538"/>
              </a:cxn>
              <a:cxn ang="0">
                <a:pos x="79" y="511"/>
              </a:cxn>
              <a:cxn ang="0">
                <a:pos x="53" y="474"/>
              </a:cxn>
              <a:cxn ang="0">
                <a:pos x="11" y="447"/>
              </a:cxn>
              <a:cxn ang="0">
                <a:pos x="23" y="409"/>
              </a:cxn>
              <a:cxn ang="0">
                <a:pos x="42" y="360"/>
              </a:cxn>
              <a:cxn ang="0">
                <a:pos x="60" y="322"/>
              </a:cxn>
              <a:cxn ang="0">
                <a:pos x="79" y="281"/>
              </a:cxn>
              <a:cxn ang="0">
                <a:pos x="110" y="243"/>
              </a:cxn>
              <a:cxn ang="0">
                <a:pos x="129" y="193"/>
              </a:cxn>
              <a:cxn ang="0">
                <a:pos x="140" y="140"/>
              </a:cxn>
              <a:cxn ang="0">
                <a:pos x="140" y="91"/>
              </a:cxn>
              <a:cxn ang="0">
                <a:pos x="170" y="42"/>
              </a:cxn>
              <a:cxn ang="0">
                <a:pos x="189" y="27"/>
              </a:cxn>
              <a:cxn ang="0">
                <a:pos x="201" y="0"/>
              </a:cxn>
            </a:cxnLst>
            <a:rect l="0" t="0" r="r" b="b"/>
            <a:pathLst>
              <a:path w="636" h="614">
                <a:moveTo>
                  <a:pt x="219" y="16"/>
                </a:moveTo>
                <a:lnTo>
                  <a:pt x="227" y="27"/>
                </a:lnTo>
                <a:lnTo>
                  <a:pt x="238" y="53"/>
                </a:lnTo>
                <a:lnTo>
                  <a:pt x="250" y="80"/>
                </a:lnTo>
                <a:lnTo>
                  <a:pt x="250" y="103"/>
                </a:lnTo>
                <a:lnTo>
                  <a:pt x="257" y="129"/>
                </a:lnTo>
                <a:lnTo>
                  <a:pt x="280" y="129"/>
                </a:lnTo>
                <a:lnTo>
                  <a:pt x="299" y="140"/>
                </a:lnTo>
                <a:lnTo>
                  <a:pt x="318" y="140"/>
                </a:lnTo>
                <a:lnTo>
                  <a:pt x="337" y="140"/>
                </a:lnTo>
                <a:lnTo>
                  <a:pt x="348" y="167"/>
                </a:lnTo>
                <a:lnTo>
                  <a:pt x="367" y="193"/>
                </a:lnTo>
                <a:lnTo>
                  <a:pt x="390" y="205"/>
                </a:lnTo>
                <a:lnTo>
                  <a:pt x="409" y="216"/>
                </a:lnTo>
                <a:lnTo>
                  <a:pt x="428" y="231"/>
                </a:lnTo>
                <a:lnTo>
                  <a:pt x="416" y="231"/>
                </a:lnTo>
                <a:lnTo>
                  <a:pt x="416" y="231"/>
                </a:lnTo>
                <a:lnTo>
                  <a:pt x="397" y="231"/>
                </a:lnTo>
                <a:lnTo>
                  <a:pt x="379" y="243"/>
                </a:lnTo>
                <a:lnTo>
                  <a:pt x="360" y="269"/>
                </a:lnTo>
                <a:lnTo>
                  <a:pt x="367" y="296"/>
                </a:lnTo>
                <a:lnTo>
                  <a:pt x="390" y="307"/>
                </a:lnTo>
                <a:lnTo>
                  <a:pt x="409" y="307"/>
                </a:lnTo>
                <a:lnTo>
                  <a:pt x="416" y="322"/>
                </a:lnTo>
                <a:lnTo>
                  <a:pt x="416" y="322"/>
                </a:lnTo>
                <a:lnTo>
                  <a:pt x="428" y="345"/>
                </a:lnTo>
                <a:lnTo>
                  <a:pt x="447" y="371"/>
                </a:lnTo>
                <a:lnTo>
                  <a:pt x="466" y="383"/>
                </a:lnTo>
                <a:lnTo>
                  <a:pt x="488" y="383"/>
                </a:lnTo>
                <a:lnTo>
                  <a:pt x="507" y="398"/>
                </a:lnTo>
                <a:lnTo>
                  <a:pt x="526" y="398"/>
                </a:lnTo>
                <a:lnTo>
                  <a:pt x="549" y="409"/>
                </a:lnTo>
                <a:lnTo>
                  <a:pt x="568" y="409"/>
                </a:lnTo>
                <a:lnTo>
                  <a:pt x="575" y="409"/>
                </a:lnTo>
                <a:lnTo>
                  <a:pt x="598" y="421"/>
                </a:lnTo>
                <a:lnTo>
                  <a:pt x="617" y="421"/>
                </a:lnTo>
                <a:lnTo>
                  <a:pt x="636" y="436"/>
                </a:lnTo>
                <a:lnTo>
                  <a:pt x="617" y="436"/>
                </a:lnTo>
                <a:lnTo>
                  <a:pt x="606" y="462"/>
                </a:lnTo>
                <a:lnTo>
                  <a:pt x="587" y="474"/>
                </a:lnTo>
                <a:lnTo>
                  <a:pt x="568" y="485"/>
                </a:lnTo>
                <a:lnTo>
                  <a:pt x="549" y="511"/>
                </a:lnTo>
                <a:lnTo>
                  <a:pt x="526" y="538"/>
                </a:lnTo>
                <a:lnTo>
                  <a:pt x="507" y="549"/>
                </a:lnTo>
                <a:lnTo>
                  <a:pt x="488" y="549"/>
                </a:lnTo>
                <a:lnTo>
                  <a:pt x="466" y="564"/>
                </a:lnTo>
                <a:lnTo>
                  <a:pt x="447" y="564"/>
                </a:lnTo>
                <a:lnTo>
                  <a:pt x="428" y="576"/>
                </a:lnTo>
                <a:lnTo>
                  <a:pt x="409" y="576"/>
                </a:lnTo>
                <a:lnTo>
                  <a:pt x="397" y="591"/>
                </a:lnTo>
                <a:lnTo>
                  <a:pt x="379" y="591"/>
                </a:lnTo>
                <a:lnTo>
                  <a:pt x="379" y="591"/>
                </a:lnTo>
                <a:lnTo>
                  <a:pt x="367" y="591"/>
                </a:lnTo>
                <a:lnTo>
                  <a:pt x="348" y="591"/>
                </a:lnTo>
                <a:lnTo>
                  <a:pt x="329" y="591"/>
                </a:lnTo>
                <a:lnTo>
                  <a:pt x="310" y="602"/>
                </a:lnTo>
                <a:lnTo>
                  <a:pt x="299" y="614"/>
                </a:lnTo>
                <a:lnTo>
                  <a:pt x="280" y="614"/>
                </a:lnTo>
                <a:lnTo>
                  <a:pt x="257" y="614"/>
                </a:lnTo>
                <a:lnTo>
                  <a:pt x="238" y="614"/>
                </a:lnTo>
                <a:lnTo>
                  <a:pt x="219" y="591"/>
                </a:lnTo>
                <a:lnTo>
                  <a:pt x="201" y="591"/>
                </a:lnTo>
                <a:lnTo>
                  <a:pt x="178" y="576"/>
                </a:lnTo>
                <a:lnTo>
                  <a:pt x="159" y="564"/>
                </a:lnTo>
                <a:lnTo>
                  <a:pt x="140" y="564"/>
                </a:lnTo>
                <a:lnTo>
                  <a:pt x="121" y="564"/>
                </a:lnTo>
                <a:lnTo>
                  <a:pt x="121" y="564"/>
                </a:lnTo>
                <a:lnTo>
                  <a:pt x="121" y="538"/>
                </a:lnTo>
                <a:lnTo>
                  <a:pt x="98" y="538"/>
                </a:lnTo>
                <a:lnTo>
                  <a:pt x="79" y="511"/>
                </a:lnTo>
                <a:lnTo>
                  <a:pt x="72" y="485"/>
                </a:lnTo>
                <a:lnTo>
                  <a:pt x="53" y="474"/>
                </a:lnTo>
                <a:lnTo>
                  <a:pt x="30" y="462"/>
                </a:lnTo>
                <a:lnTo>
                  <a:pt x="11" y="447"/>
                </a:lnTo>
                <a:lnTo>
                  <a:pt x="0" y="421"/>
                </a:lnTo>
                <a:lnTo>
                  <a:pt x="23" y="409"/>
                </a:lnTo>
                <a:lnTo>
                  <a:pt x="30" y="383"/>
                </a:lnTo>
                <a:lnTo>
                  <a:pt x="42" y="360"/>
                </a:lnTo>
                <a:lnTo>
                  <a:pt x="42" y="334"/>
                </a:lnTo>
                <a:lnTo>
                  <a:pt x="60" y="322"/>
                </a:lnTo>
                <a:lnTo>
                  <a:pt x="79" y="307"/>
                </a:lnTo>
                <a:lnTo>
                  <a:pt x="79" y="281"/>
                </a:lnTo>
                <a:lnTo>
                  <a:pt x="91" y="258"/>
                </a:lnTo>
                <a:lnTo>
                  <a:pt x="110" y="243"/>
                </a:lnTo>
                <a:lnTo>
                  <a:pt x="121" y="216"/>
                </a:lnTo>
                <a:lnTo>
                  <a:pt x="129" y="193"/>
                </a:lnTo>
                <a:lnTo>
                  <a:pt x="140" y="167"/>
                </a:lnTo>
                <a:lnTo>
                  <a:pt x="140" y="140"/>
                </a:lnTo>
                <a:lnTo>
                  <a:pt x="140" y="118"/>
                </a:lnTo>
                <a:lnTo>
                  <a:pt x="140" y="91"/>
                </a:lnTo>
                <a:lnTo>
                  <a:pt x="159" y="65"/>
                </a:lnTo>
                <a:lnTo>
                  <a:pt x="170" y="42"/>
                </a:lnTo>
                <a:lnTo>
                  <a:pt x="178" y="27"/>
                </a:lnTo>
                <a:lnTo>
                  <a:pt x="189" y="27"/>
                </a:lnTo>
                <a:lnTo>
                  <a:pt x="201" y="0"/>
                </a:lnTo>
                <a:lnTo>
                  <a:pt x="201" y="0"/>
                </a:lnTo>
                <a:lnTo>
                  <a:pt x="219" y="16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3" name="Freeform 61"/>
          <p:cNvSpPr>
            <a:spLocks/>
          </p:cNvSpPr>
          <p:nvPr/>
        </p:nvSpPr>
        <p:spPr bwMode="auto">
          <a:xfrm>
            <a:off x="7750175" y="1358900"/>
            <a:ext cx="682625" cy="735013"/>
          </a:xfrm>
          <a:custGeom>
            <a:avLst/>
            <a:gdLst/>
            <a:ahLst/>
            <a:cxnLst>
              <a:cxn ang="0">
                <a:pos x="227" y="27"/>
              </a:cxn>
              <a:cxn ang="0">
                <a:pos x="250" y="80"/>
              </a:cxn>
              <a:cxn ang="0">
                <a:pos x="257" y="129"/>
              </a:cxn>
              <a:cxn ang="0">
                <a:pos x="299" y="140"/>
              </a:cxn>
              <a:cxn ang="0">
                <a:pos x="337" y="140"/>
              </a:cxn>
              <a:cxn ang="0">
                <a:pos x="367" y="193"/>
              </a:cxn>
              <a:cxn ang="0">
                <a:pos x="409" y="216"/>
              </a:cxn>
              <a:cxn ang="0">
                <a:pos x="416" y="231"/>
              </a:cxn>
              <a:cxn ang="0">
                <a:pos x="397" y="231"/>
              </a:cxn>
              <a:cxn ang="0">
                <a:pos x="360" y="269"/>
              </a:cxn>
              <a:cxn ang="0">
                <a:pos x="390" y="307"/>
              </a:cxn>
              <a:cxn ang="0">
                <a:pos x="416" y="322"/>
              </a:cxn>
              <a:cxn ang="0">
                <a:pos x="428" y="345"/>
              </a:cxn>
              <a:cxn ang="0">
                <a:pos x="466" y="383"/>
              </a:cxn>
              <a:cxn ang="0">
                <a:pos x="507" y="398"/>
              </a:cxn>
              <a:cxn ang="0">
                <a:pos x="549" y="409"/>
              </a:cxn>
              <a:cxn ang="0">
                <a:pos x="575" y="409"/>
              </a:cxn>
              <a:cxn ang="0">
                <a:pos x="617" y="421"/>
              </a:cxn>
              <a:cxn ang="0">
                <a:pos x="617" y="436"/>
              </a:cxn>
              <a:cxn ang="0">
                <a:pos x="587" y="474"/>
              </a:cxn>
              <a:cxn ang="0">
                <a:pos x="549" y="511"/>
              </a:cxn>
              <a:cxn ang="0">
                <a:pos x="507" y="549"/>
              </a:cxn>
              <a:cxn ang="0">
                <a:pos x="466" y="564"/>
              </a:cxn>
              <a:cxn ang="0">
                <a:pos x="428" y="576"/>
              </a:cxn>
              <a:cxn ang="0">
                <a:pos x="397" y="591"/>
              </a:cxn>
              <a:cxn ang="0">
                <a:pos x="379" y="591"/>
              </a:cxn>
              <a:cxn ang="0">
                <a:pos x="348" y="591"/>
              </a:cxn>
              <a:cxn ang="0">
                <a:pos x="310" y="602"/>
              </a:cxn>
              <a:cxn ang="0">
                <a:pos x="280" y="614"/>
              </a:cxn>
              <a:cxn ang="0">
                <a:pos x="238" y="614"/>
              </a:cxn>
              <a:cxn ang="0">
                <a:pos x="201" y="591"/>
              </a:cxn>
              <a:cxn ang="0">
                <a:pos x="159" y="564"/>
              </a:cxn>
              <a:cxn ang="0">
                <a:pos x="121" y="564"/>
              </a:cxn>
              <a:cxn ang="0">
                <a:pos x="121" y="538"/>
              </a:cxn>
              <a:cxn ang="0">
                <a:pos x="79" y="511"/>
              </a:cxn>
              <a:cxn ang="0">
                <a:pos x="53" y="474"/>
              </a:cxn>
              <a:cxn ang="0">
                <a:pos x="11" y="447"/>
              </a:cxn>
              <a:cxn ang="0">
                <a:pos x="23" y="409"/>
              </a:cxn>
              <a:cxn ang="0">
                <a:pos x="42" y="360"/>
              </a:cxn>
              <a:cxn ang="0">
                <a:pos x="60" y="322"/>
              </a:cxn>
              <a:cxn ang="0">
                <a:pos x="79" y="281"/>
              </a:cxn>
              <a:cxn ang="0">
                <a:pos x="110" y="243"/>
              </a:cxn>
              <a:cxn ang="0">
                <a:pos x="129" y="193"/>
              </a:cxn>
              <a:cxn ang="0">
                <a:pos x="140" y="140"/>
              </a:cxn>
              <a:cxn ang="0">
                <a:pos x="140" y="91"/>
              </a:cxn>
              <a:cxn ang="0">
                <a:pos x="170" y="42"/>
              </a:cxn>
              <a:cxn ang="0">
                <a:pos x="189" y="27"/>
              </a:cxn>
              <a:cxn ang="0">
                <a:pos x="201" y="0"/>
              </a:cxn>
            </a:cxnLst>
            <a:rect l="0" t="0" r="r" b="b"/>
            <a:pathLst>
              <a:path w="636" h="614">
                <a:moveTo>
                  <a:pt x="219" y="16"/>
                </a:moveTo>
                <a:lnTo>
                  <a:pt x="227" y="27"/>
                </a:lnTo>
                <a:lnTo>
                  <a:pt x="238" y="53"/>
                </a:lnTo>
                <a:lnTo>
                  <a:pt x="250" y="80"/>
                </a:lnTo>
                <a:lnTo>
                  <a:pt x="250" y="103"/>
                </a:lnTo>
                <a:lnTo>
                  <a:pt x="257" y="129"/>
                </a:lnTo>
                <a:lnTo>
                  <a:pt x="280" y="129"/>
                </a:lnTo>
                <a:lnTo>
                  <a:pt x="299" y="140"/>
                </a:lnTo>
                <a:lnTo>
                  <a:pt x="318" y="140"/>
                </a:lnTo>
                <a:lnTo>
                  <a:pt x="337" y="140"/>
                </a:lnTo>
                <a:lnTo>
                  <a:pt x="348" y="167"/>
                </a:lnTo>
                <a:lnTo>
                  <a:pt x="367" y="193"/>
                </a:lnTo>
                <a:lnTo>
                  <a:pt x="390" y="205"/>
                </a:lnTo>
                <a:lnTo>
                  <a:pt x="409" y="216"/>
                </a:lnTo>
                <a:lnTo>
                  <a:pt x="428" y="231"/>
                </a:lnTo>
                <a:lnTo>
                  <a:pt x="416" y="231"/>
                </a:lnTo>
                <a:lnTo>
                  <a:pt x="416" y="231"/>
                </a:lnTo>
                <a:lnTo>
                  <a:pt x="397" y="231"/>
                </a:lnTo>
                <a:lnTo>
                  <a:pt x="379" y="243"/>
                </a:lnTo>
                <a:lnTo>
                  <a:pt x="360" y="269"/>
                </a:lnTo>
                <a:lnTo>
                  <a:pt x="367" y="296"/>
                </a:lnTo>
                <a:lnTo>
                  <a:pt x="390" y="307"/>
                </a:lnTo>
                <a:lnTo>
                  <a:pt x="409" y="307"/>
                </a:lnTo>
                <a:lnTo>
                  <a:pt x="416" y="322"/>
                </a:lnTo>
                <a:lnTo>
                  <a:pt x="416" y="322"/>
                </a:lnTo>
                <a:lnTo>
                  <a:pt x="428" y="345"/>
                </a:lnTo>
                <a:lnTo>
                  <a:pt x="447" y="371"/>
                </a:lnTo>
                <a:lnTo>
                  <a:pt x="466" y="383"/>
                </a:lnTo>
                <a:lnTo>
                  <a:pt x="488" y="383"/>
                </a:lnTo>
                <a:lnTo>
                  <a:pt x="507" y="398"/>
                </a:lnTo>
                <a:lnTo>
                  <a:pt x="526" y="398"/>
                </a:lnTo>
                <a:lnTo>
                  <a:pt x="549" y="409"/>
                </a:lnTo>
                <a:lnTo>
                  <a:pt x="568" y="409"/>
                </a:lnTo>
                <a:lnTo>
                  <a:pt x="575" y="409"/>
                </a:lnTo>
                <a:lnTo>
                  <a:pt x="598" y="421"/>
                </a:lnTo>
                <a:lnTo>
                  <a:pt x="617" y="421"/>
                </a:lnTo>
                <a:lnTo>
                  <a:pt x="636" y="436"/>
                </a:lnTo>
                <a:lnTo>
                  <a:pt x="617" y="436"/>
                </a:lnTo>
                <a:lnTo>
                  <a:pt x="606" y="462"/>
                </a:lnTo>
                <a:lnTo>
                  <a:pt x="587" y="474"/>
                </a:lnTo>
                <a:lnTo>
                  <a:pt x="568" y="485"/>
                </a:lnTo>
                <a:lnTo>
                  <a:pt x="549" y="511"/>
                </a:lnTo>
                <a:lnTo>
                  <a:pt x="526" y="538"/>
                </a:lnTo>
                <a:lnTo>
                  <a:pt x="507" y="549"/>
                </a:lnTo>
                <a:lnTo>
                  <a:pt x="488" y="549"/>
                </a:lnTo>
                <a:lnTo>
                  <a:pt x="466" y="564"/>
                </a:lnTo>
                <a:lnTo>
                  <a:pt x="447" y="564"/>
                </a:lnTo>
                <a:lnTo>
                  <a:pt x="428" y="576"/>
                </a:lnTo>
                <a:lnTo>
                  <a:pt x="409" y="576"/>
                </a:lnTo>
                <a:lnTo>
                  <a:pt x="397" y="591"/>
                </a:lnTo>
                <a:lnTo>
                  <a:pt x="379" y="591"/>
                </a:lnTo>
                <a:lnTo>
                  <a:pt x="379" y="591"/>
                </a:lnTo>
                <a:lnTo>
                  <a:pt x="367" y="591"/>
                </a:lnTo>
                <a:lnTo>
                  <a:pt x="348" y="591"/>
                </a:lnTo>
                <a:lnTo>
                  <a:pt x="329" y="591"/>
                </a:lnTo>
                <a:lnTo>
                  <a:pt x="310" y="602"/>
                </a:lnTo>
                <a:lnTo>
                  <a:pt x="299" y="614"/>
                </a:lnTo>
                <a:lnTo>
                  <a:pt x="280" y="614"/>
                </a:lnTo>
                <a:lnTo>
                  <a:pt x="257" y="614"/>
                </a:lnTo>
                <a:lnTo>
                  <a:pt x="238" y="614"/>
                </a:lnTo>
                <a:lnTo>
                  <a:pt x="219" y="591"/>
                </a:lnTo>
                <a:lnTo>
                  <a:pt x="201" y="591"/>
                </a:lnTo>
                <a:lnTo>
                  <a:pt x="178" y="576"/>
                </a:lnTo>
                <a:lnTo>
                  <a:pt x="159" y="564"/>
                </a:lnTo>
                <a:lnTo>
                  <a:pt x="140" y="564"/>
                </a:lnTo>
                <a:lnTo>
                  <a:pt x="121" y="564"/>
                </a:lnTo>
                <a:lnTo>
                  <a:pt x="121" y="564"/>
                </a:lnTo>
                <a:lnTo>
                  <a:pt x="121" y="538"/>
                </a:lnTo>
                <a:lnTo>
                  <a:pt x="98" y="538"/>
                </a:lnTo>
                <a:lnTo>
                  <a:pt x="79" y="511"/>
                </a:lnTo>
                <a:lnTo>
                  <a:pt x="72" y="485"/>
                </a:lnTo>
                <a:lnTo>
                  <a:pt x="53" y="474"/>
                </a:lnTo>
                <a:lnTo>
                  <a:pt x="30" y="462"/>
                </a:lnTo>
                <a:lnTo>
                  <a:pt x="11" y="447"/>
                </a:lnTo>
                <a:lnTo>
                  <a:pt x="0" y="421"/>
                </a:lnTo>
                <a:lnTo>
                  <a:pt x="23" y="409"/>
                </a:lnTo>
                <a:lnTo>
                  <a:pt x="30" y="383"/>
                </a:lnTo>
                <a:lnTo>
                  <a:pt x="42" y="360"/>
                </a:lnTo>
                <a:lnTo>
                  <a:pt x="42" y="334"/>
                </a:lnTo>
                <a:lnTo>
                  <a:pt x="60" y="322"/>
                </a:lnTo>
                <a:lnTo>
                  <a:pt x="79" y="307"/>
                </a:lnTo>
                <a:lnTo>
                  <a:pt x="79" y="281"/>
                </a:lnTo>
                <a:lnTo>
                  <a:pt x="91" y="258"/>
                </a:lnTo>
                <a:lnTo>
                  <a:pt x="110" y="243"/>
                </a:lnTo>
                <a:lnTo>
                  <a:pt x="121" y="216"/>
                </a:lnTo>
                <a:lnTo>
                  <a:pt x="129" y="193"/>
                </a:lnTo>
                <a:lnTo>
                  <a:pt x="140" y="167"/>
                </a:lnTo>
                <a:lnTo>
                  <a:pt x="140" y="140"/>
                </a:lnTo>
                <a:lnTo>
                  <a:pt x="140" y="118"/>
                </a:lnTo>
                <a:lnTo>
                  <a:pt x="140" y="91"/>
                </a:lnTo>
                <a:lnTo>
                  <a:pt x="159" y="65"/>
                </a:lnTo>
                <a:lnTo>
                  <a:pt x="170" y="42"/>
                </a:lnTo>
                <a:lnTo>
                  <a:pt x="178" y="27"/>
                </a:lnTo>
                <a:lnTo>
                  <a:pt x="189" y="27"/>
                </a:lnTo>
                <a:lnTo>
                  <a:pt x="201" y="0"/>
                </a:lnTo>
                <a:lnTo>
                  <a:pt x="201" y="0"/>
                </a:lnTo>
                <a:lnTo>
                  <a:pt x="219" y="16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4" name="Freeform 62"/>
          <p:cNvSpPr>
            <a:spLocks/>
          </p:cNvSpPr>
          <p:nvPr/>
        </p:nvSpPr>
        <p:spPr bwMode="auto">
          <a:xfrm>
            <a:off x="8135938" y="1635125"/>
            <a:ext cx="84137" cy="101600"/>
          </a:xfrm>
          <a:custGeom>
            <a:avLst/>
            <a:gdLst/>
            <a:ahLst/>
            <a:cxnLst>
              <a:cxn ang="0">
                <a:pos x="79" y="50"/>
              </a:cxn>
              <a:cxn ang="0">
                <a:pos x="79" y="27"/>
              </a:cxn>
              <a:cxn ang="0">
                <a:pos x="68" y="0"/>
              </a:cxn>
              <a:cxn ang="0">
                <a:pos x="68" y="0"/>
              </a:cxn>
              <a:cxn ang="0">
                <a:pos x="56" y="0"/>
              </a:cxn>
              <a:cxn ang="0">
                <a:pos x="56" y="0"/>
              </a:cxn>
              <a:cxn ang="0">
                <a:pos x="37" y="0"/>
              </a:cxn>
              <a:cxn ang="0">
                <a:pos x="19" y="12"/>
              </a:cxn>
              <a:cxn ang="0">
                <a:pos x="0" y="38"/>
              </a:cxn>
              <a:cxn ang="0">
                <a:pos x="7" y="65"/>
              </a:cxn>
              <a:cxn ang="0">
                <a:pos x="30" y="76"/>
              </a:cxn>
              <a:cxn ang="0">
                <a:pos x="60" y="84"/>
              </a:cxn>
              <a:cxn ang="0">
                <a:pos x="79" y="50"/>
              </a:cxn>
            </a:cxnLst>
            <a:rect l="0" t="0" r="r" b="b"/>
            <a:pathLst>
              <a:path w="79" h="84">
                <a:moveTo>
                  <a:pt x="79" y="50"/>
                </a:moveTo>
                <a:lnTo>
                  <a:pt x="79" y="27"/>
                </a:lnTo>
                <a:lnTo>
                  <a:pt x="68" y="0"/>
                </a:lnTo>
                <a:lnTo>
                  <a:pt x="68" y="0"/>
                </a:lnTo>
                <a:lnTo>
                  <a:pt x="56" y="0"/>
                </a:lnTo>
                <a:lnTo>
                  <a:pt x="56" y="0"/>
                </a:lnTo>
                <a:lnTo>
                  <a:pt x="37" y="0"/>
                </a:lnTo>
                <a:lnTo>
                  <a:pt x="19" y="12"/>
                </a:lnTo>
                <a:lnTo>
                  <a:pt x="0" y="38"/>
                </a:lnTo>
                <a:lnTo>
                  <a:pt x="7" y="65"/>
                </a:lnTo>
                <a:lnTo>
                  <a:pt x="30" y="76"/>
                </a:lnTo>
                <a:lnTo>
                  <a:pt x="60" y="84"/>
                </a:lnTo>
                <a:lnTo>
                  <a:pt x="79" y="5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5" name="Freeform 63"/>
          <p:cNvSpPr>
            <a:spLocks/>
          </p:cNvSpPr>
          <p:nvPr/>
        </p:nvSpPr>
        <p:spPr bwMode="auto">
          <a:xfrm>
            <a:off x="8135938" y="1635125"/>
            <a:ext cx="84137" cy="101600"/>
          </a:xfrm>
          <a:custGeom>
            <a:avLst/>
            <a:gdLst/>
            <a:ahLst/>
            <a:cxnLst>
              <a:cxn ang="0">
                <a:pos x="79" y="50"/>
              </a:cxn>
              <a:cxn ang="0">
                <a:pos x="79" y="27"/>
              </a:cxn>
              <a:cxn ang="0">
                <a:pos x="68" y="0"/>
              </a:cxn>
              <a:cxn ang="0">
                <a:pos x="68" y="0"/>
              </a:cxn>
              <a:cxn ang="0">
                <a:pos x="56" y="0"/>
              </a:cxn>
              <a:cxn ang="0">
                <a:pos x="56" y="0"/>
              </a:cxn>
              <a:cxn ang="0">
                <a:pos x="37" y="0"/>
              </a:cxn>
              <a:cxn ang="0">
                <a:pos x="19" y="12"/>
              </a:cxn>
              <a:cxn ang="0">
                <a:pos x="0" y="38"/>
              </a:cxn>
              <a:cxn ang="0">
                <a:pos x="7" y="65"/>
              </a:cxn>
              <a:cxn ang="0">
                <a:pos x="30" y="76"/>
              </a:cxn>
              <a:cxn ang="0">
                <a:pos x="60" y="84"/>
              </a:cxn>
              <a:cxn ang="0">
                <a:pos x="79" y="50"/>
              </a:cxn>
            </a:cxnLst>
            <a:rect l="0" t="0" r="r" b="b"/>
            <a:pathLst>
              <a:path w="79" h="84">
                <a:moveTo>
                  <a:pt x="79" y="50"/>
                </a:moveTo>
                <a:lnTo>
                  <a:pt x="79" y="27"/>
                </a:lnTo>
                <a:lnTo>
                  <a:pt x="68" y="0"/>
                </a:lnTo>
                <a:lnTo>
                  <a:pt x="68" y="0"/>
                </a:lnTo>
                <a:lnTo>
                  <a:pt x="56" y="0"/>
                </a:lnTo>
                <a:lnTo>
                  <a:pt x="56" y="0"/>
                </a:lnTo>
                <a:lnTo>
                  <a:pt x="37" y="0"/>
                </a:lnTo>
                <a:lnTo>
                  <a:pt x="19" y="12"/>
                </a:lnTo>
                <a:lnTo>
                  <a:pt x="0" y="38"/>
                </a:lnTo>
                <a:lnTo>
                  <a:pt x="7" y="65"/>
                </a:lnTo>
                <a:lnTo>
                  <a:pt x="30" y="76"/>
                </a:lnTo>
                <a:lnTo>
                  <a:pt x="60" y="84"/>
                </a:lnTo>
                <a:lnTo>
                  <a:pt x="79" y="50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6" name="Freeform 64"/>
          <p:cNvSpPr>
            <a:spLocks/>
          </p:cNvSpPr>
          <p:nvPr/>
        </p:nvSpPr>
        <p:spPr bwMode="auto">
          <a:xfrm>
            <a:off x="6856413" y="1771650"/>
            <a:ext cx="584200" cy="341313"/>
          </a:xfrm>
          <a:custGeom>
            <a:avLst/>
            <a:gdLst/>
            <a:ahLst/>
            <a:cxnLst>
              <a:cxn ang="0">
                <a:pos x="98" y="117"/>
              </a:cxn>
              <a:cxn ang="0">
                <a:pos x="140" y="102"/>
              </a:cxn>
              <a:cxn ang="0">
                <a:pos x="182" y="91"/>
              </a:cxn>
              <a:cxn ang="0">
                <a:pos x="201" y="64"/>
              </a:cxn>
              <a:cxn ang="0">
                <a:pos x="238" y="53"/>
              </a:cxn>
              <a:cxn ang="0">
                <a:pos x="280" y="38"/>
              </a:cxn>
              <a:cxn ang="0">
                <a:pos x="318" y="26"/>
              </a:cxn>
              <a:cxn ang="0">
                <a:pos x="356" y="0"/>
              </a:cxn>
              <a:cxn ang="0">
                <a:pos x="401" y="11"/>
              </a:cxn>
              <a:cxn ang="0">
                <a:pos x="420" y="64"/>
              </a:cxn>
              <a:cxn ang="0">
                <a:pos x="435" y="79"/>
              </a:cxn>
              <a:cxn ang="0">
                <a:pos x="477" y="91"/>
              </a:cxn>
              <a:cxn ang="0">
                <a:pos x="515" y="129"/>
              </a:cxn>
              <a:cxn ang="0">
                <a:pos x="545" y="166"/>
              </a:cxn>
              <a:cxn ang="0">
                <a:pos x="526" y="193"/>
              </a:cxn>
              <a:cxn ang="0">
                <a:pos x="488" y="204"/>
              </a:cxn>
              <a:cxn ang="0">
                <a:pos x="447" y="219"/>
              </a:cxn>
              <a:cxn ang="0">
                <a:pos x="409" y="219"/>
              </a:cxn>
              <a:cxn ang="0">
                <a:pos x="367" y="216"/>
              </a:cxn>
              <a:cxn ang="0">
                <a:pos x="337" y="246"/>
              </a:cxn>
              <a:cxn ang="0">
                <a:pos x="299" y="246"/>
              </a:cxn>
              <a:cxn ang="0">
                <a:pos x="257" y="231"/>
              </a:cxn>
              <a:cxn ang="0">
                <a:pos x="220" y="219"/>
              </a:cxn>
              <a:cxn ang="0">
                <a:pos x="189" y="246"/>
              </a:cxn>
              <a:cxn ang="0">
                <a:pos x="159" y="257"/>
              </a:cxn>
              <a:cxn ang="0">
                <a:pos x="117" y="265"/>
              </a:cxn>
              <a:cxn ang="0">
                <a:pos x="91" y="276"/>
              </a:cxn>
              <a:cxn ang="0">
                <a:pos x="49" y="284"/>
              </a:cxn>
              <a:cxn ang="0">
                <a:pos x="19" y="246"/>
              </a:cxn>
              <a:cxn ang="0">
                <a:pos x="0" y="193"/>
              </a:cxn>
              <a:cxn ang="0">
                <a:pos x="19" y="140"/>
              </a:cxn>
              <a:cxn ang="0">
                <a:pos x="60" y="121"/>
              </a:cxn>
              <a:cxn ang="0">
                <a:pos x="68" y="117"/>
              </a:cxn>
            </a:cxnLst>
            <a:rect l="0" t="0" r="r" b="b"/>
            <a:pathLst>
              <a:path w="545" h="284">
                <a:moveTo>
                  <a:pt x="79" y="113"/>
                </a:moveTo>
                <a:lnTo>
                  <a:pt x="98" y="117"/>
                </a:lnTo>
                <a:lnTo>
                  <a:pt x="121" y="117"/>
                </a:lnTo>
                <a:lnTo>
                  <a:pt x="140" y="102"/>
                </a:lnTo>
                <a:lnTo>
                  <a:pt x="159" y="102"/>
                </a:lnTo>
                <a:lnTo>
                  <a:pt x="182" y="91"/>
                </a:lnTo>
                <a:lnTo>
                  <a:pt x="182" y="64"/>
                </a:lnTo>
                <a:lnTo>
                  <a:pt x="201" y="64"/>
                </a:lnTo>
                <a:lnTo>
                  <a:pt x="220" y="53"/>
                </a:lnTo>
                <a:lnTo>
                  <a:pt x="238" y="53"/>
                </a:lnTo>
                <a:lnTo>
                  <a:pt x="257" y="53"/>
                </a:lnTo>
                <a:lnTo>
                  <a:pt x="280" y="38"/>
                </a:lnTo>
                <a:lnTo>
                  <a:pt x="299" y="38"/>
                </a:lnTo>
                <a:lnTo>
                  <a:pt x="318" y="26"/>
                </a:lnTo>
                <a:lnTo>
                  <a:pt x="337" y="15"/>
                </a:lnTo>
                <a:lnTo>
                  <a:pt x="356" y="0"/>
                </a:lnTo>
                <a:lnTo>
                  <a:pt x="379" y="0"/>
                </a:lnTo>
                <a:lnTo>
                  <a:pt x="401" y="11"/>
                </a:lnTo>
                <a:lnTo>
                  <a:pt x="413" y="38"/>
                </a:lnTo>
                <a:lnTo>
                  <a:pt x="420" y="64"/>
                </a:lnTo>
                <a:lnTo>
                  <a:pt x="420" y="79"/>
                </a:lnTo>
                <a:lnTo>
                  <a:pt x="435" y="79"/>
                </a:lnTo>
                <a:lnTo>
                  <a:pt x="458" y="91"/>
                </a:lnTo>
                <a:lnTo>
                  <a:pt x="477" y="91"/>
                </a:lnTo>
                <a:lnTo>
                  <a:pt x="500" y="125"/>
                </a:lnTo>
                <a:lnTo>
                  <a:pt x="515" y="129"/>
                </a:lnTo>
                <a:lnTo>
                  <a:pt x="538" y="155"/>
                </a:lnTo>
                <a:lnTo>
                  <a:pt x="545" y="166"/>
                </a:lnTo>
                <a:lnTo>
                  <a:pt x="545" y="193"/>
                </a:lnTo>
                <a:lnTo>
                  <a:pt x="526" y="193"/>
                </a:lnTo>
                <a:lnTo>
                  <a:pt x="507" y="204"/>
                </a:lnTo>
                <a:lnTo>
                  <a:pt x="488" y="204"/>
                </a:lnTo>
                <a:lnTo>
                  <a:pt x="466" y="204"/>
                </a:lnTo>
                <a:lnTo>
                  <a:pt x="447" y="219"/>
                </a:lnTo>
                <a:lnTo>
                  <a:pt x="428" y="219"/>
                </a:lnTo>
                <a:lnTo>
                  <a:pt x="409" y="219"/>
                </a:lnTo>
                <a:lnTo>
                  <a:pt x="386" y="219"/>
                </a:lnTo>
                <a:lnTo>
                  <a:pt x="367" y="216"/>
                </a:lnTo>
                <a:lnTo>
                  <a:pt x="356" y="246"/>
                </a:lnTo>
                <a:lnTo>
                  <a:pt x="337" y="246"/>
                </a:lnTo>
                <a:lnTo>
                  <a:pt x="318" y="246"/>
                </a:lnTo>
                <a:lnTo>
                  <a:pt x="299" y="246"/>
                </a:lnTo>
                <a:lnTo>
                  <a:pt x="280" y="231"/>
                </a:lnTo>
                <a:lnTo>
                  <a:pt x="257" y="231"/>
                </a:lnTo>
                <a:lnTo>
                  <a:pt x="238" y="219"/>
                </a:lnTo>
                <a:lnTo>
                  <a:pt x="220" y="219"/>
                </a:lnTo>
                <a:lnTo>
                  <a:pt x="197" y="235"/>
                </a:lnTo>
                <a:lnTo>
                  <a:pt x="189" y="246"/>
                </a:lnTo>
                <a:lnTo>
                  <a:pt x="182" y="269"/>
                </a:lnTo>
                <a:lnTo>
                  <a:pt x="159" y="257"/>
                </a:lnTo>
                <a:lnTo>
                  <a:pt x="140" y="257"/>
                </a:lnTo>
                <a:lnTo>
                  <a:pt x="117" y="265"/>
                </a:lnTo>
                <a:lnTo>
                  <a:pt x="102" y="265"/>
                </a:lnTo>
                <a:lnTo>
                  <a:pt x="91" y="276"/>
                </a:lnTo>
                <a:lnTo>
                  <a:pt x="68" y="284"/>
                </a:lnTo>
                <a:lnTo>
                  <a:pt x="49" y="284"/>
                </a:lnTo>
                <a:lnTo>
                  <a:pt x="30" y="269"/>
                </a:lnTo>
                <a:lnTo>
                  <a:pt x="19" y="246"/>
                </a:lnTo>
                <a:lnTo>
                  <a:pt x="11" y="219"/>
                </a:lnTo>
                <a:lnTo>
                  <a:pt x="0" y="193"/>
                </a:lnTo>
                <a:lnTo>
                  <a:pt x="11" y="166"/>
                </a:lnTo>
                <a:lnTo>
                  <a:pt x="19" y="140"/>
                </a:lnTo>
                <a:lnTo>
                  <a:pt x="42" y="129"/>
                </a:lnTo>
                <a:lnTo>
                  <a:pt x="60" y="121"/>
                </a:lnTo>
                <a:lnTo>
                  <a:pt x="68" y="117"/>
                </a:lnTo>
                <a:lnTo>
                  <a:pt x="68" y="117"/>
                </a:lnTo>
                <a:lnTo>
                  <a:pt x="79" y="113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7" name="Freeform 65"/>
          <p:cNvSpPr>
            <a:spLocks/>
          </p:cNvSpPr>
          <p:nvPr/>
        </p:nvSpPr>
        <p:spPr bwMode="auto">
          <a:xfrm>
            <a:off x="6804025" y="1146175"/>
            <a:ext cx="503238" cy="781050"/>
          </a:xfrm>
          <a:custGeom>
            <a:avLst/>
            <a:gdLst/>
            <a:ahLst/>
            <a:cxnLst>
              <a:cxn ang="0">
                <a:pos x="159" y="8"/>
              </a:cxn>
              <a:cxn ang="0">
                <a:pos x="208" y="27"/>
              </a:cxn>
              <a:cxn ang="0">
                <a:pos x="250" y="50"/>
              </a:cxn>
              <a:cxn ang="0">
                <a:pos x="287" y="80"/>
              </a:cxn>
              <a:cxn ang="0">
                <a:pos x="325" y="91"/>
              </a:cxn>
              <a:cxn ang="0">
                <a:pos x="367" y="125"/>
              </a:cxn>
              <a:cxn ang="0">
                <a:pos x="405" y="144"/>
              </a:cxn>
              <a:cxn ang="0">
                <a:pos x="446" y="167"/>
              </a:cxn>
              <a:cxn ang="0">
                <a:pos x="469" y="194"/>
              </a:cxn>
              <a:cxn ang="0">
                <a:pos x="465" y="243"/>
              </a:cxn>
              <a:cxn ang="0">
                <a:pos x="428" y="269"/>
              </a:cxn>
              <a:cxn ang="0">
                <a:pos x="386" y="281"/>
              </a:cxn>
              <a:cxn ang="0">
                <a:pos x="382" y="334"/>
              </a:cxn>
              <a:cxn ang="0">
                <a:pos x="371" y="383"/>
              </a:cxn>
              <a:cxn ang="0">
                <a:pos x="382" y="424"/>
              </a:cxn>
              <a:cxn ang="0">
                <a:pos x="416" y="477"/>
              </a:cxn>
              <a:cxn ang="0">
                <a:pos x="405" y="523"/>
              </a:cxn>
              <a:cxn ang="0">
                <a:pos x="367" y="549"/>
              </a:cxn>
              <a:cxn ang="0">
                <a:pos x="329" y="561"/>
              </a:cxn>
              <a:cxn ang="0">
                <a:pos x="287" y="576"/>
              </a:cxn>
              <a:cxn ang="0">
                <a:pos x="250" y="587"/>
              </a:cxn>
              <a:cxn ang="0">
                <a:pos x="231" y="614"/>
              </a:cxn>
              <a:cxn ang="0">
                <a:pos x="189" y="625"/>
              </a:cxn>
              <a:cxn ang="0">
                <a:pos x="147" y="640"/>
              </a:cxn>
              <a:cxn ang="0">
                <a:pos x="117" y="640"/>
              </a:cxn>
              <a:cxn ang="0">
                <a:pos x="91" y="625"/>
              </a:cxn>
              <a:cxn ang="0">
                <a:pos x="68" y="587"/>
              </a:cxn>
              <a:cxn ang="0">
                <a:pos x="41" y="561"/>
              </a:cxn>
              <a:cxn ang="0">
                <a:pos x="60" y="538"/>
              </a:cxn>
              <a:cxn ang="0">
                <a:pos x="79" y="512"/>
              </a:cxn>
              <a:cxn ang="0">
                <a:pos x="68" y="459"/>
              </a:cxn>
              <a:cxn ang="0">
                <a:pos x="49" y="409"/>
              </a:cxn>
              <a:cxn ang="0">
                <a:pos x="11" y="383"/>
              </a:cxn>
              <a:cxn ang="0">
                <a:pos x="22" y="334"/>
              </a:cxn>
              <a:cxn ang="0">
                <a:pos x="60" y="296"/>
              </a:cxn>
              <a:cxn ang="0">
                <a:pos x="91" y="258"/>
              </a:cxn>
              <a:cxn ang="0">
                <a:pos x="91" y="205"/>
              </a:cxn>
              <a:cxn ang="0">
                <a:pos x="98" y="152"/>
              </a:cxn>
              <a:cxn ang="0">
                <a:pos x="98" y="103"/>
              </a:cxn>
              <a:cxn ang="0">
                <a:pos x="98" y="50"/>
              </a:cxn>
              <a:cxn ang="0">
                <a:pos x="109" y="4"/>
              </a:cxn>
              <a:cxn ang="0">
                <a:pos x="128" y="0"/>
              </a:cxn>
            </a:cxnLst>
            <a:rect l="0" t="0" r="r" b="b"/>
            <a:pathLst>
              <a:path w="469" h="652">
                <a:moveTo>
                  <a:pt x="140" y="4"/>
                </a:moveTo>
                <a:lnTo>
                  <a:pt x="159" y="8"/>
                </a:lnTo>
                <a:lnTo>
                  <a:pt x="189" y="27"/>
                </a:lnTo>
                <a:lnTo>
                  <a:pt x="208" y="27"/>
                </a:lnTo>
                <a:lnTo>
                  <a:pt x="231" y="38"/>
                </a:lnTo>
                <a:lnTo>
                  <a:pt x="250" y="50"/>
                </a:lnTo>
                <a:lnTo>
                  <a:pt x="269" y="65"/>
                </a:lnTo>
                <a:lnTo>
                  <a:pt x="287" y="80"/>
                </a:lnTo>
                <a:lnTo>
                  <a:pt x="310" y="91"/>
                </a:lnTo>
                <a:lnTo>
                  <a:pt x="325" y="91"/>
                </a:lnTo>
                <a:lnTo>
                  <a:pt x="348" y="103"/>
                </a:lnTo>
                <a:lnTo>
                  <a:pt x="367" y="125"/>
                </a:lnTo>
                <a:lnTo>
                  <a:pt x="390" y="137"/>
                </a:lnTo>
                <a:lnTo>
                  <a:pt x="405" y="144"/>
                </a:lnTo>
                <a:lnTo>
                  <a:pt x="428" y="163"/>
                </a:lnTo>
                <a:lnTo>
                  <a:pt x="446" y="167"/>
                </a:lnTo>
                <a:lnTo>
                  <a:pt x="469" y="167"/>
                </a:lnTo>
                <a:lnTo>
                  <a:pt x="469" y="194"/>
                </a:lnTo>
                <a:lnTo>
                  <a:pt x="469" y="216"/>
                </a:lnTo>
                <a:lnTo>
                  <a:pt x="465" y="243"/>
                </a:lnTo>
                <a:lnTo>
                  <a:pt x="435" y="269"/>
                </a:lnTo>
                <a:lnTo>
                  <a:pt x="428" y="269"/>
                </a:lnTo>
                <a:lnTo>
                  <a:pt x="397" y="254"/>
                </a:lnTo>
                <a:lnTo>
                  <a:pt x="386" y="281"/>
                </a:lnTo>
                <a:lnTo>
                  <a:pt x="386" y="307"/>
                </a:lnTo>
                <a:lnTo>
                  <a:pt x="382" y="334"/>
                </a:lnTo>
                <a:lnTo>
                  <a:pt x="375" y="356"/>
                </a:lnTo>
                <a:lnTo>
                  <a:pt x="371" y="383"/>
                </a:lnTo>
                <a:lnTo>
                  <a:pt x="367" y="409"/>
                </a:lnTo>
                <a:lnTo>
                  <a:pt x="382" y="424"/>
                </a:lnTo>
                <a:lnTo>
                  <a:pt x="386" y="447"/>
                </a:lnTo>
                <a:lnTo>
                  <a:pt x="416" y="477"/>
                </a:lnTo>
                <a:lnTo>
                  <a:pt x="446" y="515"/>
                </a:lnTo>
                <a:lnTo>
                  <a:pt x="405" y="523"/>
                </a:lnTo>
                <a:lnTo>
                  <a:pt x="386" y="538"/>
                </a:lnTo>
                <a:lnTo>
                  <a:pt x="367" y="549"/>
                </a:lnTo>
                <a:lnTo>
                  <a:pt x="348" y="561"/>
                </a:lnTo>
                <a:lnTo>
                  <a:pt x="329" y="561"/>
                </a:lnTo>
                <a:lnTo>
                  <a:pt x="306" y="576"/>
                </a:lnTo>
                <a:lnTo>
                  <a:pt x="287" y="576"/>
                </a:lnTo>
                <a:lnTo>
                  <a:pt x="269" y="576"/>
                </a:lnTo>
                <a:lnTo>
                  <a:pt x="250" y="587"/>
                </a:lnTo>
                <a:lnTo>
                  <a:pt x="231" y="587"/>
                </a:lnTo>
                <a:lnTo>
                  <a:pt x="231" y="614"/>
                </a:lnTo>
                <a:lnTo>
                  <a:pt x="208" y="625"/>
                </a:lnTo>
                <a:lnTo>
                  <a:pt x="189" y="625"/>
                </a:lnTo>
                <a:lnTo>
                  <a:pt x="170" y="640"/>
                </a:lnTo>
                <a:lnTo>
                  <a:pt x="147" y="640"/>
                </a:lnTo>
                <a:lnTo>
                  <a:pt x="140" y="640"/>
                </a:lnTo>
                <a:lnTo>
                  <a:pt x="117" y="640"/>
                </a:lnTo>
                <a:lnTo>
                  <a:pt x="94" y="652"/>
                </a:lnTo>
                <a:lnTo>
                  <a:pt x="91" y="625"/>
                </a:lnTo>
                <a:lnTo>
                  <a:pt x="79" y="599"/>
                </a:lnTo>
                <a:lnTo>
                  <a:pt x="68" y="587"/>
                </a:lnTo>
                <a:lnTo>
                  <a:pt x="60" y="561"/>
                </a:lnTo>
                <a:lnTo>
                  <a:pt x="41" y="561"/>
                </a:lnTo>
                <a:lnTo>
                  <a:pt x="41" y="538"/>
                </a:lnTo>
                <a:lnTo>
                  <a:pt x="60" y="538"/>
                </a:lnTo>
                <a:lnTo>
                  <a:pt x="79" y="538"/>
                </a:lnTo>
                <a:lnTo>
                  <a:pt x="79" y="512"/>
                </a:lnTo>
                <a:lnTo>
                  <a:pt x="68" y="485"/>
                </a:lnTo>
                <a:lnTo>
                  <a:pt x="68" y="459"/>
                </a:lnTo>
                <a:lnTo>
                  <a:pt x="60" y="436"/>
                </a:lnTo>
                <a:lnTo>
                  <a:pt x="49" y="409"/>
                </a:lnTo>
                <a:lnTo>
                  <a:pt x="30" y="409"/>
                </a:lnTo>
                <a:lnTo>
                  <a:pt x="11" y="383"/>
                </a:lnTo>
                <a:lnTo>
                  <a:pt x="0" y="356"/>
                </a:lnTo>
                <a:lnTo>
                  <a:pt x="22" y="334"/>
                </a:lnTo>
                <a:lnTo>
                  <a:pt x="41" y="307"/>
                </a:lnTo>
                <a:lnTo>
                  <a:pt x="60" y="296"/>
                </a:lnTo>
                <a:lnTo>
                  <a:pt x="79" y="281"/>
                </a:lnTo>
                <a:lnTo>
                  <a:pt x="91" y="258"/>
                </a:lnTo>
                <a:lnTo>
                  <a:pt x="98" y="231"/>
                </a:lnTo>
                <a:lnTo>
                  <a:pt x="91" y="205"/>
                </a:lnTo>
                <a:lnTo>
                  <a:pt x="98" y="178"/>
                </a:lnTo>
                <a:lnTo>
                  <a:pt x="98" y="152"/>
                </a:lnTo>
                <a:lnTo>
                  <a:pt x="98" y="129"/>
                </a:lnTo>
                <a:lnTo>
                  <a:pt x="98" y="103"/>
                </a:lnTo>
                <a:lnTo>
                  <a:pt x="98" y="76"/>
                </a:lnTo>
                <a:lnTo>
                  <a:pt x="98" y="50"/>
                </a:lnTo>
                <a:lnTo>
                  <a:pt x="91" y="27"/>
                </a:lnTo>
                <a:lnTo>
                  <a:pt x="109" y="4"/>
                </a:lnTo>
                <a:lnTo>
                  <a:pt x="128" y="0"/>
                </a:lnTo>
                <a:lnTo>
                  <a:pt x="128" y="0"/>
                </a:lnTo>
                <a:lnTo>
                  <a:pt x="140" y="4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8" name="Freeform 66"/>
          <p:cNvSpPr>
            <a:spLocks/>
          </p:cNvSpPr>
          <p:nvPr/>
        </p:nvSpPr>
        <p:spPr bwMode="auto">
          <a:xfrm>
            <a:off x="6804025" y="1146175"/>
            <a:ext cx="503238" cy="781050"/>
          </a:xfrm>
          <a:custGeom>
            <a:avLst/>
            <a:gdLst/>
            <a:ahLst/>
            <a:cxnLst>
              <a:cxn ang="0">
                <a:pos x="159" y="8"/>
              </a:cxn>
              <a:cxn ang="0">
                <a:pos x="208" y="27"/>
              </a:cxn>
              <a:cxn ang="0">
                <a:pos x="250" y="50"/>
              </a:cxn>
              <a:cxn ang="0">
                <a:pos x="287" y="80"/>
              </a:cxn>
              <a:cxn ang="0">
                <a:pos x="325" y="91"/>
              </a:cxn>
              <a:cxn ang="0">
                <a:pos x="367" y="125"/>
              </a:cxn>
              <a:cxn ang="0">
                <a:pos x="405" y="144"/>
              </a:cxn>
              <a:cxn ang="0">
                <a:pos x="446" y="167"/>
              </a:cxn>
              <a:cxn ang="0">
                <a:pos x="469" y="194"/>
              </a:cxn>
              <a:cxn ang="0">
                <a:pos x="465" y="243"/>
              </a:cxn>
              <a:cxn ang="0">
                <a:pos x="428" y="269"/>
              </a:cxn>
              <a:cxn ang="0">
                <a:pos x="386" y="281"/>
              </a:cxn>
              <a:cxn ang="0">
                <a:pos x="382" y="334"/>
              </a:cxn>
              <a:cxn ang="0">
                <a:pos x="371" y="383"/>
              </a:cxn>
              <a:cxn ang="0">
                <a:pos x="382" y="424"/>
              </a:cxn>
              <a:cxn ang="0">
                <a:pos x="416" y="477"/>
              </a:cxn>
              <a:cxn ang="0">
                <a:pos x="405" y="523"/>
              </a:cxn>
              <a:cxn ang="0">
                <a:pos x="367" y="549"/>
              </a:cxn>
              <a:cxn ang="0">
                <a:pos x="329" y="561"/>
              </a:cxn>
              <a:cxn ang="0">
                <a:pos x="287" y="576"/>
              </a:cxn>
              <a:cxn ang="0">
                <a:pos x="250" y="587"/>
              </a:cxn>
              <a:cxn ang="0">
                <a:pos x="231" y="614"/>
              </a:cxn>
              <a:cxn ang="0">
                <a:pos x="189" y="625"/>
              </a:cxn>
              <a:cxn ang="0">
                <a:pos x="147" y="640"/>
              </a:cxn>
              <a:cxn ang="0">
                <a:pos x="117" y="640"/>
              </a:cxn>
              <a:cxn ang="0">
                <a:pos x="91" y="625"/>
              </a:cxn>
              <a:cxn ang="0">
                <a:pos x="68" y="587"/>
              </a:cxn>
              <a:cxn ang="0">
                <a:pos x="41" y="561"/>
              </a:cxn>
              <a:cxn ang="0">
                <a:pos x="60" y="538"/>
              </a:cxn>
              <a:cxn ang="0">
                <a:pos x="79" y="512"/>
              </a:cxn>
              <a:cxn ang="0">
                <a:pos x="68" y="459"/>
              </a:cxn>
              <a:cxn ang="0">
                <a:pos x="49" y="409"/>
              </a:cxn>
              <a:cxn ang="0">
                <a:pos x="11" y="383"/>
              </a:cxn>
              <a:cxn ang="0">
                <a:pos x="22" y="334"/>
              </a:cxn>
              <a:cxn ang="0">
                <a:pos x="60" y="296"/>
              </a:cxn>
              <a:cxn ang="0">
                <a:pos x="91" y="258"/>
              </a:cxn>
              <a:cxn ang="0">
                <a:pos x="91" y="205"/>
              </a:cxn>
              <a:cxn ang="0">
                <a:pos x="98" y="152"/>
              </a:cxn>
              <a:cxn ang="0">
                <a:pos x="98" y="103"/>
              </a:cxn>
              <a:cxn ang="0">
                <a:pos x="98" y="50"/>
              </a:cxn>
              <a:cxn ang="0">
                <a:pos x="109" y="4"/>
              </a:cxn>
              <a:cxn ang="0">
                <a:pos x="128" y="0"/>
              </a:cxn>
            </a:cxnLst>
            <a:rect l="0" t="0" r="r" b="b"/>
            <a:pathLst>
              <a:path w="469" h="652">
                <a:moveTo>
                  <a:pt x="140" y="4"/>
                </a:moveTo>
                <a:lnTo>
                  <a:pt x="159" y="8"/>
                </a:lnTo>
                <a:lnTo>
                  <a:pt x="189" y="27"/>
                </a:lnTo>
                <a:lnTo>
                  <a:pt x="208" y="27"/>
                </a:lnTo>
                <a:lnTo>
                  <a:pt x="231" y="38"/>
                </a:lnTo>
                <a:lnTo>
                  <a:pt x="250" y="50"/>
                </a:lnTo>
                <a:lnTo>
                  <a:pt x="269" y="65"/>
                </a:lnTo>
                <a:lnTo>
                  <a:pt x="287" y="80"/>
                </a:lnTo>
                <a:lnTo>
                  <a:pt x="310" y="91"/>
                </a:lnTo>
                <a:lnTo>
                  <a:pt x="325" y="91"/>
                </a:lnTo>
                <a:lnTo>
                  <a:pt x="348" y="103"/>
                </a:lnTo>
                <a:lnTo>
                  <a:pt x="367" y="125"/>
                </a:lnTo>
                <a:lnTo>
                  <a:pt x="390" y="137"/>
                </a:lnTo>
                <a:lnTo>
                  <a:pt x="405" y="144"/>
                </a:lnTo>
                <a:lnTo>
                  <a:pt x="428" y="163"/>
                </a:lnTo>
                <a:lnTo>
                  <a:pt x="446" y="167"/>
                </a:lnTo>
                <a:lnTo>
                  <a:pt x="469" y="167"/>
                </a:lnTo>
                <a:lnTo>
                  <a:pt x="469" y="194"/>
                </a:lnTo>
                <a:lnTo>
                  <a:pt x="469" y="216"/>
                </a:lnTo>
                <a:lnTo>
                  <a:pt x="465" y="243"/>
                </a:lnTo>
                <a:lnTo>
                  <a:pt x="435" y="269"/>
                </a:lnTo>
                <a:lnTo>
                  <a:pt x="428" y="269"/>
                </a:lnTo>
                <a:lnTo>
                  <a:pt x="397" y="254"/>
                </a:lnTo>
                <a:lnTo>
                  <a:pt x="386" y="281"/>
                </a:lnTo>
                <a:lnTo>
                  <a:pt x="386" y="307"/>
                </a:lnTo>
                <a:lnTo>
                  <a:pt x="382" y="334"/>
                </a:lnTo>
                <a:lnTo>
                  <a:pt x="375" y="356"/>
                </a:lnTo>
                <a:lnTo>
                  <a:pt x="371" y="383"/>
                </a:lnTo>
                <a:lnTo>
                  <a:pt x="367" y="409"/>
                </a:lnTo>
                <a:lnTo>
                  <a:pt x="382" y="424"/>
                </a:lnTo>
                <a:lnTo>
                  <a:pt x="386" y="447"/>
                </a:lnTo>
                <a:lnTo>
                  <a:pt x="416" y="477"/>
                </a:lnTo>
                <a:lnTo>
                  <a:pt x="446" y="515"/>
                </a:lnTo>
                <a:lnTo>
                  <a:pt x="405" y="523"/>
                </a:lnTo>
                <a:lnTo>
                  <a:pt x="386" y="538"/>
                </a:lnTo>
                <a:lnTo>
                  <a:pt x="367" y="549"/>
                </a:lnTo>
                <a:lnTo>
                  <a:pt x="348" y="561"/>
                </a:lnTo>
                <a:lnTo>
                  <a:pt x="329" y="561"/>
                </a:lnTo>
                <a:lnTo>
                  <a:pt x="306" y="576"/>
                </a:lnTo>
                <a:lnTo>
                  <a:pt x="287" y="576"/>
                </a:lnTo>
                <a:lnTo>
                  <a:pt x="269" y="576"/>
                </a:lnTo>
                <a:lnTo>
                  <a:pt x="250" y="587"/>
                </a:lnTo>
                <a:lnTo>
                  <a:pt x="231" y="587"/>
                </a:lnTo>
                <a:lnTo>
                  <a:pt x="231" y="614"/>
                </a:lnTo>
                <a:lnTo>
                  <a:pt x="208" y="625"/>
                </a:lnTo>
                <a:lnTo>
                  <a:pt x="189" y="625"/>
                </a:lnTo>
                <a:lnTo>
                  <a:pt x="170" y="640"/>
                </a:lnTo>
                <a:lnTo>
                  <a:pt x="147" y="640"/>
                </a:lnTo>
                <a:lnTo>
                  <a:pt x="140" y="640"/>
                </a:lnTo>
                <a:lnTo>
                  <a:pt x="117" y="640"/>
                </a:lnTo>
                <a:lnTo>
                  <a:pt x="94" y="652"/>
                </a:lnTo>
                <a:lnTo>
                  <a:pt x="91" y="625"/>
                </a:lnTo>
                <a:lnTo>
                  <a:pt x="79" y="599"/>
                </a:lnTo>
                <a:lnTo>
                  <a:pt x="68" y="587"/>
                </a:lnTo>
                <a:lnTo>
                  <a:pt x="60" y="561"/>
                </a:lnTo>
                <a:lnTo>
                  <a:pt x="41" y="561"/>
                </a:lnTo>
                <a:lnTo>
                  <a:pt x="41" y="538"/>
                </a:lnTo>
                <a:lnTo>
                  <a:pt x="60" y="538"/>
                </a:lnTo>
                <a:lnTo>
                  <a:pt x="79" y="538"/>
                </a:lnTo>
                <a:lnTo>
                  <a:pt x="79" y="512"/>
                </a:lnTo>
                <a:lnTo>
                  <a:pt x="68" y="485"/>
                </a:lnTo>
                <a:lnTo>
                  <a:pt x="68" y="459"/>
                </a:lnTo>
                <a:lnTo>
                  <a:pt x="60" y="436"/>
                </a:lnTo>
                <a:lnTo>
                  <a:pt x="49" y="409"/>
                </a:lnTo>
                <a:lnTo>
                  <a:pt x="30" y="409"/>
                </a:lnTo>
                <a:lnTo>
                  <a:pt x="11" y="383"/>
                </a:lnTo>
                <a:lnTo>
                  <a:pt x="0" y="356"/>
                </a:lnTo>
                <a:lnTo>
                  <a:pt x="22" y="334"/>
                </a:lnTo>
                <a:lnTo>
                  <a:pt x="41" y="307"/>
                </a:lnTo>
                <a:lnTo>
                  <a:pt x="60" y="296"/>
                </a:lnTo>
                <a:lnTo>
                  <a:pt x="79" y="281"/>
                </a:lnTo>
                <a:lnTo>
                  <a:pt x="91" y="258"/>
                </a:lnTo>
                <a:lnTo>
                  <a:pt x="98" y="231"/>
                </a:lnTo>
                <a:lnTo>
                  <a:pt x="91" y="205"/>
                </a:lnTo>
                <a:lnTo>
                  <a:pt x="98" y="178"/>
                </a:lnTo>
                <a:lnTo>
                  <a:pt x="98" y="152"/>
                </a:lnTo>
                <a:lnTo>
                  <a:pt x="98" y="129"/>
                </a:lnTo>
                <a:lnTo>
                  <a:pt x="98" y="103"/>
                </a:lnTo>
                <a:lnTo>
                  <a:pt x="98" y="76"/>
                </a:lnTo>
                <a:lnTo>
                  <a:pt x="98" y="50"/>
                </a:lnTo>
                <a:lnTo>
                  <a:pt x="91" y="27"/>
                </a:lnTo>
                <a:lnTo>
                  <a:pt x="109" y="4"/>
                </a:lnTo>
                <a:lnTo>
                  <a:pt x="128" y="0"/>
                </a:lnTo>
                <a:lnTo>
                  <a:pt x="128" y="0"/>
                </a:lnTo>
                <a:lnTo>
                  <a:pt x="140" y="4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39" name="Freeform 67"/>
          <p:cNvSpPr>
            <a:spLocks/>
          </p:cNvSpPr>
          <p:nvPr/>
        </p:nvSpPr>
        <p:spPr bwMode="auto">
          <a:xfrm>
            <a:off x="6199188" y="1146175"/>
            <a:ext cx="709612" cy="534988"/>
          </a:xfrm>
          <a:custGeom>
            <a:avLst/>
            <a:gdLst/>
            <a:ahLst/>
            <a:cxnLst>
              <a:cxn ang="0">
                <a:pos x="128" y="421"/>
              </a:cxn>
              <a:cxn ang="0">
                <a:pos x="98" y="436"/>
              </a:cxn>
              <a:cxn ang="0">
                <a:pos x="49" y="417"/>
              </a:cxn>
              <a:cxn ang="0">
                <a:pos x="15" y="383"/>
              </a:cxn>
              <a:cxn ang="0">
                <a:pos x="0" y="345"/>
              </a:cxn>
              <a:cxn ang="0">
                <a:pos x="18" y="318"/>
              </a:cxn>
              <a:cxn ang="0">
                <a:pos x="45" y="307"/>
              </a:cxn>
              <a:cxn ang="0">
                <a:pos x="98" y="307"/>
              </a:cxn>
              <a:cxn ang="0">
                <a:pos x="140" y="307"/>
              </a:cxn>
              <a:cxn ang="0">
                <a:pos x="159" y="258"/>
              </a:cxn>
              <a:cxn ang="0">
                <a:pos x="166" y="205"/>
              </a:cxn>
              <a:cxn ang="0">
                <a:pos x="196" y="159"/>
              </a:cxn>
              <a:cxn ang="0">
                <a:pos x="238" y="141"/>
              </a:cxn>
              <a:cxn ang="0">
                <a:pos x="276" y="114"/>
              </a:cxn>
              <a:cxn ang="0">
                <a:pos x="329" y="80"/>
              </a:cxn>
              <a:cxn ang="0">
                <a:pos x="374" y="50"/>
              </a:cxn>
              <a:cxn ang="0">
                <a:pos x="416" y="27"/>
              </a:cxn>
              <a:cxn ang="0">
                <a:pos x="454" y="12"/>
              </a:cxn>
              <a:cxn ang="0">
                <a:pos x="496" y="0"/>
              </a:cxn>
              <a:cxn ang="0">
                <a:pos x="537" y="0"/>
              </a:cxn>
              <a:cxn ang="0">
                <a:pos x="575" y="27"/>
              </a:cxn>
              <a:cxn ang="0">
                <a:pos x="613" y="38"/>
              </a:cxn>
              <a:cxn ang="0">
                <a:pos x="655" y="38"/>
              </a:cxn>
              <a:cxn ang="0">
                <a:pos x="662" y="91"/>
              </a:cxn>
              <a:cxn ang="0">
                <a:pos x="662" y="141"/>
              </a:cxn>
              <a:cxn ang="0">
                <a:pos x="658" y="194"/>
              </a:cxn>
              <a:cxn ang="0">
                <a:pos x="662" y="243"/>
              </a:cxn>
              <a:cxn ang="0">
                <a:pos x="632" y="296"/>
              </a:cxn>
              <a:cxn ang="0">
                <a:pos x="605" y="307"/>
              </a:cxn>
              <a:cxn ang="0">
                <a:pos x="586" y="334"/>
              </a:cxn>
              <a:cxn ang="0">
                <a:pos x="567" y="371"/>
              </a:cxn>
              <a:cxn ang="0">
                <a:pos x="537" y="409"/>
              </a:cxn>
              <a:cxn ang="0">
                <a:pos x="496" y="394"/>
              </a:cxn>
              <a:cxn ang="0">
                <a:pos x="454" y="394"/>
              </a:cxn>
              <a:cxn ang="0">
                <a:pos x="416" y="409"/>
              </a:cxn>
              <a:cxn ang="0">
                <a:pos x="374" y="424"/>
              </a:cxn>
              <a:cxn ang="0">
                <a:pos x="337" y="409"/>
              </a:cxn>
              <a:cxn ang="0">
                <a:pos x="295" y="409"/>
              </a:cxn>
              <a:cxn ang="0">
                <a:pos x="257" y="394"/>
              </a:cxn>
              <a:cxn ang="0">
                <a:pos x="215" y="383"/>
              </a:cxn>
              <a:cxn ang="0">
                <a:pos x="177" y="383"/>
              </a:cxn>
              <a:cxn ang="0">
                <a:pos x="147" y="409"/>
              </a:cxn>
              <a:cxn ang="0">
                <a:pos x="140" y="436"/>
              </a:cxn>
            </a:cxnLst>
            <a:rect l="0" t="0" r="r" b="b"/>
            <a:pathLst>
              <a:path w="662" h="447">
                <a:moveTo>
                  <a:pt x="140" y="447"/>
                </a:moveTo>
                <a:lnTo>
                  <a:pt x="128" y="421"/>
                </a:lnTo>
                <a:lnTo>
                  <a:pt x="106" y="424"/>
                </a:lnTo>
                <a:lnTo>
                  <a:pt x="98" y="436"/>
                </a:lnTo>
                <a:lnTo>
                  <a:pt x="75" y="436"/>
                </a:lnTo>
                <a:lnTo>
                  <a:pt x="49" y="417"/>
                </a:lnTo>
                <a:lnTo>
                  <a:pt x="30" y="409"/>
                </a:lnTo>
                <a:lnTo>
                  <a:pt x="15" y="383"/>
                </a:lnTo>
                <a:lnTo>
                  <a:pt x="0" y="371"/>
                </a:lnTo>
                <a:lnTo>
                  <a:pt x="0" y="345"/>
                </a:lnTo>
                <a:lnTo>
                  <a:pt x="0" y="318"/>
                </a:lnTo>
                <a:lnTo>
                  <a:pt x="18" y="318"/>
                </a:lnTo>
                <a:lnTo>
                  <a:pt x="37" y="318"/>
                </a:lnTo>
                <a:lnTo>
                  <a:pt x="45" y="307"/>
                </a:lnTo>
                <a:lnTo>
                  <a:pt x="79" y="307"/>
                </a:lnTo>
                <a:lnTo>
                  <a:pt x="98" y="307"/>
                </a:lnTo>
                <a:lnTo>
                  <a:pt x="117" y="307"/>
                </a:lnTo>
                <a:lnTo>
                  <a:pt x="140" y="307"/>
                </a:lnTo>
                <a:lnTo>
                  <a:pt x="159" y="281"/>
                </a:lnTo>
                <a:lnTo>
                  <a:pt x="159" y="258"/>
                </a:lnTo>
                <a:lnTo>
                  <a:pt x="166" y="231"/>
                </a:lnTo>
                <a:lnTo>
                  <a:pt x="166" y="205"/>
                </a:lnTo>
                <a:lnTo>
                  <a:pt x="170" y="178"/>
                </a:lnTo>
                <a:lnTo>
                  <a:pt x="196" y="159"/>
                </a:lnTo>
                <a:lnTo>
                  <a:pt x="215" y="152"/>
                </a:lnTo>
                <a:lnTo>
                  <a:pt x="238" y="141"/>
                </a:lnTo>
                <a:lnTo>
                  <a:pt x="257" y="129"/>
                </a:lnTo>
                <a:lnTo>
                  <a:pt x="276" y="114"/>
                </a:lnTo>
                <a:lnTo>
                  <a:pt x="295" y="103"/>
                </a:lnTo>
                <a:lnTo>
                  <a:pt x="329" y="80"/>
                </a:lnTo>
                <a:lnTo>
                  <a:pt x="355" y="65"/>
                </a:lnTo>
                <a:lnTo>
                  <a:pt x="374" y="50"/>
                </a:lnTo>
                <a:lnTo>
                  <a:pt x="397" y="38"/>
                </a:lnTo>
                <a:lnTo>
                  <a:pt x="416" y="27"/>
                </a:lnTo>
                <a:lnTo>
                  <a:pt x="435" y="12"/>
                </a:lnTo>
                <a:lnTo>
                  <a:pt x="454" y="12"/>
                </a:lnTo>
                <a:lnTo>
                  <a:pt x="477" y="0"/>
                </a:lnTo>
                <a:lnTo>
                  <a:pt x="496" y="0"/>
                </a:lnTo>
                <a:lnTo>
                  <a:pt x="514" y="0"/>
                </a:lnTo>
                <a:lnTo>
                  <a:pt x="537" y="0"/>
                </a:lnTo>
                <a:lnTo>
                  <a:pt x="556" y="12"/>
                </a:lnTo>
                <a:lnTo>
                  <a:pt x="575" y="27"/>
                </a:lnTo>
                <a:lnTo>
                  <a:pt x="594" y="38"/>
                </a:lnTo>
                <a:lnTo>
                  <a:pt x="613" y="38"/>
                </a:lnTo>
                <a:lnTo>
                  <a:pt x="632" y="38"/>
                </a:lnTo>
                <a:lnTo>
                  <a:pt x="655" y="38"/>
                </a:lnTo>
                <a:lnTo>
                  <a:pt x="662" y="65"/>
                </a:lnTo>
                <a:lnTo>
                  <a:pt x="662" y="91"/>
                </a:lnTo>
                <a:lnTo>
                  <a:pt x="662" y="114"/>
                </a:lnTo>
                <a:lnTo>
                  <a:pt x="662" y="141"/>
                </a:lnTo>
                <a:lnTo>
                  <a:pt x="662" y="167"/>
                </a:lnTo>
                <a:lnTo>
                  <a:pt x="658" y="194"/>
                </a:lnTo>
                <a:lnTo>
                  <a:pt x="658" y="216"/>
                </a:lnTo>
                <a:lnTo>
                  <a:pt x="662" y="243"/>
                </a:lnTo>
                <a:lnTo>
                  <a:pt x="651" y="269"/>
                </a:lnTo>
                <a:lnTo>
                  <a:pt x="632" y="296"/>
                </a:lnTo>
                <a:lnTo>
                  <a:pt x="628" y="296"/>
                </a:lnTo>
                <a:lnTo>
                  <a:pt x="605" y="307"/>
                </a:lnTo>
                <a:lnTo>
                  <a:pt x="598" y="318"/>
                </a:lnTo>
                <a:lnTo>
                  <a:pt x="586" y="334"/>
                </a:lnTo>
                <a:lnTo>
                  <a:pt x="567" y="345"/>
                </a:lnTo>
                <a:lnTo>
                  <a:pt x="567" y="371"/>
                </a:lnTo>
                <a:lnTo>
                  <a:pt x="579" y="394"/>
                </a:lnTo>
                <a:lnTo>
                  <a:pt x="537" y="409"/>
                </a:lnTo>
                <a:lnTo>
                  <a:pt x="514" y="409"/>
                </a:lnTo>
                <a:lnTo>
                  <a:pt x="496" y="394"/>
                </a:lnTo>
                <a:lnTo>
                  <a:pt x="477" y="394"/>
                </a:lnTo>
                <a:lnTo>
                  <a:pt x="454" y="394"/>
                </a:lnTo>
                <a:lnTo>
                  <a:pt x="435" y="394"/>
                </a:lnTo>
                <a:lnTo>
                  <a:pt x="416" y="409"/>
                </a:lnTo>
                <a:lnTo>
                  <a:pt x="397" y="421"/>
                </a:lnTo>
                <a:lnTo>
                  <a:pt x="374" y="424"/>
                </a:lnTo>
                <a:lnTo>
                  <a:pt x="355" y="409"/>
                </a:lnTo>
                <a:lnTo>
                  <a:pt x="337" y="409"/>
                </a:lnTo>
                <a:lnTo>
                  <a:pt x="318" y="394"/>
                </a:lnTo>
                <a:lnTo>
                  <a:pt x="295" y="409"/>
                </a:lnTo>
                <a:lnTo>
                  <a:pt x="276" y="409"/>
                </a:lnTo>
                <a:lnTo>
                  <a:pt x="257" y="394"/>
                </a:lnTo>
                <a:lnTo>
                  <a:pt x="238" y="383"/>
                </a:lnTo>
                <a:lnTo>
                  <a:pt x="215" y="383"/>
                </a:lnTo>
                <a:lnTo>
                  <a:pt x="196" y="383"/>
                </a:lnTo>
                <a:lnTo>
                  <a:pt x="177" y="383"/>
                </a:lnTo>
                <a:lnTo>
                  <a:pt x="159" y="383"/>
                </a:lnTo>
                <a:lnTo>
                  <a:pt x="147" y="409"/>
                </a:lnTo>
                <a:lnTo>
                  <a:pt x="140" y="436"/>
                </a:lnTo>
                <a:lnTo>
                  <a:pt x="140" y="436"/>
                </a:lnTo>
                <a:lnTo>
                  <a:pt x="140" y="447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40" name="Freeform 68"/>
          <p:cNvSpPr>
            <a:spLocks/>
          </p:cNvSpPr>
          <p:nvPr/>
        </p:nvSpPr>
        <p:spPr bwMode="auto">
          <a:xfrm>
            <a:off x="6199188" y="1146175"/>
            <a:ext cx="709612" cy="534988"/>
          </a:xfrm>
          <a:custGeom>
            <a:avLst/>
            <a:gdLst/>
            <a:ahLst/>
            <a:cxnLst>
              <a:cxn ang="0">
                <a:pos x="128" y="421"/>
              </a:cxn>
              <a:cxn ang="0">
                <a:pos x="98" y="436"/>
              </a:cxn>
              <a:cxn ang="0">
                <a:pos x="49" y="417"/>
              </a:cxn>
              <a:cxn ang="0">
                <a:pos x="15" y="383"/>
              </a:cxn>
              <a:cxn ang="0">
                <a:pos x="0" y="345"/>
              </a:cxn>
              <a:cxn ang="0">
                <a:pos x="18" y="318"/>
              </a:cxn>
              <a:cxn ang="0">
                <a:pos x="45" y="307"/>
              </a:cxn>
              <a:cxn ang="0">
                <a:pos x="98" y="307"/>
              </a:cxn>
              <a:cxn ang="0">
                <a:pos x="140" y="307"/>
              </a:cxn>
              <a:cxn ang="0">
                <a:pos x="159" y="258"/>
              </a:cxn>
              <a:cxn ang="0">
                <a:pos x="166" y="205"/>
              </a:cxn>
              <a:cxn ang="0">
                <a:pos x="196" y="159"/>
              </a:cxn>
              <a:cxn ang="0">
                <a:pos x="238" y="141"/>
              </a:cxn>
              <a:cxn ang="0">
                <a:pos x="276" y="114"/>
              </a:cxn>
              <a:cxn ang="0">
                <a:pos x="329" y="80"/>
              </a:cxn>
              <a:cxn ang="0">
                <a:pos x="374" y="50"/>
              </a:cxn>
              <a:cxn ang="0">
                <a:pos x="416" y="27"/>
              </a:cxn>
              <a:cxn ang="0">
                <a:pos x="454" y="12"/>
              </a:cxn>
              <a:cxn ang="0">
                <a:pos x="496" y="0"/>
              </a:cxn>
              <a:cxn ang="0">
                <a:pos x="537" y="0"/>
              </a:cxn>
              <a:cxn ang="0">
                <a:pos x="575" y="27"/>
              </a:cxn>
              <a:cxn ang="0">
                <a:pos x="613" y="38"/>
              </a:cxn>
              <a:cxn ang="0">
                <a:pos x="655" y="38"/>
              </a:cxn>
              <a:cxn ang="0">
                <a:pos x="662" y="91"/>
              </a:cxn>
              <a:cxn ang="0">
                <a:pos x="662" y="141"/>
              </a:cxn>
              <a:cxn ang="0">
                <a:pos x="658" y="194"/>
              </a:cxn>
              <a:cxn ang="0">
                <a:pos x="662" y="243"/>
              </a:cxn>
              <a:cxn ang="0">
                <a:pos x="632" y="296"/>
              </a:cxn>
              <a:cxn ang="0">
                <a:pos x="605" y="307"/>
              </a:cxn>
              <a:cxn ang="0">
                <a:pos x="586" y="334"/>
              </a:cxn>
              <a:cxn ang="0">
                <a:pos x="567" y="371"/>
              </a:cxn>
              <a:cxn ang="0">
                <a:pos x="537" y="409"/>
              </a:cxn>
              <a:cxn ang="0">
                <a:pos x="496" y="394"/>
              </a:cxn>
              <a:cxn ang="0">
                <a:pos x="454" y="394"/>
              </a:cxn>
              <a:cxn ang="0">
                <a:pos x="416" y="409"/>
              </a:cxn>
              <a:cxn ang="0">
                <a:pos x="374" y="424"/>
              </a:cxn>
              <a:cxn ang="0">
                <a:pos x="337" y="409"/>
              </a:cxn>
              <a:cxn ang="0">
                <a:pos x="295" y="409"/>
              </a:cxn>
              <a:cxn ang="0">
                <a:pos x="257" y="394"/>
              </a:cxn>
              <a:cxn ang="0">
                <a:pos x="215" y="383"/>
              </a:cxn>
              <a:cxn ang="0">
                <a:pos x="177" y="383"/>
              </a:cxn>
              <a:cxn ang="0">
                <a:pos x="147" y="409"/>
              </a:cxn>
              <a:cxn ang="0">
                <a:pos x="140" y="436"/>
              </a:cxn>
            </a:cxnLst>
            <a:rect l="0" t="0" r="r" b="b"/>
            <a:pathLst>
              <a:path w="662" h="447">
                <a:moveTo>
                  <a:pt x="140" y="447"/>
                </a:moveTo>
                <a:lnTo>
                  <a:pt x="128" y="421"/>
                </a:lnTo>
                <a:lnTo>
                  <a:pt x="106" y="424"/>
                </a:lnTo>
                <a:lnTo>
                  <a:pt x="98" y="436"/>
                </a:lnTo>
                <a:lnTo>
                  <a:pt x="75" y="436"/>
                </a:lnTo>
                <a:lnTo>
                  <a:pt x="49" y="417"/>
                </a:lnTo>
                <a:lnTo>
                  <a:pt x="30" y="409"/>
                </a:lnTo>
                <a:lnTo>
                  <a:pt x="15" y="383"/>
                </a:lnTo>
                <a:lnTo>
                  <a:pt x="0" y="371"/>
                </a:lnTo>
                <a:lnTo>
                  <a:pt x="0" y="345"/>
                </a:lnTo>
                <a:lnTo>
                  <a:pt x="0" y="318"/>
                </a:lnTo>
                <a:lnTo>
                  <a:pt x="18" y="318"/>
                </a:lnTo>
                <a:lnTo>
                  <a:pt x="37" y="318"/>
                </a:lnTo>
                <a:lnTo>
                  <a:pt x="45" y="307"/>
                </a:lnTo>
                <a:lnTo>
                  <a:pt x="79" y="307"/>
                </a:lnTo>
                <a:lnTo>
                  <a:pt x="98" y="307"/>
                </a:lnTo>
                <a:lnTo>
                  <a:pt x="117" y="307"/>
                </a:lnTo>
                <a:lnTo>
                  <a:pt x="140" y="307"/>
                </a:lnTo>
                <a:lnTo>
                  <a:pt x="159" y="281"/>
                </a:lnTo>
                <a:lnTo>
                  <a:pt x="159" y="258"/>
                </a:lnTo>
                <a:lnTo>
                  <a:pt x="166" y="231"/>
                </a:lnTo>
                <a:lnTo>
                  <a:pt x="166" y="205"/>
                </a:lnTo>
                <a:lnTo>
                  <a:pt x="170" y="178"/>
                </a:lnTo>
                <a:lnTo>
                  <a:pt x="196" y="159"/>
                </a:lnTo>
                <a:lnTo>
                  <a:pt x="215" y="152"/>
                </a:lnTo>
                <a:lnTo>
                  <a:pt x="238" y="141"/>
                </a:lnTo>
                <a:lnTo>
                  <a:pt x="257" y="129"/>
                </a:lnTo>
                <a:lnTo>
                  <a:pt x="276" y="114"/>
                </a:lnTo>
                <a:lnTo>
                  <a:pt x="295" y="103"/>
                </a:lnTo>
                <a:lnTo>
                  <a:pt x="329" y="80"/>
                </a:lnTo>
                <a:lnTo>
                  <a:pt x="355" y="65"/>
                </a:lnTo>
                <a:lnTo>
                  <a:pt x="374" y="50"/>
                </a:lnTo>
                <a:lnTo>
                  <a:pt x="397" y="38"/>
                </a:lnTo>
                <a:lnTo>
                  <a:pt x="416" y="27"/>
                </a:lnTo>
                <a:lnTo>
                  <a:pt x="435" y="12"/>
                </a:lnTo>
                <a:lnTo>
                  <a:pt x="454" y="12"/>
                </a:lnTo>
                <a:lnTo>
                  <a:pt x="477" y="0"/>
                </a:lnTo>
                <a:lnTo>
                  <a:pt x="496" y="0"/>
                </a:lnTo>
                <a:lnTo>
                  <a:pt x="514" y="0"/>
                </a:lnTo>
                <a:lnTo>
                  <a:pt x="537" y="0"/>
                </a:lnTo>
                <a:lnTo>
                  <a:pt x="556" y="12"/>
                </a:lnTo>
                <a:lnTo>
                  <a:pt x="575" y="27"/>
                </a:lnTo>
                <a:lnTo>
                  <a:pt x="594" y="38"/>
                </a:lnTo>
                <a:lnTo>
                  <a:pt x="613" y="38"/>
                </a:lnTo>
                <a:lnTo>
                  <a:pt x="632" y="38"/>
                </a:lnTo>
                <a:lnTo>
                  <a:pt x="655" y="38"/>
                </a:lnTo>
                <a:lnTo>
                  <a:pt x="662" y="65"/>
                </a:lnTo>
                <a:lnTo>
                  <a:pt x="662" y="91"/>
                </a:lnTo>
                <a:lnTo>
                  <a:pt x="662" y="114"/>
                </a:lnTo>
                <a:lnTo>
                  <a:pt x="662" y="141"/>
                </a:lnTo>
                <a:lnTo>
                  <a:pt x="662" y="167"/>
                </a:lnTo>
                <a:lnTo>
                  <a:pt x="658" y="194"/>
                </a:lnTo>
                <a:lnTo>
                  <a:pt x="658" y="216"/>
                </a:lnTo>
                <a:lnTo>
                  <a:pt x="662" y="243"/>
                </a:lnTo>
                <a:lnTo>
                  <a:pt x="651" y="269"/>
                </a:lnTo>
                <a:lnTo>
                  <a:pt x="632" y="296"/>
                </a:lnTo>
                <a:lnTo>
                  <a:pt x="628" y="296"/>
                </a:lnTo>
                <a:lnTo>
                  <a:pt x="605" y="307"/>
                </a:lnTo>
                <a:lnTo>
                  <a:pt x="598" y="318"/>
                </a:lnTo>
                <a:lnTo>
                  <a:pt x="586" y="334"/>
                </a:lnTo>
                <a:lnTo>
                  <a:pt x="567" y="345"/>
                </a:lnTo>
                <a:lnTo>
                  <a:pt x="567" y="371"/>
                </a:lnTo>
                <a:lnTo>
                  <a:pt x="579" y="394"/>
                </a:lnTo>
                <a:lnTo>
                  <a:pt x="537" y="409"/>
                </a:lnTo>
                <a:lnTo>
                  <a:pt x="514" y="409"/>
                </a:lnTo>
                <a:lnTo>
                  <a:pt x="496" y="394"/>
                </a:lnTo>
                <a:lnTo>
                  <a:pt x="477" y="394"/>
                </a:lnTo>
                <a:lnTo>
                  <a:pt x="454" y="394"/>
                </a:lnTo>
                <a:lnTo>
                  <a:pt x="435" y="394"/>
                </a:lnTo>
                <a:lnTo>
                  <a:pt x="416" y="409"/>
                </a:lnTo>
                <a:lnTo>
                  <a:pt x="397" y="421"/>
                </a:lnTo>
                <a:lnTo>
                  <a:pt x="374" y="424"/>
                </a:lnTo>
                <a:lnTo>
                  <a:pt x="355" y="409"/>
                </a:lnTo>
                <a:lnTo>
                  <a:pt x="337" y="409"/>
                </a:lnTo>
                <a:lnTo>
                  <a:pt x="318" y="394"/>
                </a:lnTo>
                <a:lnTo>
                  <a:pt x="295" y="409"/>
                </a:lnTo>
                <a:lnTo>
                  <a:pt x="276" y="409"/>
                </a:lnTo>
                <a:lnTo>
                  <a:pt x="257" y="394"/>
                </a:lnTo>
                <a:lnTo>
                  <a:pt x="238" y="383"/>
                </a:lnTo>
                <a:lnTo>
                  <a:pt x="215" y="383"/>
                </a:lnTo>
                <a:lnTo>
                  <a:pt x="196" y="383"/>
                </a:lnTo>
                <a:lnTo>
                  <a:pt x="177" y="383"/>
                </a:lnTo>
                <a:lnTo>
                  <a:pt x="159" y="383"/>
                </a:lnTo>
                <a:lnTo>
                  <a:pt x="147" y="409"/>
                </a:lnTo>
                <a:lnTo>
                  <a:pt x="140" y="436"/>
                </a:lnTo>
                <a:lnTo>
                  <a:pt x="140" y="436"/>
                </a:lnTo>
                <a:lnTo>
                  <a:pt x="140" y="447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41" name="Freeform 69"/>
          <p:cNvSpPr>
            <a:spLocks/>
          </p:cNvSpPr>
          <p:nvPr/>
        </p:nvSpPr>
        <p:spPr bwMode="auto">
          <a:xfrm>
            <a:off x="5410200" y="1436688"/>
            <a:ext cx="211138" cy="2127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2" y="0"/>
              </a:cxn>
              <a:cxn ang="0">
                <a:pos x="61" y="0"/>
              </a:cxn>
              <a:cxn ang="0">
                <a:pos x="80" y="15"/>
              </a:cxn>
              <a:cxn ang="0">
                <a:pos x="98" y="15"/>
              </a:cxn>
              <a:cxn ang="0">
                <a:pos x="117" y="15"/>
              </a:cxn>
              <a:cxn ang="0">
                <a:pos x="148" y="15"/>
              </a:cxn>
              <a:cxn ang="0">
                <a:pos x="170" y="26"/>
              </a:cxn>
              <a:cxn ang="0">
                <a:pos x="189" y="53"/>
              </a:cxn>
              <a:cxn ang="0">
                <a:pos x="197" y="75"/>
              </a:cxn>
              <a:cxn ang="0">
                <a:pos x="197" y="75"/>
              </a:cxn>
              <a:cxn ang="0">
                <a:pos x="189" y="102"/>
              </a:cxn>
              <a:cxn ang="0">
                <a:pos x="178" y="128"/>
              </a:cxn>
              <a:cxn ang="0">
                <a:pos x="189" y="151"/>
              </a:cxn>
              <a:cxn ang="0">
                <a:pos x="197" y="178"/>
              </a:cxn>
              <a:cxn ang="0">
                <a:pos x="197" y="178"/>
              </a:cxn>
              <a:cxn ang="0">
                <a:pos x="189" y="178"/>
              </a:cxn>
              <a:cxn ang="0">
                <a:pos x="170" y="178"/>
              </a:cxn>
              <a:cxn ang="0">
                <a:pos x="148" y="166"/>
              </a:cxn>
              <a:cxn ang="0">
                <a:pos x="129" y="166"/>
              </a:cxn>
              <a:cxn ang="0">
                <a:pos x="117" y="166"/>
              </a:cxn>
              <a:cxn ang="0">
                <a:pos x="117" y="166"/>
              </a:cxn>
              <a:cxn ang="0">
                <a:pos x="98" y="166"/>
              </a:cxn>
              <a:cxn ang="0">
                <a:pos x="80" y="166"/>
              </a:cxn>
              <a:cxn ang="0">
                <a:pos x="61" y="166"/>
              </a:cxn>
              <a:cxn ang="0">
                <a:pos x="42" y="166"/>
              </a:cxn>
              <a:cxn ang="0">
                <a:pos x="42" y="166"/>
              </a:cxn>
              <a:cxn ang="0">
                <a:pos x="42" y="166"/>
              </a:cxn>
              <a:cxn ang="0">
                <a:pos x="30" y="166"/>
              </a:cxn>
              <a:cxn ang="0">
                <a:pos x="19" y="140"/>
              </a:cxn>
              <a:cxn ang="0">
                <a:pos x="19" y="140"/>
              </a:cxn>
              <a:cxn ang="0">
                <a:pos x="30" y="140"/>
              </a:cxn>
              <a:cxn ang="0">
                <a:pos x="19" y="113"/>
              </a:cxn>
              <a:cxn ang="0">
                <a:pos x="19" y="113"/>
              </a:cxn>
              <a:cxn ang="0">
                <a:pos x="19" y="91"/>
              </a:cxn>
              <a:cxn ang="0">
                <a:pos x="0" y="64"/>
              </a:cxn>
              <a:cxn ang="0">
                <a:pos x="19" y="53"/>
              </a:cxn>
              <a:cxn ang="0">
                <a:pos x="19" y="26"/>
              </a:cxn>
              <a:cxn ang="0">
                <a:pos x="30" y="0"/>
              </a:cxn>
            </a:cxnLst>
            <a:rect l="0" t="0" r="r" b="b"/>
            <a:pathLst>
              <a:path w="197" h="178">
                <a:moveTo>
                  <a:pt x="30" y="0"/>
                </a:moveTo>
                <a:lnTo>
                  <a:pt x="42" y="0"/>
                </a:lnTo>
                <a:lnTo>
                  <a:pt x="61" y="0"/>
                </a:lnTo>
                <a:lnTo>
                  <a:pt x="80" y="15"/>
                </a:lnTo>
                <a:lnTo>
                  <a:pt x="98" y="15"/>
                </a:lnTo>
                <a:lnTo>
                  <a:pt x="117" y="15"/>
                </a:lnTo>
                <a:lnTo>
                  <a:pt x="148" y="15"/>
                </a:lnTo>
                <a:lnTo>
                  <a:pt x="170" y="26"/>
                </a:lnTo>
                <a:lnTo>
                  <a:pt x="189" y="53"/>
                </a:lnTo>
                <a:lnTo>
                  <a:pt x="197" y="75"/>
                </a:lnTo>
                <a:lnTo>
                  <a:pt x="197" y="75"/>
                </a:lnTo>
                <a:lnTo>
                  <a:pt x="189" y="102"/>
                </a:lnTo>
                <a:lnTo>
                  <a:pt x="178" y="128"/>
                </a:lnTo>
                <a:lnTo>
                  <a:pt x="189" y="151"/>
                </a:lnTo>
                <a:lnTo>
                  <a:pt x="197" y="178"/>
                </a:lnTo>
                <a:lnTo>
                  <a:pt x="197" y="178"/>
                </a:lnTo>
                <a:lnTo>
                  <a:pt x="189" y="178"/>
                </a:lnTo>
                <a:lnTo>
                  <a:pt x="170" y="178"/>
                </a:lnTo>
                <a:lnTo>
                  <a:pt x="148" y="166"/>
                </a:lnTo>
                <a:lnTo>
                  <a:pt x="129" y="166"/>
                </a:lnTo>
                <a:lnTo>
                  <a:pt x="117" y="166"/>
                </a:lnTo>
                <a:lnTo>
                  <a:pt x="117" y="166"/>
                </a:lnTo>
                <a:lnTo>
                  <a:pt x="98" y="166"/>
                </a:lnTo>
                <a:lnTo>
                  <a:pt x="80" y="166"/>
                </a:lnTo>
                <a:lnTo>
                  <a:pt x="61" y="166"/>
                </a:lnTo>
                <a:lnTo>
                  <a:pt x="42" y="166"/>
                </a:lnTo>
                <a:lnTo>
                  <a:pt x="42" y="166"/>
                </a:lnTo>
                <a:lnTo>
                  <a:pt x="42" y="166"/>
                </a:lnTo>
                <a:lnTo>
                  <a:pt x="30" y="166"/>
                </a:lnTo>
                <a:lnTo>
                  <a:pt x="19" y="140"/>
                </a:lnTo>
                <a:lnTo>
                  <a:pt x="19" y="140"/>
                </a:lnTo>
                <a:lnTo>
                  <a:pt x="30" y="140"/>
                </a:lnTo>
                <a:lnTo>
                  <a:pt x="19" y="113"/>
                </a:lnTo>
                <a:lnTo>
                  <a:pt x="19" y="113"/>
                </a:lnTo>
                <a:lnTo>
                  <a:pt x="19" y="91"/>
                </a:lnTo>
                <a:lnTo>
                  <a:pt x="0" y="64"/>
                </a:lnTo>
                <a:lnTo>
                  <a:pt x="19" y="53"/>
                </a:lnTo>
                <a:lnTo>
                  <a:pt x="19" y="26"/>
                </a:lnTo>
                <a:lnTo>
                  <a:pt x="30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42" name="Freeform 70"/>
          <p:cNvSpPr>
            <a:spLocks/>
          </p:cNvSpPr>
          <p:nvPr/>
        </p:nvSpPr>
        <p:spPr bwMode="auto">
          <a:xfrm>
            <a:off x="5410200" y="1436688"/>
            <a:ext cx="211138" cy="2127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2" y="0"/>
              </a:cxn>
              <a:cxn ang="0">
                <a:pos x="61" y="0"/>
              </a:cxn>
              <a:cxn ang="0">
                <a:pos x="80" y="15"/>
              </a:cxn>
              <a:cxn ang="0">
                <a:pos x="98" y="15"/>
              </a:cxn>
              <a:cxn ang="0">
                <a:pos x="117" y="15"/>
              </a:cxn>
              <a:cxn ang="0">
                <a:pos x="148" y="15"/>
              </a:cxn>
              <a:cxn ang="0">
                <a:pos x="170" y="26"/>
              </a:cxn>
              <a:cxn ang="0">
                <a:pos x="189" y="53"/>
              </a:cxn>
              <a:cxn ang="0">
                <a:pos x="197" y="75"/>
              </a:cxn>
              <a:cxn ang="0">
                <a:pos x="197" y="75"/>
              </a:cxn>
              <a:cxn ang="0">
                <a:pos x="189" y="102"/>
              </a:cxn>
              <a:cxn ang="0">
                <a:pos x="178" y="128"/>
              </a:cxn>
              <a:cxn ang="0">
                <a:pos x="189" y="151"/>
              </a:cxn>
              <a:cxn ang="0">
                <a:pos x="197" y="178"/>
              </a:cxn>
              <a:cxn ang="0">
                <a:pos x="197" y="178"/>
              </a:cxn>
              <a:cxn ang="0">
                <a:pos x="189" y="178"/>
              </a:cxn>
              <a:cxn ang="0">
                <a:pos x="170" y="178"/>
              </a:cxn>
              <a:cxn ang="0">
                <a:pos x="148" y="166"/>
              </a:cxn>
              <a:cxn ang="0">
                <a:pos x="129" y="166"/>
              </a:cxn>
              <a:cxn ang="0">
                <a:pos x="117" y="166"/>
              </a:cxn>
              <a:cxn ang="0">
                <a:pos x="117" y="166"/>
              </a:cxn>
              <a:cxn ang="0">
                <a:pos x="98" y="166"/>
              </a:cxn>
              <a:cxn ang="0">
                <a:pos x="80" y="166"/>
              </a:cxn>
              <a:cxn ang="0">
                <a:pos x="61" y="166"/>
              </a:cxn>
              <a:cxn ang="0">
                <a:pos x="42" y="166"/>
              </a:cxn>
              <a:cxn ang="0">
                <a:pos x="42" y="166"/>
              </a:cxn>
              <a:cxn ang="0">
                <a:pos x="42" y="166"/>
              </a:cxn>
              <a:cxn ang="0">
                <a:pos x="30" y="166"/>
              </a:cxn>
              <a:cxn ang="0">
                <a:pos x="19" y="140"/>
              </a:cxn>
              <a:cxn ang="0">
                <a:pos x="19" y="140"/>
              </a:cxn>
              <a:cxn ang="0">
                <a:pos x="30" y="140"/>
              </a:cxn>
              <a:cxn ang="0">
                <a:pos x="19" y="113"/>
              </a:cxn>
              <a:cxn ang="0">
                <a:pos x="19" y="113"/>
              </a:cxn>
              <a:cxn ang="0">
                <a:pos x="19" y="91"/>
              </a:cxn>
              <a:cxn ang="0">
                <a:pos x="0" y="64"/>
              </a:cxn>
              <a:cxn ang="0">
                <a:pos x="19" y="53"/>
              </a:cxn>
              <a:cxn ang="0">
                <a:pos x="19" y="26"/>
              </a:cxn>
              <a:cxn ang="0">
                <a:pos x="30" y="0"/>
              </a:cxn>
            </a:cxnLst>
            <a:rect l="0" t="0" r="r" b="b"/>
            <a:pathLst>
              <a:path w="197" h="178">
                <a:moveTo>
                  <a:pt x="30" y="0"/>
                </a:moveTo>
                <a:lnTo>
                  <a:pt x="42" y="0"/>
                </a:lnTo>
                <a:lnTo>
                  <a:pt x="61" y="0"/>
                </a:lnTo>
                <a:lnTo>
                  <a:pt x="80" y="15"/>
                </a:lnTo>
                <a:lnTo>
                  <a:pt x="98" y="15"/>
                </a:lnTo>
                <a:lnTo>
                  <a:pt x="117" y="15"/>
                </a:lnTo>
                <a:lnTo>
                  <a:pt x="148" y="15"/>
                </a:lnTo>
                <a:lnTo>
                  <a:pt x="170" y="26"/>
                </a:lnTo>
                <a:lnTo>
                  <a:pt x="189" y="53"/>
                </a:lnTo>
                <a:lnTo>
                  <a:pt x="197" y="75"/>
                </a:lnTo>
                <a:lnTo>
                  <a:pt x="197" y="75"/>
                </a:lnTo>
                <a:lnTo>
                  <a:pt x="189" y="102"/>
                </a:lnTo>
                <a:lnTo>
                  <a:pt x="178" y="128"/>
                </a:lnTo>
                <a:lnTo>
                  <a:pt x="189" y="151"/>
                </a:lnTo>
                <a:lnTo>
                  <a:pt x="197" y="178"/>
                </a:lnTo>
                <a:lnTo>
                  <a:pt x="197" y="178"/>
                </a:lnTo>
                <a:lnTo>
                  <a:pt x="189" y="178"/>
                </a:lnTo>
                <a:lnTo>
                  <a:pt x="170" y="178"/>
                </a:lnTo>
                <a:lnTo>
                  <a:pt x="148" y="166"/>
                </a:lnTo>
                <a:lnTo>
                  <a:pt x="129" y="166"/>
                </a:lnTo>
                <a:lnTo>
                  <a:pt x="117" y="166"/>
                </a:lnTo>
                <a:lnTo>
                  <a:pt x="117" y="166"/>
                </a:lnTo>
                <a:lnTo>
                  <a:pt x="98" y="166"/>
                </a:lnTo>
                <a:lnTo>
                  <a:pt x="80" y="166"/>
                </a:lnTo>
                <a:lnTo>
                  <a:pt x="61" y="166"/>
                </a:lnTo>
                <a:lnTo>
                  <a:pt x="42" y="166"/>
                </a:lnTo>
                <a:lnTo>
                  <a:pt x="42" y="166"/>
                </a:lnTo>
                <a:lnTo>
                  <a:pt x="42" y="166"/>
                </a:lnTo>
                <a:lnTo>
                  <a:pt x="30" y="166"/>
                </a:lnTo>
                <a:lnTo>
                  <a:pt x="19" y="140"/>
                </a:lnTo>
                <a:lnTo>
                  <a:pt x="19" y="140"/>
                </a:lnTo>
                <a:lnTo>
                  <a:pt x="30" y="140"/>
                </a:lnTo>
                <a:lnTo>
                  <a:pt x="19" y="113"/>
                </a:lnTo>
                <a:lnTo>
                  <a:pt x="19" y="113"/>
                </a:lnTo>
                <a:lnTo>
                  <a:pt x="19" y="91"/>
                </a:lnTo>
                <a:lnTo>
                  <a:pt x="0" y="64"/>
                </a:lnTo>
                <a:lnTo>
                  <a:pt x="19" y="53"/>
                </a:lnTo>
                <a:lnTo>
                  <a:pt x="19" y="26"/>
                </a:lnTo>
                <a:lnTo>
                  <a:pt x="30" y="0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43" name="Freeform 71"/>
          <p:cNvSpPr>
            <a:spLocks/>
          </p:cNvSpPr>
          <p:nvPr/>
        </p:nvSpPr>
        <p:spPr bwMode="auto">
          <a:xfrm>
            <a:off x="5783263" y="1758950"/>
            <a:ext cx="252412" cy="307975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0" y="113"/>
              </a:cxn>
              <a:cxn ang="0">
                <a:pos x="0" y="87"/>
              </a:cxn>
              <a:cxn ang="0">
                <a:pos x="8" y="64"/>
              </a:cxn>
              <a:cxn ang="0">
                <a:pos x="0" y="37"/>
              </a:cxn>
              <a:cxn ang="0">
                <a:pos x="0" y="11"/>
              </a:cxn>
              <a:cxn ang="0">
                <a:pos x="19" y="0"/>
              </a:cxn>
              <a:cxn ang="0">
                <a:pos x="38" y="11"/>
              </a:cxn>
              <a:cxn ang="0">
                <a:pos x="57" y="11"/>
              </a:cxn>
              <a:cxn ang="0">
                <a:pos x="80" y="11"/>
              </a:cxn>
              <a:cxn ang="0">
                <a:pos x="99" y="0"/>
              </a:cxn>
              <a:cxn ang="0">
                <a:pos x="118" y="0"/>
              </a:cxn>
              <a:cxn ang="0">
                <a:pos x="118" y="0"/>
              </a:cxn>
              <a:cxn ang="0">
                <a:pos x="129" y="26"/>
              </a:cxn>
              <a:cxn ang="0">
                <a:pos x="148" y="26"/>
              </a:cxn>
              <a:cxn ang="0">
                <a:pos x="167" y="26"/>
              </a:cxn>
              <a:cxn ang="0">
                <a:pos x="186" y="26"/>
              </a:cxn>
              <a:cxn ang="0">
                <a:pos x="197" y="26"/>
              </a:cxn>
              <a:cxn ang="0">
                <a:pos x="216" y="26"/>
              </a:cxn>
              <a:cxn ang="0">
                <a:pos x="228" y="26"/>
              </a:cxn>
              <a:cxn ang="0">
                <a:pos x="228" y="26"/>
              </a:cxn>
              <a:cxn ang="0">
                <a:pos x="235" y="37"/>
              </a:cxn>
              <a:cxn ang="0">
                <a:pos x="235" y="64"/>
              </a:cxn>
              <a:cxn ang="0">
                <a:pos x="235" y="87"/>
              </a:cxn>
              <a:cxn ang="0">
                <a:pos x="216" y="102"/>
              </a:cxn>
              <a:cxn ang="0">
                <a:pos x="205" y="128"/>
              </a:cxn>
              <a:cxn ang="0">
                <a:pos x="205" y="151"/>
              </a:cxn>
              <a:cxn ang="0">
                <a:pos x="205" y="177"/>
              </a:cxn>
              <a:cxn ang="0">
                <a:pos x="216" y="204"/>
              </a:cxn>
              <a:cxn ang="0">
                <a:pos x="228" y="230"/>
              </a:cxn>
              <a:cxn ang="0">
                <a:pos x="235" y="230"/>
              </a:cxn>
              <a:cxn ang="0">
                <a:pos x="235" y="230"/>
              </a:cxn>
              <a:cxn ang="0">
                <a:pos x="228" y="230"/>
              </a:cxn>
              <a:cxn ang="0">
                <a:pos x="205" y="230"/>
              </a:cxn>
              <a:cxn ang="0">
                <a:pos x="186" y="230"/>
              </a:cxn>
              <a:cxn ang="0">
                <a:pos x="167" y="230"/>
              </a:cxn>
              <a:cxn ang="0">
                <a:pos x="148" y="230"/>
              </a:cxn>
              <a:cxn ang="0">
                <a:pos x="129" y="230"/>
              </a:cxn>
              <a:cxn ang="0">
                <a:pos x="106" y="242"/>
              </a:cxn>
              <a:cxn ang="0">
                <a:pos x="87" y="242"/>
              </a:cxn>
              <a:cxn ang="0">
                <a:pos x="68" y="242"/>
              </a:cxn>
              <a:cxn ang="0">
                <a:pos x="50" y="242"/>
              </a:cxn>
              <a:cxn ang="0">
                <a:pos x="27" y="257"/>
              </a:cxn>
              <a:cxn ang="0">
                <a:pos x="0" y="113"/>
              </a:cxn>
            </a:cxnLst>
            <a:rect l="0" t="0" r="r" b="b"/>
            <a:pathLst>
              <a:path w="235" h="257">
                <a:moveTo>
                  <a:pt x="0" y="113"/>
                </a:moveTo>
                <a:lnTo>
                  <a:pt x="0" y="113"/>
                </a:lnTo>
                <a:lnTo>
                  <a:pt x="0" y="87"/>
                </a:lnTo>
                <a:lnTo>
                  <a:pt x="8" y="64"/>
                </a:lnTo>
                <a:lnTo>
                  <a:pt x="0" y="37"/>
                </a:lnTo>
                <a:lnTo>
                  <a:pt x="0" y="11"/>
                </a:lnTo>
                <a:lnTo>
                  <a:pt x="19" y="0"/>
                </a:lnTo>
                <a:lnTo>
                  <a:pt x="38" y="11"/>
                </a:lnTo>
                <a:lnTo>
                  <a:pt x="57" y="11"/>
                </a:lnTo>
                <a:lnTo>
                  <a:pt x="80" y="11"/>
                </a:lnTo>
                <a:lnTo>
                  <a:pt x="99" y="0"/>
                </a:lnTo>
                <a:lnTo>
                  <a:pt x="118" y="0"/>
                </a:lnTo>
                <a:lnTo>
                  <a:pt x="118" y="0"/>
                </a:lnTo>
                <a:lnTo>
                  <a:pt x="129" y="26"/>
                </a:lnTo>
                <a:lnTo>
                  <a:pt x="148" y="26"/>
                </a:lnTo>
                <a:lnTo>
                  <a:pt x="167" y="26"/>
                </a:lnTo>
                <a:lnTo>
                  <a:pt x="186" y="26"/>
                </a:lnTo>
                <a:lnTo>
                  <a:pt x="197" y="26"/>
                </a:lnTo>
                <a:lnTo>
                  <a:pt x="216" y="26"/>
                </a:lnTo>
                <a:lnTo>
                  <a:pt x="228" y="26"/>
                </a:lnTo>
                <a:lnTo>
                  <a:pt x="228" y="26"/>
                </a:lnTo>
                <a:lnTo>
                  <a:pt x="235" y="37"/>
                </a:lnTo>
                <a:lnTo>
                  <a:pt x="235" y="64"/>
                </a:lnTo>
                <a:lnTo>
                  <a:pt x="235" y="87"/>
                </a:lnTo>
                <a:lnTo>
                  <a:pt x="216" y="102"/>
                </a:lnTo>
                <a:lnTo>
                  <a:pt x="205" y="128"/>
                </a:lnTo>
                <a:lnTo>
                  <a:pt x="205" y="151"/>
                </a:lnTo>
                <a:lnTo>
                  <a:pt x="205" y="177"/>
                </a:lnTo>
                <a:lnTo>
                  <a:pt x="216" y="204"/>
                </a:lnTo>
                <a:lnTo>
                  <a:pt x="228" y="230"/>
                </a:lnTo>
                <a:lnTo>
                  <a:pt x="235" y="230"/>
                </a:lnTo>
                <a:lnTo>
                  <a:pt x="235" y="230"/>
                </a:lnTo>
                <a:lnTo>
                  <a:pt x="228" y="230"/>
                </a:lnTo>
                <a:lnTo>
                  <a:pt x="205" y="230"/>
                </a:lnTo>
                <a:lnTo>
                  <a:pt x="186" y="230"/>
                </a:lnTo>
                <a:lnTo>
                  <a:pt x="167" y="230"/>
                </a:lnTo>
                <a:lnTo>
                  <a:pt x="148" y="230"/>
                </a:lnTo>
                <a:lnTo>
                  <a:pt x="129" y="230"/>
                </a:lnTo>
                <a:lnTo>
                  <a:pt x="106" y="242"/>
                </a:lnTo>
                <a:lnTo>
                  <a:pt x="87" y="242"/>
                </a:lnTo>
                <a:lnTo>
                  <a:pt x="68" y="242"/>
                </a:lnTo>
                <a:lnTo>
                  <a:pt x="50" y="242"/>
                </a:lnTo>
                <a:lnTo>
                  <a:pt x="27" y="257"/>
                </a:lnTo>
                <a:lnTo>
                  <a:pt x="0" y="113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44" name="Freeform 72"/>
          <p:cNvSpPr>
            <a:spLocks/>
          </p:cNvSpPr>
          <p:nvPr/>
        </p:nvSpPr>
        <p:spPr bwMode="auto">
          <a:xfrm>
            <a:off x="5783263" y="1758950"/>
            <a:ext cx="252412" cy="307975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0" y="113"/>
              </a:cxn>
              <a:cxn ang="0">
                <a:pos x="0" y="87"/>
              </a:cxn>
              <a:cxn ang="0">
                <a:pos x="8" y="64"/>
              </a:cxn>
              <a:cxn ang="0">
                <a:pos x="0" y="37"/>
              </a:cxn>
              <a:cxn ang="0">
                <a:pos x="0" y="11"/>
              </a:cxn>
              <a:cxn ang="0">
                <a:pos x="19" y="0"/>
              </a:cxn>
              <a:cxn ang="0">
                <a:pos x="38" y="11"/>
              </a:cxn>
              <a:cxn ang="0">
                <a:pos x="57" y="11"/>
              </a:cxn>
              <a:cxn ang="0">
                <a:pos x="80" y="11"/>
              </a:cxn>
              <a:cxn ang="0">
                <a:pos x="99" y="0"/>
              </a:cxn>
              <a:cxn ang="0">
                <a:pos x="118" y="0"/>
              </a:cxn>
              <a:cxn ang="0">
                <a:pos x="118" y="0"/>
              </a:cxn>
              <a:cxn ang="0">
                <a:pos x="129" y="26"/>
              </a:cxn>
              <a:cxn ang="0">
                <a:pos x="148" y="26"/>
              </a:cxn>
              <a:cxn ang="0">
                <a:pos x="167" y="26"/>
              </a:cxn>
              <a:cxn ang="0">
                <a:pos x="186" y="26"/>
              </a:cxn>
              <a:cxn ang="0">
                <a:pos x="197" y="26"/>
              </a:cxn>
              <a:cxn ang="0">
                <a:pos x="216" y="26"/>
              </a:cxn>
              <a:cxn ang="0">
                <a:pos x="228" y="26"/>
              </a:cxn>
              <a:cxn ang="0">
                <a:pos x="228" y="26"/>
              </a:cxn>
              <a:cxn ang="0">
                <a:pos x="235" y="37"/>
              </a:cxn>
              <a:cxn ang="0">
                <a:pos x="235" y="64"/>
              </a:cxn>
              <a:cxn ang="0">
                <a:pos x="235" y="87"/>
              </a:cxn>
              <a:cxn ang="0">
                <a:pos x="216" y="102"/>
              </a:cxn>
              <a:cxn ang="0">
                <a:pos x="205" y="128"/>
              </a:cxn>
              <a:cxn ang="0">
                <a:pos x="205" y="151"/>
              </a:cxn>
              <a:cxn ang="0">
                <a:pos x="205" y="177"/>
              </a:cxn>
              <a:cxn ang="0">
                <a:pos x="216" y="204"/>
              </a:cxn>
              <a:cxn ang="0">
                <a:pos x="228" y="230"/>
              </a:cxn>
              <a:cxn ang="0">
                <a:pos x="235" y="230"/>
              </a:cxn>
              <a:cxn ang="0">
                <a:pos x="235" y="230"/>
              </a:cxn>
              <a:cxn ang="0">
                <a:pos x="228" y="230"/>
              </a:cxn>
              <a:cxn ang="0">
                <a:pos x="205" y="230"/>
              </a:cxn>
              <a:cxn ang="0">
                <a:pos x="186" y="230"/>
              </a:cxn>
              <a:cxn ang="0">
                <a:pos x="167" y="230"/>
              </a:cxn>
              <a:cxn ang="0">
                <a:pos x="148" y="230"/>
              </a:cxn>
              <a:cxn ang="0">
                <a:pos x="129" y="230"/>
              </a:cxn>
              <a:cxn ang="0">
                <a:pos x="106" y="242"/>
              </a:cxn>
              <a:cxn ang="0">
                <a:pos x="87" y="242"/>
              </a:cxn>
              <a:cxn ang="0">
                <a:pos x="68" y="242"/>
              </a:cxn>
              <a:cxn ang="0">
                <a:pos x="50" y="242"/>
              </a:cxn>
              <a:cxn ang="0">
                <a:pos x="27" y="257"/>
              </a:cxn>
              <a:cxn ang="0">
                <a:pos x="0" y="113"/>
              </a:cxn>
            </a:cxnLst>
            <a:rect l="0" t="0" r="r" b="b"/>
            <a:pathLst>
              <a:path w="235" h="257">
                <a:moveTo>
                  <a:pt x="0" y="113"/>
                </a:moveTo>
                <a:lnTo>
                  <a:pt x="0" y="113"/>
                </a:lnTo>
                <a:lnTo>
                  <a:pt x="0" y="87"/>
                </a:lnTo>
                <a:lnTo>
                  <a:pt x="8" y="64"/>
                </a:lnTo>
                <a:lnTo>
                  <a:pt x="0" y="37"/>
                </a:lnTo>
                <a:lnTo>
                  <a:pt x="0" y="11"/>
                </a:lnTo>
                <a:lnTo>
                  <a:pt x="19" y="0"/>
                </a:lnTo>
                <a:lnTo>
                  <a:pt x="38" y="11"/>
                </a:lnTo>
                <a:lnTo>
                  <a:pt x="57" y="11"/>
                </a:lnTo>
                <a:lnTo>
                  <a:pt x="80" y="11"/>
                </a:lnTo>
                <a:lnTo>
                  <a:pt x="99" y="0"/>
                </a:lnTo>
                <a:lnTo>
                  <a:pt x="118" y="0"/>
                </a:lnTo>
                <a:lnTo>
                  <a:pt x="118" y="0"/>
                </a:lnTo>
                <a:lnTo>
                  <a:pt x="129" y="26"/>
                </a:lnTo>
                <a:lnTo>
                  <a:pt x="148" y="26"/>
                </a:lnTo>
                <a:lnTo>
                  <a:pt x="167" y="26"/>
                </a:lnTo>
                <a:lnTo>
                  <a:pt x="186" y="26"/>
                </a:lnTo>
                <a:lnTo>
                  <a:pt x="197" y="26"/>
                </a:lnTo>
                <a:lnTo>
                  <a:pt x="216" y="26"/>
                </a:lnTo>
                <a:lnTo>
                  <a:pt x="228" y="26"/>
                </a:lnTo>
                <a:lnTo>
                  <a:pt x="228" y="26"/>
                </a:lnTo>
                <a:lnTo>
                  <a:pt x="235" y="37"/>
                </a:lnTo>
                <a:lnTo>
                  <a:pt x="235" y="64"/>
                </a:lnTo>
                <a:lnTo>
                  <a:pt x="235" y="87"/>
                </a:lnTo>
                <a:lnTo>
                  <a:pt x="216" y="102"/>
                </a:lnTo>
                <a:lnTo>
                  <a:pt x="205" y="128"/>
                </a:lnTo>
                <a:lnTo>
                  <a:pt x="205" y="151"/>
                </a:lnTo>
                <a:lnTo>
                  <a:pt x="205" y="177"/>
                </a:lnTo>
                <a:lnTo>
                  <a:pt x="216" y="204"/>
                </a:lnTo>
                <a:lnTo>
                  <a:pt x="228" y="230"/>
                </a:lnTo>
                <a:lnTo>
                  <a:pt x="235" y="230"/>
                </a:lnTo>
                <a:lnTo>
                  <a:pt x="235" y="230"/>
                </a:lnTo>
                <a:lnTo>
                  <a:pt x="228" y="230"/>
                </a:lnTo>
                <a:lnTo>
                  <a:pt x="205" y="230"/>
                </a:lnTo>
                <a:lnTo>
                  <a:pt x="186" y="230"/>
                </a:lnTo>
                <a:lnTo>
                  <a:pt x="167" y="230"/>
                </a:lnTo>
                <a:lnTo>
                  <a:pt x="148" y="230"/>
                </a:lnTo>
                <a:lnTo>
                  <a:pt x="129" y="230"/>
                </a:lnTo>
                <a:lnTo>
                  <a:pt x="106" y="242"/>
                </a:lnTo>
                <a:lnTo>
                  <a:pt x="87" y="242"/>
                </a:lnTo>
                <a:lnTo>
                  <a:pt x="68" y="242"/>
                </a:lnTo>
                <a:lnTo>
                  <a:pt x="50" y="242"/>
                </a:lnTo>
                <a:lnTo>
                  <a:pt x="27" y="257"/>
                </a:lnTo>
                <a:lnTo>
                  <a:pt x="0" y="113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45" name="Freeform 73"/>
          <p:cNvSpPr>
            <a:spLocks/>
          </p:cNvSpPr>
          <p:nvPr/>
        </p:nvSpPr>
        <p:spPr bwMode="auto">
          <a:xfrm>
            <a:off x="6003925" y="1744663"/>
            <a:ext cx="214313" cy="304800"/>
          </a:xfrm>
          <a:custGeom>
            <a:avLst/>
            <a:gdLst/>
            <a:ahLst/>
            <a:cxnLst>
              <a:cxn ang="0">
                <a:pos x="193" y="0"/>
              </a:cxn>
              <a:cxn ang="0">
                <a:pos x="189" y="0"/>
              </a:cxn>
              <a:cxn ang="0">
                <a:pos x="174" y="0"/>
              </a:cxn>
              <a:cxn ang="0">
                <a:pos x="151" y="0"/>
              </a:cxn>
              <a:cxn ang="0">
                <a:pos x="151" y="0"/>
              </a:cxn>
              <a:cxn ang="0">
                <a:pos x="151" y="0"/>
              </a:cxn>
              <a:cxn ang="0">
                <a:pos x="132" y="0"/>
              </a:cxn>
              <a:cxn ang="0">
                <a:pos x="110" y="0"/>
              </a:cxn>
              <a:cxn ang="0">
                <a:pos x="91" y="0"/>
              </a:cxn>
              <a:cxn ang="0">
                <a:pos x="72" y="0"/>
              </a:cxn>
              <a:cxn ang="0">
                <a:pos x="53" y="0"/>
              </a:cxn>
              <a:cxn ang="0">
                <a:pos x="34" y="0"/>
              </a:cxn>
              <a:cxn ang="0">
                <a:pos x="23" y="12"/>
              </a:cxn>
              <a:cxn ang="0">
                <a:pos x="23" y="38"/>
              </a:cxn>
              <a:cxn ang="0">
                <a:pos x="30" y="49"/>
              </a:cxn>
              <a:cxn ang="0">
                <a:pos x="30" y="76"/>
              </a:cxn>
              <a:cxn ang="0">
                <a:pos x="30" y="99"/>
              </a:cxn>
              <a:cxn ang="0">
                <a:pos x="11" y="114"/>
              </a:cxn>
              <a:cxn ang="0">
                <a:pos x="0" y="140"/>
              </a:cxn>
              <a:cxn ang="0">
                <a:pos x="0" y="163"/>
              </a:cxn>
              <a:cxn ang="0">
                <a:pos x="0" y="189"/>
              </a:cxn>
              <a:cxn ang="0">
                <a:pos x="11" y="216"/>
              </a:cxn>
              <a:cxn ang="0">
                <a:pos x="23" y="242"/>
              </a:cxn>
              <a:cxn ang="0">
                <a:pos x="30" y="242"/>
              </a:cxn>
              <a:cxn ang="0">
                <a:pos x="23" y="242"/>
              </a:cxn>
              <a:cxn ang="0">
                <a:pos x="41" y="254"/>
              </a:cxn>
              <a:cxn ang="0">
                <a:pos x="60" y="254"/>
              </a:cxn>
              <a:cxn ang="0">
                <a:pos x="83" y="242"/>
              </a:cxn>
              <a:cxn ang="0">
                <a:pos x="110" y="242"/>
              </a:cxn>
              <a:cxn ang="0">
                <a:pos x="132" y="227"/>
              </a:cxn>
              <a:cxn ang="0">
                <a:pos x="151" y="216"/>
              </a:cxn>
              <a:cxn ang="0">
                <a:pos x="170" y="216"/>
              </a:cxn>
              <a:cxn ang="0">
                <a:pos x="189" y="201"/>
              </a:cxn>
              <a:cxn ang="0">
                <a:pos x="200" y="189"/>
              </a:cxn>
              <a:cxn ang="0">
                <a:pos x="182" y="189"/>
              </a:cxn>
              <a:cxn ang="0">
                <a:pos x="182" y="189"/>
              </a:cxn>
              <a:cxn ang="0">
                <a:pos x="182" y="163"/>
              </a:cxn>
              <a:cxn ang="0">
                <a:pos x="170" y="140"/>
              </a:cxn>
              <a:cxn ang="0">
                <a:pos x="170" y="114"/>
              </a:cxn>
              <a:cxn ang="0">
                <a:pos x="170" y="87"/>
              </a:cxn>
              <a:cxn ang="0">
                <a:pos x="170" y="61"/>
              </a:cxn>
              <a:cxn ang="0">
                <a:pos x="170" y="38"/>
              </a:cxn>
              <a:cxn ang="0">
                <a:pos x="163" y="12"/>
              </a:cxn>
              <a:cxn ang="0">
                <a:pos x="151" y="0"/>
              </a:cxn>
              <a:cxn ang="0">
                <a:pos x="193" y="0"/>
              </a:cxn>
            </a:cxnLst>
            <a:rect l="0" t="0" r="r" b="b"/>
            <a:pathLst>
              <a:path w="200" h="254">
                <a:moveTo>
                  <a:pt x="193" y="0"/>
                </a:moveTo>
                <a:lnTo>
                  <a:pt x="189" y="0"/>
                </a:lnTo>
                <a:lnTo>
                  <a:pt x="174" y="0"/>
                </a:lnTo>
                <a:lnTo>
                  <a:pt x="151" y="0"/>
                </a:lnTo>
                <a:lnTo>
                  <a:pt x="151" y="0"/>
                </a:lnTo>
                <a:lnTo>
                  <a:pt x="151" y="0"/>
                </a:lnTo>
                <a:lnTo>
                  <a:pt x="132" y="0"/>
                </a:lnTo>
                <a:lnTo>
                  <a:pt x="110" y="0"/>
                </a:lnTo>
                <a:lnTo>
                  <a:pt x="91" y="0"/>
                </a:lnTo>
                <a:lnTo>
                  <a:pt x="72" y="0"/>
                </a:lnTo>
                <a:lnTo>
                  <a:pt x="53" y="0"/>
                </a:lnTo>
                <a:lnTo>
                  <a:pt x="34" y="0"/>
                </a:lnTo>
                <a:lnTo>
                  <a:pt x="23" y="12"/>
                </a:lnTo>
                <a:lnTo>
                  <a:pt x="23" y="38"/>
                </a:lnTo>
                <a:lnTo>
                  <a:pt x="30" y="49"/>
                </a:lnTo>
                <a:lnTo>
                  <a:pt x="30" y="76"/>
                </a:lnTo>
                <a:lnTo>
                  <a:pt x="30" y="99"/>
                </a:lnTo>
                <a:lnTo>
                  <a:pt x="11" y="114"/>
                </a:lnTo>
                <a:lnTo>
                  <a:pt x="0" y="140"/>
                </a:lnTo>
                <a:lnTo>
                  <a:pt x="0" y="163"/>
                </a:lnTo>
                <a:lnTo>
                  <a:pt x="0" y="189"/>
                </a:lnTo>
                <a:lnTo>
                  <a:pt x="11" y="216"/>
                </a:lnTo>
                <a:lnTo>
                  <a:pt x="23" y="242"/>
                </a:lnTo>
                <a:lnTo>
                  <a:pt x="30" y="242"/>
                </a:lnTo>
                <a:lnTo>
                  <a:pt x="23" y="242"/>
                </a:lnTo>
                <a:lnTo>
                  <a:pt x="41" y="254"/>
                </a:lnTo>
                <a:lnTo>
                  <a:pt x="60" y="254"/>
                </a:lnTo>
                <a:lnTo>
                  <a:pt x="83" y="242"/>
                </a:lnTo>
                <a:lnTo>
                  <a:pt x="110" y="242"/>
                </a:lnTo>
                <a:lnTo>
                  <a:pt x="132" y="227"/>
                </a:lnTo>
                <a:lnTo>
                  <a:pt x="151" y="216"/>
                </a:lnTo>
                <a:lnTo>
                  <a:pt x="170" y="216"/>
                </a:lnTo>
                <a:lnTo>
                  <a:pt x="189" y="201"/>
                </a:lnTo>
                <a:lnTo>
                  <a:pt x="200" y="189"/>
                </a:lnTo>
                <a:lnTo>
                  <a:pt x="182" y="189"/>
                </a:lnTo>
                <a:lnTo>
                  <a:pt x="182" y="189"/>
                </a:lnTo>
                <a:lnTo>
                  <a:pt x="182" y="163"/>
                </a:lnTo>
                <a:lnTo>
                  <a:pt x="170" y="140"/>
                </a:lnTo>
                <a:lnTo>
                  <a:pt x="170" y="114"/>
                </a:lnTo>
                <a:lnTo>
                  <a:pt x="170" y="87"/>
                </a:lnTo>
                <a:lnTo>
                  <a:pt x="170" y="61"/>
                </a:lnTo>
                <a:lnTo>
                  <a:pt x="170" y="38"/>
                </a:lnTo>
                <a:lnTo>
                  <a:pt x="163" y="12"/>
                </a:lnTo>
                <a:lnTo>
                  <a:pt x="151" y="0"/>
                </a:lnTo>
                <a:lnTo>
                  <a:pt x="193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46" name="Freeform 74"/>
          <p:cNvSpPr>
            <a:spLocks/>
          </p:cNvSpPr>
          <p:nvPr/>
        </p:nvSpPr>
        <p:spPr bwMode="auto">
          <a:xfrm>
            <a:off x="6003925" y="1744663"/>
            <a:ext cx="214313" cy="304800"/>
          </a:xfrm>
          <a:custGeom>
            <a:avLst/>
            <a:gdLst/>
            <a:ahLst/>
            <a:cxnLst>
              <a:cxn ang="0">
                <a:pos x="193" y="0"/>
              </a:cxn>
              <a:cxn ang="0">
                <a:pos x="189" y="0"/>
              </a:cxn>
              <a:cxn ang="0">
                <a:pos x="174" y="0"/>
              </a:cxn>
              <a:cxn ang="0">
                <a:pos x="151" y="0"/>
              </a:cxn>
              <a:cxn ang="0">
                <a:pos x="151" y="0"/>
              </a:cxn>
              <a:cxn ang="0">
                <a:pos x="151" y="0"/>
              </a:cxn>
              <a:cxn ang="0">
                <a:pos x="132" y="0"/>
              </a:cxn>
              <a:cxn ang="0">
                <a:pos x="110" y="0"/>
              </a:cxn>
              <a:cxn ang="0">
                <a:pos x="91" y="0"/>
              </a:cxn>
              <a:cxn ang="0">
                <a:pos x="72" y="0"/>
              </a:cxn>
              <a:cxn ang="0">
                <a:pos x="53" y="0"/>
              </a:cxn>
              <a:cxn ang="0">
                <a:pos x="34" y="0"/>
              </a:cxn>
              <a:cxn ang="0">
                <a:pos x="23" y="12"/>
              </a:cxn>
              <a:cxn ang="0">
                <a:pos x="23" y="38"/>
              </a:cxn>
              <a:cxn ang="0">
                <a:pos x="30" y="49"/>
              </a:cxn>
              <a:cxn ang="0">
                <a:pos x="30" y="76"/>
              </a:cxn>
              <a:cxn ang="0">
                <a:pos x="30" y="99"/>
              </a:cxn>
              <a:cxn ang="0">
                <a:pos x="11" y="114"/>
              </a:cxn>
              <a:cxn ang="0">
                <a:pos x="0" y="140"/>
              </a:cxn>
              <a:cxn ang="0">
                <a:pos x="0" y="163"/>
              </a:cxn>
              <a:cxn ang="0">
                <a:pos x="0" y="189"/>
              </a:cxn>
              <a:cxn ang="0">
                <a:pos x="11" y="216"/>
              </a:cxn>
              <a:cxn ang="0">
                <a:pos x="23" y="242"/>
              </a:cxn>
              <a:cxn ang="0">
                <a:pos x="30" y="242"/>
              </a:cxn>
              <a:cxn ang="0">
                <a:pos x="23" y="242"/>
              </a:cxn>
              <a:cxn ang="0">
                <a:pos x="41" y="254"/>
              </a:cxn>
              <a:cxn ang="0">
                <a:pos x="60" y="254"/>
              </a:cxn>
              <a:cxn ang="0">
                <a:pos x="83" y="242"/>
              </a:cxn>
              <a:cxn ang="0">
                <a:pos x="110" y="242"/>
              </a:cxn>
              <a:cxn ang="0">
                <a:pos x="132" y="227"/>
              </a:cxn>
              <a:cxn ang="0">
                <a:pos x="151" y="216"/>
              </a:cxn>
              <a:cxn ang="0">
                <a:pos x="170" y="216"/>
              </a:cxn>
              <a:cxn ang="0">
                <a:pos x="189" y="201"/>
              </a:cxn>
              <a:cxn ang="0">
                <a:pos x="200" y="189"/>
              </a:cxn>
              <a:cxn ang="0">
                <a:pos x="182" y="189"/>
              </a:cxn>
              <a:cxn ang="0">
                <a:pos x="182" y="189"/>
              </a:cxn>
              <a:cxn ang="0">
                <a:pos x="182" y="163"/>
              </a:cxn>
              <a:cxn ang="0">
                <a:pos x="170" y="140"/>
              </a:cxn>
              <a:cxn ang="0">
                <a:pos x="170" y="114"/>
              </a:cxn>
              <a:cxn ang="0">
                <a:pos x="170" y="87"/>
              </a:cxn>
              <a:cxn ang="0">
                <a:pos x="170" y="61"/>
              </a:cxn>
              <a:cxn ang="0">
                <a:pos x="170" y="38"/>
              </a:cxn>
              <a:cxn ang="0">
                <a:pos x="163" y="12"/>
              </a:cxn>
              <a:cxn ang="0">
                <a:pos x="151" y="0"/>
              </a:cxn>
              <a:cxn ang="0">
                <a:pos x="193" y="0"/>
              </a:cxn>
            </a:cxnLst>
            <a:rect l="0" t="0" r="r" b="b"/>
            <a:pathLst>
              <a:path w="200" h="254">
                <a:moveTo>
                  <a:pt x="193" y="0"/>
                </a:moveTo>
                <a:lnTo>
                  <a:pt x="189" y="0"/>
                </a:lnTo>
                <a:lnTo>
                  <a:pt x="174" y="0"/>
                </a:lnTo>
                <a:lnTo>
                  <a:pt x="151" y="0"/>
                </a:lnTo>
                <a:lnTo>
                  <a:pt x="151" y="0"/>
                </a:lnTo>
                <a:lnTo>
                  <a:pt x="151" y="0"/>
                </a:lnTo>
                <a:lnTo>
                  <a:pt x="132" y="0"/>
                </a:lnTo>
                <a:lnTo>
                  <a:pt x="110" y="0"/>
                </a:lnTo>
                <a:lnTo>
                  <a:pt x="91" y="0"/>
                </a:lnTo>
                <a:lnTo>
                  <a:pt x="72" y="0"/>
                </a:lnTo>
                <a:lnTo>
                  <a:pt x="53" y="0"/>
                </a:lnTo>
                <a:lnTo>
                  <a:pt x="34" y="0"/>
                </a:lnTo>
                <a:lnTo>
                  <a:pt x="23" y="12"/>
                </a:lnTo>
                <a:lnTo>
                  <a:pt x="23" y="38"/>
                </a:lnTo>
                <a:lnTo>
                  <a:pt x="30" y="49"/>
                </a:lnTo>
                <a:lnTo>
                  <a:pt x="30" y="76"/>
                </a:lnTo>
                <a:lnTo>
                  <a:pt x="30" y="99"/>
                </a:lnTo>
                <a:lnTo>
                  <a:pt x="11" y="114"/>
                </a:lnTo>
                <a:lnTo>
                  <a:pt x="0" y="140"/>
                </a:lnTo>
                <a:lnTo>
                  <a:pt x="0" y="163"/>
                </a:lnTo>
                <a:lnTo>
                  <a:pt x="0" y="189"/>
                </a:lnTo>
                <a:lnTo>
                  <a:pt x="11" y="216"/>
                </a:lnTo>
                <a:lnTo>
                  <a:pt x="23" y="242"/>
                </a:lnTo>
                <a:lnTo>
                  <a:pt x="30" y="242"/>
                </a:lnTo>
                <a:lnTo>
                  <a:pt x="23" y="242"/>
                </a:lnTo>
                <a:lnTo>
                  <a:pt x="41" y="254"/>
                </a:lnTo>
                <a:lnTo>
                  <a:pt x="60" y="254"/>
                </a:lnTo>
                <a:lnTo>
                  <a:pt x="83" y="242"/>
                </a:lnTo>
                <a:lnTo>
                  <a:pt x="110" y="242"/>
                </a:lnTo>
                <a:lnTo>
                  <a:pt x="132" y="227"/>
                </a:lnTo>
                <a:lnTo>
                  <a:pt x="151" y="216"/>
                </a:lnTo>
                <a:lnTo>
                  <a:pt x="170" y="216"/>
                </a:lnTo>
                <a:lnTo>
                  <a:pt x="189" y="201"/>
                </a:lnTo>
                <a:lnTo>
                  <a:pt x="200" y="189"/>
                </a:lnTo>
                <a:lnTo>
                  <a:pt x="182" y="189"/>
                </a:lnTo>
                <a:lnTo>
                  <a:pt x="182" y="189"/>
                </a:lnTo>
                <a:lnTo>
                  <a:pt x="182" y="163"/>
                </a:lnTo>
                <a:lnTo>
                  <a:pt x="170" y="140"/>
                </a:lnTo>
                <a:lnTo>
                  <a:pt x="170" y="114"/>
                </a:lnTo>
                <a:lnTo>
                  <a:pt x="170" y="87"/>
                </a:lnTo>
                <a:lnTo>
                  <a:pt x="170" y="61"/>
                </a:lnTo>
                <a:lnTo>
                  <a:pt x="170" y="38"/>
                </a:lnTo>
                <a:lnTo>
                  <a:pt x="163" y="12"/>
                </a:lnTo>
                <a:lnTo>
                  <a:pt x="151" y="0"/>
                </a:lnTo>
                <a:lnTo>
                  <a:pt x="193" y="0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47" name="Freeform 75"/>
          <p:cNvSpPr>
            <a:spLocks/>
          </p:cNvSpPr>
          <p:nvPr/>
        </p:nvSpPr>
        <p:spPr bwMode="auto">
          <a:xfrm>
            <a:off x="6169025" y="1736725"/>
            <a:ext cx="69850" cy="234950"/>
          </a:xfrm>
          <a:custGeom>
            <a:avLst/>
            <a:gdLst/>
            <a:ahLst/>
            <a:cxnLst>
              <a:cxn ang="0">
                <a:pos x="64" y="185"/>
              </a:cxn>
              <a:cxn ang="0">
                <a:pos x="57" y="196"/>
              </a:cxn>
              <a:cxn ang="0">
                <a:pos x="34" y="196"/>
              </a:cxn>
              <a:cxn ang="0">
                <a:pos x="27" y="196"/>
              </a:cxn>
              <a:cxn ang="0">
                <a:pos x="27" y="196"/>
              </a:cxn>
              <a:cxn ang="0">
                <a:pos x="27" y="170"/>
              </a:cxn>
              <a:cxn ang="0">
                <a:pos x="15" y="147"/>
              </a:cxn>
              <a:cxn ang="0">
                <a:pos x="15" y="121"/>
              </a:cxn>
              <a:cxn ang="0">
                <a:pos x="15" y="94"/>
              </a:cxn>
              <a:cxn ang="0">
                <a:pos x="15" y="68"/>
              </a:cxn>
              <a:cxn ang="0">
                <a:pos x="15" y="45"/>
              </a:cxn>
              <a:cxn ang="0">
                <a:pos x="8" y="19"/>
              </a:cxn>
              <a:cxn ang="0">
                <a:pos x="0" y="7"/>
              </a:cxn>
              <a:cxn ang="0">
                <a:pos x="4" y="7"/>
              </a:cxn>
              <a:cxn ang="0">
                <a:pos x="19" y="0"/>
              </a:cxn>
              <a:cxn ang="0">
                <a:pos x="38" y="7"/>
              </a:cxn>
              <a:cxn ang="0">
                <a:pos x="34" y="7"/>
              </a:cxn>
              <a:cxn ang="0">
                <a:pos x="42" y="7"/>
              </a:cxn>
              <a:cxn ang="0">
                <a:pos x="34" y="30"/>
              </a:cxn>
              <a:cxn ang="0">
                <a:pos x="57" y="45"/>
              </a:cxn>
              <a:cxn ang="0">
                <a:pos x="57" y="68"/>
              </a:cxn>
              <a:cxn ang="0">
                <a:pos x="57" y="94"/>
              </a:cxn>
              <a:cxn ang="0">
                <a:pos x="57" y="121"/>
              </a:cxn>
              <a:cxn ang="0">
                <a:pos x="57" y="147"/>
              </a:cxn>
              <a:cxn ang="0">
                <a:pos x="57" y="170"/>
              </a:cxn>
              <a:cxn ang="0">
                <a:pos x="64" y="185"/>
              </a:cxn>
            </a:cxnLst>
            <a:rect l="0" t="0" r="r" b="b"/>
            <a:pathLst>
              <a:path w="64" h="196">
                <a:moveTo>
                  <a:pt x="64" y="185"/>
                </a:moveTo>
                <a:lnTo>
                  <a:pt x="57" y="196"/>
                </a:lnTo>
                <a:lnTo>
                  <a:pt x="34" y="196"/>
                </a:lnTo>
                <a:lnTo>
                  <a:pt x="27" y="196"/>
                </a:lnTo>
                <a:lnTo>
                  <a:pt x="27" y="196"/>
                </a:lnTo>
                <a:lnTo>
                  <a:pt x="27" y="170"/>
                </a:lnTo>
                <a:lnTo>
                  <a:pt x="15" y="147"/>
                </a:lnTo>
                <a:lnTo>
                  <a:pt x="15" y="121"/>
                </a:lnTo>
                <a:lnTo>
                  <a:pt x="15" y="94"/>
                </a:lnTo>
                <a:lnTo>
                  <a:pt x="15" y="68"/>
                </a:lnTo>
                <a:lnTo>
                  <a:pt x="15" y="45"/>
                </a:lnTo>
                <a:lnTo>
                  <a:pt x="8" y="19"/>
                </a:lnTo>
                <a:lnTo>
                  <a:pt x="0" y="7"/>
                </a:lnTo>
                <a:lnTo>
                  <a:pt x="4" y="7"/>
                </a:lnTo>
                <a:lnTo>
                  <a:pt x="19" y="0"/>
                </a:lnTo>
                <a:lnTo>
                  <a:pt x="38" y="7"/>
                </a:lnTo>
                <a:lnTo>
                  <a:pt x="34" y="7"/>
                </a:lnTo>
                <a:lnTo>
                  <a:pt x="42" y="7"/>
                </a:lnTo>
                <a:lnTo>
                  <a:pt x="34" y="30"/>
                </a:lnTo>
                <a:lnTo>
                  <a:pt x="57" y="45"/>
                </a:lnTo>
                <a:lnTo>
                  <a:pt x="57" y="68"/>
                </a:lnTo>
                <a:lnTo>
                  <a:pt x="57" y="94"/>
                </a:lnTo>
                <a:lnTo>
                  <a:pt x="57" y="121"/>
                </a:lnTo>
                <a:lnTo>
                  <a:pt x="57" y="147"/>
                </a:lnTo>
                <a:lnTo>
                  <a:pt x="57" y="170"/>
                </a:lnTo>
                <a:lnTo>
                  <a:pt x="64" y="18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48" name="Freeform 76"/>
          <p:cNvSpPr>
            <a:spLocks/>
          </p:cNvSpPr>
          <p:nvPr/>
        </p:nvSpPr>
        <p:spPr bwMode="auto">
          <a:xfrm>
            <a:off x="6169025" y="1736725"/>
            <a:ext cx="69850" cy="234950"/>
          </a:xfrm>
          <a:custGeom>
            <a:avLst/>
            <a:gdLst/>
            <a:ahLst/>
            <a:cxnLst>
              <a:cxn ang="0">
                <a:pos x="64" y="185"/>
              </a:cxn>
              <a:cxn ang="0">
                <a:pos x="57" y="196"/>
              </a:cxn>
              <a:cxn ang="0">
                <a:pos x="34" y="196"/>
              </a:cxn>
              <a:cxn ang="0">
                <a:pos x="27" y="196"/>
              </a:cxn>
              <a:cxn ang="0">
                <a:pos x="27" y="196"/>
              </a:cxn>
              <a:cxn ang="0">
                <a:pos x="27" y="170"/>
              </a:cxn>
              <a:cxn ang="0">
                <a:pos x="15" y="147"/>
              </a:cxn>
              <a:cxn ang="0">
                <a:pos x="15" y="121"/>
              </a:cxn>
              <a:cxn ang="0">
                <a:pos x="15" y="94"/>
              </a:cxn>
              <a:cxn ang="0">
                <a:pos x="15" y="68"/>
              </a:cxn>
              <a:cxn ang="0">
                <a:pos x="15" y="45"/>
              </a:cxn>
              <a:cxn ang="0">
                <a:pos x="8" y="19"/>
              </a:cxn>
              <a:cxn ang="0">
                <a:pos x="0" y="7"/>
              </a:cxn>
              <a:cxn ang="0">
                <a:pos x="4" y="7"/>
              </a:cxn>
              <a:cxn ang="0">
                <a:pos x="19" y="0"/>
              </a:cxn>
              <a:cxn ang="0">
                <a:pos x="38" y="7"/>
              </a:cxn>
              <a:cxn ang="0">
                <a:pos x="34" y="7"/>
              </a:cxn>
              <a:cxn ang="0">
                <a:pos x="42" y="7"/>
              </a:cxn>
              <a:cxn ang="0">
                <a:pos x="34" y="30"/>
              </a:cxn>
              <a:cxn ang="0">
                <a:pos x="57" y="45"/>
              </a:cxn>
              <a:cxn ang="0">
                <a:pos x="57" y="68"/>
              </a:cxn>
              <a:cxn ang="0">
                <a:pos x="57" y="94"/>
              </a:cxn>
              <a:cxn ang="0">
                <a:pos x="57" y="121"/>
              </a:cxn>
              <a:cxn ang="0">
                <a:pos x="57" y="147"/>
              </a:cxn>
              <a:cxn ang="0">
                <a:pos x="57" y="170"/>
              </a:cxn>
              <a:cxn ang="0">
                <a:pos x="64" y="185"/>
              </a:cxn>
            </a:cxnLst>
            <a:rect l="0" t="0" r="r" b="b"/>
            <a:pathLst>
              <a:path w="64" h="196">
                <a:moveTo>
                  <a:pt x="64" y="185"/>
                </a:moveTo>
                <a:lnTo>
                  <a:pt x="57" y="196"/>
                </a:lnTo>
                <a:lnTo>
                  <a:pt x="34" y="196"/>
                </a:lnTo>
                <a:lnTo>
                  <a:pt x="27" y="196"/>
                </a:lnTo>
                <a:lnTo>
                  <a:pt x="27" y="196"/>
                </a:lnTo>
                <a:lnTo>
                  <a:pt x="27" y="170"/>
                </a:lnTo>
                <a:lnTo>
                  <a:pt x="15" y="147"/>
                </a:lnTo>
                <a:lnTo>
                  <a:pt x="15" y="121"/>
                </a:lnTo>
                <a:lnTo>
                  <a:pt x="15" y="94"/>
                </a:lnTo>
                <a:lnTo>
                  <a:pt x="15" y="68"/>
                </a:lnTo>
                <a:lnTo>
                  <a:pt x="15" y="45"/>
                </a:lnTo>
                <a:lnTo>
                  <a:pt x="8" y="19"/>
                </a:lnTo>
                <a:lnTo>
                  <a:pt x="0" y="7"/>
                </a:lnTo>
                <a:lnTo>
                  <a:pt x="4" y="7"/>
                </a:lnTo>
                <a:lnTo>
                  <a:pt x="19" y="0"/>
                </a:lnTo>
                <a:lnTo>
                  <a:pt x="38" y="7"/>
                </a:lnTo>
                <a:lnTo>
                  <a:pt x="34" y="7"/>
                </a:lnTo>
                <a:lnTo>
                  <a:pt x="42" y="7"/>
                </a:lnTo>
                <a:lnTo>
                  <a:pt x="34" y="30"/>
                </a:lnTo>
                <a:lnTo>
                  <a:pt x="57" y="45"/>
                </a:lnTo>
                <a:lnTo>
                  <a:pt x="57" y="68"/>
                </a:lnTo>
                <a:lnTo>
                  <a:pt x="57" y="94"/>
                </a:lnTo>
                <a:lnTo>
                  <a:pt x="57" y="121"/>
                </a:lnTo>
                <a:lnTo>
                  <a:pt x="57" y="147"/>
                </a:lnTo>
                <a:lnTo>
                  <a:pt x="57" y="170"/>
                </a:lnTo>
                <a:lnTo>
                  <a:pt x="64" y="185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49" name="Freeform 77"/>
          <p:cNvSpPr>
            <a:spLocks/>
          </p:cNvSpPr>
          <p:nvPr/>
        </p:nvSpPr>
        <p:spPr bwMode="auto">
          <a:xfrm>
            <a:off x="6205538" y="1654175"/>
            <a:ext cx="150812" cy="303213"/>
          </a:xfrm>
          <a:custGeom>
            <a:avLst/>
            <a:gdLst/>
            <a:ahLst/>
            <a:cxnLst>
              <a:cxn ang="0">
                <a:pos x="19" y="254"/>
              </a:cxn>
              <a:cxn ang="0">
                <a:pos x="19" y="216"/>
              </a:cxn>
              <a:cxn ang="0">
                <a:pos x="19" y="190"/>
              </a:cxn>
              <a:cxn ang="0">
                <a:pos x="23" y="163"/>
              </a:cxn>
              <a:cxn ang="0">
                <a:pos x="23" y="137"/>
              </a:cxn>
              <a:cxn ang="0">
                <a:pos x="23" y="114"/>
              </a:cxn>
              <a:cxn ang="0">
                <a:pos x="0" y="99"/>
              </a:cxn>
              <a:cxn ang="0">
                <a:pos x="11" y="76"/>
              </a:cxn>
              <a:cxn ang="0">
                <a:pos x="19" y="57"/>
              </a:cxn>
              <a:cxn ang="0">
                <a:pos x="42" y="50"/>
              </a:cxn>
              <a:cxn ang="0">
                <a:pos x="61" y="50"/>
              </a:cxn>
              <a:cxn ang="0">
                <a:pos x="80" y="16"/>
              </a:cxn>
              <a:cxn ang="0">
                <a:pos x="91" y="12"/>
              </a:cxn>
              <a:cxn ang="0">
                <a:pos x="114" y="0"/>
              </a:cxn>
              <a:cxn ang="0">
                <a:pos x="133" y="12"/>
              </a:cxn>
              <a:cxn ang="0">
                <a:pos x="140" y="35"/>
              </a:cxn>
              <a:cxn ang="0">
                <a:pos x="133" y="61"/>
              </a:cxn>
              <a:cxn ang="0">
                <a:pos x="140" y="88"/>
              </a:cxn>
              <a:cxn ang="0">
                <a:pos x="121" y="99"/>
              </a:cxn>
              <a:cxn ang="0">
                <a:pos x="110" y="125"/>
              </a:cxn>
              <a:cxn ang="0">
                <a:pos x="91" y="152"/>
              </a:cxn>
              <a:cxn ang="0">
                <a:pos x="91" y="175"/>
              </a:cxn>
              <a:cxn ang="0">
                <a:pos x="91" y="201"/>
              </a:cxn>
              <a:cxn ang="0">
                <a:pos x="91" y="228"/>
              </a:cxn>
              <a:cxn ang="0">
                <a:pos x="83" y="239"/>
              </a:cxn>
              <a:cxn ang="0">
                <a:pos x="61" y="254"/>
              </a:cxn>
              <a:cxn ang="0">
                <a:pos x="42" y="254"/>
              </a:cxn>
              <a:cxn ang="0">
                <a:pos x="42" y="254"/>
              </a:cxn>
              <a:cxn ang="0">
                <a:pos x="19" y="254"/>
              </a:cxn>
            </a:cxnLst>
            <a:rect l="0" t="0" r="r" b="b"/>
            <a:pathLst>
              <a:path w="140" h="254">
                <a:moveTo>
                  <a:pt x="19" y="254"/>
                </a:moveTo>
                <a:lnTo>
                  <a:pt x="19" y="216"/>
                </a:lnTo>
                <a:lnTo>
                  <a:pt x="19" y="190"/>
                </a:lnTo>
                <a:lnTo>
                  <a:pt x="23" y="163"/>
                </a:lnTo>
                <a:lnTo>
                  <a:pt x="23" y="137"/>
                </a:lnTo>
                <a:lnTo>
                  <a:pt x="23" y="114"/>
                </a:lnTo>
                <a:lnTo>
                  <a:pt x="0" y="99"/>
                </a:lnTo>
                <a:lnTo>
                  <a:pt x="11" y="76"/>
                </a:lnTo>
                <a:lnTo>
                  <a:pt x="19" y="57"/>
                </a:lnTo>
                <a:lnTo>
                  <a:pt x="42" y="50"/>
                </a:lnTo>
                <a:lnTo>
                  <a:pt x="61" y="50"/>
                </a:lnTo>
                <a:lnTo>
                  <a:pt x="80" y="16"/>
                </a:lnTo>
                <a:lnTo>
                  <a:pt x="91" y="12"/>
                </a:lnTo>
                <a:lnTo>
                  <a:pt x="114" y="0"/>
                </a:lnTo>
                <a:lnTo>
                  <a:pt x="133" y="12"/>
                </a:lnTo>
                <a:lnTo>
                  <a:pt x="140" y="35"/>
                </a:lnTo>
                <a:lnTo>
                  <a:pt x="133" y="61"/>
                </a:lnTo>
                <a:lnTo>
                  <a:pt x="140" y="88"/>
                </a:lnTo>
                <a:lnTo>
                  <a:pt x="121" y="99"/>
                </a:lnTo>
                <a:lnTo>
                  <a:pt x="110" y="125"/>
                </a:lnTo>
                <a:lnTo>
                  <a:pt x="91" y="152"/>
                </a:lnTo>
                <a:lnTo>
                  <a:pt x="91" y="175"/>
                </a:lnTo>
                <a:lnTo>
                  <a:pt x="91" y="201"/>
                </a:lnTo>
                <a:lnTo>
                  <a:pt x="91" y="228"/>
                </a:lnTo>
                <a:lnTo>
                  <a:pt x="83" y="239"/>
                </a:lnTo>
                <a:lnTo>
                  <a:pt x="61" y="254"/>
                </a:lnTo>
                <a:lnTo>
                  <a:pt x="42" y="254"/>
                </a:lnTo>
                <a:lnTo>
                  <a:pt x="42" y="254"/>
                </a:lnTo>
                <a:lnTo>
                  <a:pt x="19" y="254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50" name="Freeform 78"/>
          <p:cNvSpPr>
            <a:spLocks/>
          </p:cNvSpPr>
          <p:nvPr/>
        </p:nvSpPr>
        <p:spPr bwMode="auto">
          <a:xfrm>
            <a:off x="6205538" y="1654175"/>
            <a:ext cx="150812" cy="303213"/>
          </a:xfrm>
          <a:custGeom>
            <a:avLst/>
            <a:gdLst/>
            <a:ahLst/>
            <a:cxnLst>
              <a:cxn ang="0">
                <a:pos x="19" y="254"/>
              </a:cxn>
              <a:cxn ang="0">
                <a:pos x="19" y="216"/>
              </a:cxn>
              <a:cxn ang="0">
                <a:pos x="19" y="190"/>
              </a:cxn>
              <a:cxn ang="0">
                <a:pos x="23" y="163"/>
              </a:cxn>
              <a:cxn ang="0">
                <a:pos x="23" y="137"/>
              </a:cxn>
              <a:cxn ang="0">
                <a:pos x="23" y="114"/>
              </a:cxn>
              <a:cxn ang="0">
                <a:pos x="0" y="99"/>
              </a:cxn>
              <a:cxn ang="0">
                <a:pos x="11" y="76"/>
              </a:cxn>
              <a:cxn ang="0">
                <a:pos x="19" y="57"/>
              </a:cxn>
              <a:cxn ang="0">
                <a:pos x="42" y="50"/>
              </a:cxn>
              <a:cxn ang="0">
                <a:pos x="61" y="50"/>
              </a:cxn>
              <a:cxn ang="0">
                <a:pos x="80" y="16"/>
              </a:cxn>
              <a:cxn ang="0">
                <a:pos x="91" y="12"/>
              </a:cxn>
              <a:cxn ang="0">
                <a:pos x="114" y="0"/>
              </a:cxn>
              <a:cxn ang="0">
                <a:pos x="133" y="12"/>
              </a:cxn>
              <a:cxn ang="0">
                <a:pos x="140" y="35"/>
              </a:cxn>
              <a:cxn ang="0">
                <a:pos x="133" y="61"/>
              </a:cxn>
              <a:cxn ang="0">
                <a:pos x="140" y="88"/>
              </a:cxn>
              <a:cxn ang="0">
                <a:pos x="121" y="99"/>
              </a:cxn>
              <a:cxn ang="0">
                <a:pos x="110" y="125"/>
              </a:cxn>
              <a:cxn ang="0">
                <a:pos x="91" y="152"/>
              </a:cxn>
              <a:cxn ang="0">
                <a:pos x="91" y="175"/>
              </a:cxn>
              <a:cxn ang="0">
                <a:pos x="91" y="201"/>
              </a:cxn>
              <a:cxn ang="0">
                <a:pos x="91" y="228"/>
              </a:cxn>
              <a:cxn ang="0">
                <a:pos x="83" y="239"/>
              </a:cxn>
              <a:cxn ang="0">
                <a:pos x="61" y="254"/>
              </a:cxn>
              <a:cxn ang="0">
                <a:pos x="42" y="254"/>
              </a:cxn>
              <a:cxn ang="0">
                <a:pos x="42" y="254"/>
              </a:cxn>
              <a:cxn ang="0">
                <a:pos x="19" y="254"/>
              </a:cxn>
            </a:cxnLst>
            <a:rect l="0" t="0" r="r" b="b"/>
            <a:pathLst>
              <a:path w="140" h="254">
                <a:moveTo>
                  <a:pt x="19" y="254"/>
                </a:moveTo>
                <a:lnTo>
                  <a:pt x="19" y="216"/>
                </a:lnTo>
                <a:lnTo>
                  <a:pt x="19" y="190"/>
                </a:lnTo>
                <a:lnTo>
                  <a:pt x="23" y="163"/>
                </a:lnTo>
                <a:lnTo>
                  <a:pt x="23" y="137"/>
                </a:lnTo>
                <a:lnTo>
                  <a:pt x="23" y="114"/>
                </a:lnTo>
                <a:lnTo>
                  <a:pt x="0" y="99"/>
                </a:lnTo>
                <a:lnTo>
                  <a:pt x="11" y="76"/>
                </a:lnTo>
                <a:lnTo>
                  <a:pt x="19" y="57"/>
                </a:lnTo>
                <a:lnTo>
                  <a:pt x="42" y="50"/>
                </a:lnTo>
                <a:lnTo>
                  <a:pt x="61" y="50"/>
                </a:lnTo>
                <a:lnTo>
                  <a:pt x="80" y="16"/>
                </a:lnTo>
                <a:lnTo>
                  <a:pt x="91" y="12"/>
                </a:lnTo>
                <a:lnTo>
                  <a:pt x="114" y="0"/>
                </a:lnTo>
                <a:lnTo>
                  <a:pt x="133" y="12"/>
                </a:lnTo>
                <a:lnTo>
                  <a:pt x="140" y="35"/>
                </a:lnTo>
                <a:lnTo>
                  <a:pt x="133" y="61"/>
                </a:lnTo>
                <a:lnTo>
                  <a:pt x="140" y="88"/>
                </a:lnTo>
                <a:lnTo>
                  <a:pt x="121" y="99"/>
                </a:lnTo>
                <a:lnTo>
                  <a:pt x="110" y="125"/>
                </a:lnTo>
                <a:lnTo>
                  <a:pt x="91" y="152"/>
                </a:lnTo>
                <a:lnTo>
                  <a:pt x="91" y="175"/>
                </a:lnTo>
                <a:lnTo>
                  <a:pt x="91" y="201"/>
                </a:lnTo>
                <a:lnTo>
                  <a:pt x="91" y="228"/>
                </a:lnTo>
                <a:lnTo>
                  <a:pt x="83" y="239"/>
                </a:lnTo>
                <a:lnTo>
                  <a:pt x="61" y="254"/>
                </a:lnTo>
                <a:lnTo>
                  <a:pt x="42" y="254"/>
                </a:lnTo>
                <a:lnTo>
                  <a:pt x="42" y="254"/>
                </a:lnTo>
                <a:lnTo>
                  <a:pt x="19" y="254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51" name="Freeform 79"/>
          <p:cNvSpPr>
            <a:spLocks/>
          </p:cNvSpPr>
          <p:nvPr/>
        </p:nvSpPr>
        <p:spPr bwMode="auto">
          <a:xfrm>
            <a:off x="5910263" y="1527175"/>
            <a:ext cx="373062" cy="263525"/>
          </a:xfrm>
          <a:custGeom>
            <a:avLst/>
            <a:gdLst/>
            <a:ahLst/>
            <a:cxnLst>
              <a:cxn ang="0">
                <a:pos x="106" y="220"/>
              </a:cxn>
              <a:cxn ang="0">
                <a:pos x="98" y="220"/>
              </a:cxn>
              <a:cxn ang="0">
                <a:pos x="79" y="220"/>
              </a:cxn>
              <a:cxn ang="0">
                <a:pos x="60" y="220"/>
              </a:cxn>
              <a:cxn ang="0">
                <a:pos x="38" y="220"/>
              </a:cxn>
              <a:cxn ang="0">
                <a:pos x="19" y="220"/>
              </a:cxn>
              <a:cxn ang="0">
                <a:pos x="3" y="205"/>
              </a:cxn>
              <a:cxn ang="0">
                <a:pos x="0" y="194"/>
              </a:cxn>
              <a:cxn ang="0">
                <a:pos x="0" y="167"/>
              </a:cxn>
              <a:cxn ang="0">
                <a:pos x="0" y="141"/>
              </a:cxn>
              <a:cxn ang="0">
                <a:pos x="19" y="118"/>
              </a:cxn>
              <a:cxn ang="0">
                <a:pos x="38" y="118"/>
              </a:cxn>
              <a:cxn ang="0">
                <a:pos x="60" y="103"/>
              </a:cxn>
              <a:cxn ang="0">
                <a:pos x="68" y="76"/>
              </a:cxn>
              <a:cxn ang="0">
                <a:pos x="87" y="65"/>
              </a:cxn>
              <a:cxn ang="0">
                <a:pos x="110" y="65"/>
              </a:cxn>
              <a:cxn ang="0">
                <a:pos x="128" y="65"/>
              </a:cxn>
              <a:cxn ang="0">
                <a:pos x="147" y="53"/>
              </a:cxn>
              <a:cxn ang="0">
                <a:pos x="170" y="38"/>
              </a:cxn>
              <a:cxn ang="0">
                <a:pos x="189" y="27"/>
              </a:cxn>
              <a:cxn ang="0">
                <a:pos x="208" y="16"/>
              </a:cxn>
              <a:cxn ang="0">
                <a:pos x="227" y="0"/>
              </a:cxn>
              <a:cxn ang="0">
                <a:pos x="250" y="0"/>
              </a:cxn>
              <a:cxn ang="0">
                <a:pos x="269" y="0"/>
              </a:cxn>
              <a:cxn ang="0">
                <a:pos x="269" y="31"/>
              </a:cxn>
              <a:cxn ang="0">
                <a:pos x="272" y="53"/>
              </a:cxn>
              <a:cxn ang="0">
                <a:pos x="287" y="76"/>
              </a:cxn>
              <a:cxn ang="0">
                <a:pos x="306" y="95"/>
              </a:cxn>
              <a:cxn ang="0">
                <a:pos x="325" y="103"/>
              </a:cxn>
              <a:cxn ang="0">
                <a:pos x="348" y="118"/>
              </a:cxn>
              <a:cxn ang="0">
                <a:pos x="348" y="144"/>
              </a:cxn>
              <a:cxn ang="0">
                <a:pos x="337" y="156"/>
              </a:cxn>
              <a:cxn ang="0">
                <a:pos x="318" y="156"/>
              </a:cxn>
              <a:cxn ang="0">
                <a:pos x="299" y="167"/>
              </a:cxn>
              <a:cxn ang="0">
                <a:pos x="276" y="182"/>
              </a:cxn>
              <a:cxn ang="0">
                <a:pos x="257" y="182"/>
              </a:cxn>
              <a:cxn ang="0">
                <a:pos x="238" y="182"/>
              </a:cxn>
              <a:cxn ang="0">
                <a:pos x="219" y="182"/>
              </a:cxn>
              <a:cxn ang="0">
                <a:pos x="197" y="182"/>
              </a:cxn>
              <a:cxn ang="0">
                <a:pos x="178" y="182"/>
              </a:cxn>
              <a:cxn ang="0">
                <a:pos x="159" y="182"/>
              </a:cxn>
              <a:cxn ang="0">
                <a:pos x="140" y="182"/>
              </a:cxn>
              <a:cxn ang="0">
                <a:pos x="117" y="182"/>
              </a:cxn>
              <a:cxn ang="0">
                <a:pos x="110" y="205"/>
              </a:cxn>
              <a:cxn ang="0">
                <a:pos x="106" y="220"/>
              </a:cxn>
            </a:cxnLst>
            <a:rect l="0" t="0" r="r" b="b"/>
            <a:pathLst>
              <a:path w="348" h="220">
                <a:moveTo>
                  <a:pt x="106" y="220"/>
                </a:moveTo>
                <a:lnTo>
                  <a:pt x="98" y="220"/>
                </a:lnTo>
                <a:lnTo>
                  <a:pt x="79" y="220"/>
                </a:lnTo>
                <a:lnTo>
                  <a:pt x="60" y="220"/>
                </a:lnTo>
                <a:lnTo>
                  <a:pt x="38" y="220"/>
                </a:lnTo>
                <a:lnTo>
                  <a:pt x="19" y="220"/>
                </a:lnTo>
                <a:lnTo>
                  <a:pt x="3" y="205"/>
                </a:lnTo>
                <a:lnTo>
                  <a:pt x="0" y="194"/>
                </a:lnTo>
                <a:lnTo>
                  <a:pt x="0" y="167"/>
                </a:lnTo>
                <a:lnTo>
                  <a:pt x="0" y="141"/>
                </a:lnTo>
                <a:lnTo>
                  <a:pt x="19" y="118"/>
                </a:lnTo>
                <a:lnTo>
                  <a:pt x="38" y="118"/>
                </a:lnTo>
                <a:lnTo>
                  <a:pt x="60" y="103"/>
                </a:lnTo>
                <a:lnTo>
                  <a:pt x="68" y="76"/>
                </a:lnTo>
                <a:lnTo>
                  <a:pt x="87" y="65"/>
                </a:lnTo>
                <a:lnTo>
                  <a:pt x="110" y="65"/>
                </a:lnTo>
                <a:lnTo>
                  <a:pt x="128" y="65"/>
                </a:lnTo>
                <a:lnTo>
                  <a:pt x="147" y="53"/>
                </a:lnTo>
                <a:lnTo>
                  <a:pt x="170" y="38"/>
                </a:lnTo>
                <a:lnTo>
                  <a:pt x="189" y="27"/>
                </a:lnTo>
                <a:lnTo>
                  <a:pt x="208" y="16"/>
                </a:lnTo>
                <a:lnTo>
                  <a:pt x="227" y="0"/>
                </a:lnTo>
                <a:lnTo>
                  <a:pt x="250" y="0"/>
                </a:lnTo>
                <a:lnTo>
                  <a:pt x="269" y="0"/>
                </a:lnTo>
                <a:lnTo>
                  <a:pt x="269" y="31"/>
                </a:lnTo>
                <a:lnTo>
                  <a:pt x="272" y="53"/>
                </a:lnTo>
                <a:lnTo>
                  <a:pt x="287" y="76"/>
                </a:lnTo>
                <a:lnTo>
                  <a:pt x="306" y="95"/>
                </a:lnTo>
                <a:lnTo>
                  <a:pt x="325" y="103"/>
                </a:lnTo>
                <a:lnTo>
                  <a:pt x="348" y="118"/>
                </a:lnTo>
                <a:lnTo>
                  <a:pt x="348" y="144"/>
                </a:lnTo>
                <a:lnTo>
                  <a:pt x="337" y="156"/>
                </a:lnTo>
                <a:lnTo>
                  <a:pt x="318" y="156"/>
                </a:lnTo>
                <a:lnTo>
                  <a:pt x="299" y="167"/>
                </a:lnTo>
                <a:lnTo>
                  <a:pt x="276" y="182"/>
                </a:lnTo>
                <a:lnTo>
                  <a:pt x="257" y="182"/>
                </a:lnTo>
                <a:lnTo>
                  <a:pt x="238" y="182"/>
                </a:lnTo>
                <a:lnTo>
                  <a:pt x="219" y="182"/>
                </a:lnTo>
                <a:lnTo>
                  <a:pt x="197" y="182"/>
                </a:lnTo>
                <a:lnTo>
                  <a:pt x="178" y="182"/>
                </a:lnTo>
                <a:lnTo>
                  <a:pt x="159" y="182"/>
                </a:lnTo>
                <a:lnTo>
                  <a:pt x="140" y="182"/>
                </a:lnTo>
                <a:lnTo>
                  <a:pt x="117" y="182"/>
                </a:lnTo>
                <a:lnTo>
                  <a:pt x="110" y="205"/>
                </a:lnTo>
                <a:lnTo>
                  <a:pt x="106" y="22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52" name="Freeform 80"/>
          <p:cNvSpPr>
            <a:spLocks/>
          </p:cNvSpPr>
          <p:nvPr/>
        </p:nvSpPr>
        <p:spPr bwMode="auto">
          <a:xfrm>
            <a:off x="5910263" y="1527175"/>
            <a:ext cx="373062" cy="263525"/>
          </a:xfrm>
          <a:custGeom>
            <a:avLst/>
            <a:gdLst/>
            <a:ahLst/>
            <a:cxnLst>
              <a:cxn ang="0">
                <a:pos x="106" y="220"/>
              </a:cxn>
              <a:cxn ang="0">
                <a:pos x="98" y="220"/>
              </a:cxn>
              <a:cxn ang="0">
                <a:pos x="79" y="220"/>
              </a:cxn>
              <a:cxn ang="0">
                <a:pos x="60" y="220"/>
              </a:cxn>
              <a:cxn ang="0">
                <a:pos x="38" y="220"/>
              </a:cxn>
              <a:cxn ang="0">
                <a:pos x="19" y="220"/>
              </a:cxn>
              <a:cxn ang="0">
                <a:pos x="3" y="205"/>
              </a:cxn>
              <a:cxn ang="0">
                <a:pos x="0" y="194"/>
              </a:cxn>
              <a:cxn ang="0">
                <a:pos x="0" y="167"/>
              </a:cxn>
              <a:cxn ang="0">
                <a:pos x="0" y="141"/>
              </a:cxn>
              <a:cxn ang="0">
                <a:pos x="19" y="118"/>
              </a:cxn>
              <a:cxn ang="0">
                <a:pos x="38" y="118"/>
              </a:cxn>
              <a:cxn ang="0">
                <a:pos x="60" y="103"/>
              </a:cxn>
              <a:cxn ang="0">
                <a:pos x="68" y="76"/>
              </a:cxn>
              <a:cxn ang="0">
                <a:pos x="87" y="65"/>
              </a:cxn>
              <a:cxn ang="0">
                <a:pos x="110" y="65"/>
              </a:cxn>
              <a:cxn ang="0">
                <a:pos x="128" y="65"/>
              </a:cxn>
              <a:cxn ang="0">
                <a:pos x="147" y="53"/>
              </a:cxn>
              <a:cxn ang="0">
                <a:pos x="170" y="38"/>
              </a:cxn>
              <a:cxn ang="0">
                <a:pos x="189" y="27"/>
              </a:cxn>
              <a:cxn ang="0">
                <a:pos x="208" y="16"/>
              </a:cxn>
              <a:cxn ang="0">
                <a:pos x="227" y="0"/>
              </a:cxn>
              <a:cxn ang="0">
                <a:pos x="250" y="0"/>
              </a:cxn>
              <a:cxn ang="0">
                <a:pos x="269" y="0"/>
              </a:cxn>
              <a:cxn ang="0">
                <a:pos x="269" y="31"/>
              </a:cxn>
              <a:cxn ang="0">
                <a:pos x="272" y="53"/>
              </a:cxn>
              <a:cxn ang="0">
                <a:pos x="287" y="76"/>
              </a:cxn>
              <a:cxn ang="0">
                <a:pos x="306" y="95"/>
              </a:cxn>
              <a:cxn ang="0">
                <a:pos x="325" y="103"/>
              </a:cxn>
              <a:cxn ang="0">
                <a:pos x="348" y="118"/>
              </a:cxn>
              <a:cxn ang="0">
                <a:pos x="348" y="144"/>
              </a:cxn>
              <a:cxn ang="0">
                <a:pos x="337" y="156"/>
              </a:cxn>
              <a:cxn ang="0">
                <a:pos x="318" y="156"/>
              </a:cxn>
              <a:cxn ang="0">
                <a:pos x="299" y="167"/>
              </a:cxn>
              <a:cxn ang="0">
                <a:pos x="276" y="182"/>
              </a:cxn>
              <a:cxn ang="0">
                <a:pos x="257" y="182"/>
              </a:cxn>
              <a:cxn ang="0">
                <a:pos x="238" y="182"/>
              </a:cxn>
              <a:cxn ang="0">
                <a:pos x="219" y="182"/>
              </a:cxn>
              <a:cxn ang="0">
                <a:pos x="197" y="182"/>
              </a:cxn>
              <a:cxn ang="0">
                <a:pos x="178" y="182"/>
              </a:cxn>
              <a:cxn ang="0">
                <a:pos x="159" y="182"/>
              </a:cxn>
              <a:cxn ang="0">
                <a:pos x="140" y="182"/>
              </a:cxn>
              <a:cxn ang="0">
                <a:pos x="117" y="182"/>
              </a:cxn>
              <a:cxn ang="0">
                <a:pos x="110" y="205"/>
              </a:cxn>
              <a:cxn ang="0">
                <a:pos x="106" y="220"/>
              </a:cxn>
            </a:cxnLst>
            <a:rect l="0" t="0" r="r" b="b"/>
            <a:pathLst>
              <a:path w="348" h="220">
                <a:moveTo>
                  <a:pt x="106" y="220"/>
                </a:moveTo>
                <a:lnTo>
                  <a:pt x="98" y="220"/>
                </a:lnTo>
                <a:lnTo>
                  <a:pt x="79" y="220"/>
                </a:lnTo>
                <a:lnTo>
                  <a:pt x="60" y="220"/>
                </a:lnTo>
                <a:lnTo>
                  <a:pt x="38" y="220"/>
                </a:lnTo>
                <a:lnTo>
                  <a:pt x="19" y="220"/>
                </a:lnTo>
                <a:lnTo>
                  <a:pt x="3" y="205"/>
                </a:lnTo>
                <a:lnTo>
                  <a:pt x="0" y="194"/>
                </a:lnTo>
                <a:lnTo>
                  <a:pt x="0" y="167"/>
                </a:lnTo>
                <a:lnTo>
                  <a:pt x="0" y="141"/>
                </a:lnTo>
                <a:lnTo>
                  <a:pt x="19" y="118"/>
                </a:lnTo>
                <a:lnTo>
                  <a:pt x="38" y="118"/>
                </a:lnTo>
                <a:lnTo>
                  <a:pt x="60" y="103"/>
                </a:lnTo>
                <a:lnTo>
                  <a:pt x="68" y="76"/>
                </a:lnTo>
                <a:lnTo>
                  <a:pt x="87" y="65"/>
                </a:lnTo>
                <a:lnTo>
                  <a:pt x="110" y="65"/>
                </a:lnTo>
                <a:lnTo>
                  <a:pt x="128" y="65"/>
                </a:lnTo>
                <a:lnTo>
                  <a:pt x="147" y="53"/>
                </a:lnTo>
                <a:lnTo>
                  <a:pt x="170" y="38"/>
                </a:lnTo>
                <a:lnTo>
                  <a:pt x="189" y="27"/>
                </a:lnTo>
                <a:lnTo>
                  <a:pt x="208" y="16"/>
                </a:lnTo>
                <a:lnTo>
                  <a:pt x="227" y="0"/>
                </a:lnTo>
                <a:lnTo>
                  <a:pt x="250" y="0"/>
                </a:lnTo>
                <a:lnTo>
                  <a:pt x="269" y="0"/>
                </a:lnTo>
                <a:lnTo>
                  <a:pt x="269" y="31"/>
                </a:lnTo>
                <a:lnTo>
                  <a:pt x="272" y="53"/>
                </a:lnTo>
                <a:lnTo>
                  <a:pt x="287" y="76"/>
                </a:lnTo>
                <a:lnTo>
                  <a:pt x="306" y="95"/>
                </a:lnTo>
                <a:lnTo>
                  <a:pt x="325" y="103"/>
                </a:lnTo>
                <a:lnTo>
                  <a:pt x="348" y="118"/>
                </a:lnTo>
                <a:lnTo>
                  <a:pt x="348" y="144"/>
                </a:lnTo>
                <a:lnTo>
                  <a:pt x="337" y="156"/>
                </a:lnTo>
                <a:lnTo>
                  <a:pt x="318" y="156"/>
                </a:lnTo>
                <a:lnTo>
                  <a:pt x="299" y="167"/>
                </a:lnTo>
                <a:lnTo>
                  <a:pt x="276" y="182"/>
                </a:lnTo>
                <a:lnTo>
                  <a:pt x="257" y="182"/>
                </a:lnTo>
                <a:lnTo>
                  <a:pt x="238" y="182"/>
                </a:lnTo>
                <a:lnTo>
                  <a:pt x="219" y="182"/>
                </a:lnTo>
                <a:lnTo>
                  <a:pt x="197" y="182"/>
                </a:lnTo>
                <a:lnTo>
                  <a:pt x="178" y="182"/>
                </a:lnTo>
                <a:lnTo>
                  <a:pt x="159" y="182"/>
                </a:lnTo>
                <a:lnTo>
                  <a:pt x="140" y="182"/>
                </a:lnTo>
                <a:lnTo>
                  <a:pt x="117" y="182"/>
                </a:lnTo>
                <a:lnTo>
                  <a:pt x="110" y="205"/>
                </a:lnTo>
                <a:lnTo>
                  <a:pt x="106" y="220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53" name="Freeform 81"/>
          <p:cNvSpPr>
            <a:spLocks/>
          </p:cNvSpPr>
          <p:nvPr/>
        </p:nvSpPr>
        <p:spPr bwMode="auto">
          <a:xfrm>
            <a:off x="6580188" y="1681163"/>
            <a:ext cx="339725" cy="490537"/>
          </a:xfrm>
          <a:custGeom>
            <a:avLst/>
            <a:gdLst/>
            <a:ahLst/>
            <a:cxnLst>
              <a:cxn ang="0">
                <a:pos x="57" y="394"/>
              </a:cxn>
              <a:cxn ang="0">
                <a:pos x="50" y="383"/>
              </a:cxn>
              <a:cxn ang="0">
                <a:pos x="50" y="360"/>
              </a:cxn>
              <a:cxn ang="0">
                <a:pos x="42" y="333"/>
              </a:cxn>
              <a:cxn ang="0">
                <a:pos x="19" y="322"/>
              </a:cxn>
              <a:cxn ang="0">
                <a:pos x="0" y="307"/>
              </a:cxn>
              <a:cxn ang="0">
                <a:pos x="0" y="280"/>
              </a:cxn>
              <a:cxn ang="0">
                <a:pos x="12" y="254"/>
              </a:cxn>
              <a:cxn ang="0">
                <a:pos x="31" y="231"/>
              </a:cxn>
              <a:cxn ang="0">
                <a:pos x="50" y="216"/>
              </a:cxn>
              <a:cxn ang="0">
                <a:pos x="69" y="205"/>
              </a:cxn>
              <a:cxn ang="0">
                <a:pos x="91" y="208"/>
              </a:cxn>
              <a:cxn ang="0">
                <a:pos x="110" y="216"/>
              </a:cxn>
              <a:cxn ang="0">
                <a:pos x="129" y="201"/>
              </a:cxn>
              <a:cxn ang="0">
                <a:pos x="148" y="193"/>
              </a:cxn>
              <a:cxn ang="0">
                <a:pos x="152" y="178"/>
              </a:cxn>
              <a:cxn ang="0">
                <a:pos x="156" y="155"/>
              </a:cxn>
              <a:cxn ang="0">
                <a:pos x="175" y="106"/>
              </a:cxn>
              <a:cxn ang="0">
                <a:pos x="201" y="95"/>
              </a:cxn>
              <a:cxn ang="0">
                <a:pos x="209" y="76"/>
              </a:cxn>
              <a:cxn ang="0">
                <a:pos x="216" y="53"/>
              </a:cxn>
              <a:cxn ang="0">
                <a:pos x="250" y="23"/>
              </a:cxn>
              <a:cxn ang="0">
                <a:pos x="258" y="12"/>
              </a:cxn>
              <a:cxn ang="0">
                <a:pos x="258" y="15"/>
              </a:cxn>
              <a:cxn ang="0">
                <a:pos x="277" y="0"/>
              </a:cxn>
              <a:cxn ang="0">
                <a:pos x="277" y="12"/>
              </a:cxn>
              <a:cxn ang="0">
                <a:pos x="277" y="38"/>
              </a:cxn>
              <a:cxn ang="0">
                <a:pos x="292" y="65"/>
              </a:cxn>
              <a:cxn ang="0">
                <a:pos x="288" y="87"/>
              </a:cxn>
              <a:cxn ang="0">
                <a:pos x="258" y="91"/>
              </a:cxn>
              <a:cxn ang="0">
                <a:pos x="250" y="87"/>
              </a:cxn>
              <a:cxn ang="0">
                <a:pos x="250" y="114"/>
              </a:cxn>
              <a:cxn ang="0">
                <a:pos x="265" y="114"/>
              </a:cxn>
              <a:cxn ang="0">
                <a:pos x="284" y="152"/>
              </a:cxn>
              <a:cxn ang="0">
                <a:pos x="300" y="178"/>
              </a:cxn>
              <a:cxn ang="0">
                <a:pos x="300" y="201"/>
              </a:cxn>
              <a:cxn ang="0">
                <a:pos x="273" y="231"/>
              </a:cxn>
              <a:cxn ang="0">
                <a:pos x="262" y="254"/>
              </a:cxn>
              <a:cxn ang="0">
                <a:pos x="262" y="280"/>
              </a:cxn>
              <a:cxn ang="0">
                <a:pos x="273" y="307"/>
              </a:cxn>
              <a:cxn ang="0">
                <a:pos x="288" y="333"/>
              </a:cxn>
              <a:cxn ang="0">
                <a:pos x="292" y="345"/>
              </a:cxn>
              <a:cxn ang="0">
                <a:pos x="318" y="371"/>
              </a:cxn>
              <a:cxn ang="0">
                <a:pos x="315" y="394"/>
              </a:cxn>
              <a:cxn ang="0">
                <a:pos x="307" y="409"/>
              </a:cxn>
              <a:cxn ang="0">
                <a:pos x="288" y="409"/>
              </a:cxn>
              <a:cxn ang="0">
                <a:pos x="269" y="394"/>
              </a:cxn>
              <a:cxn ang="0">
                <a:pos x="250" y="398"/>
              </a:cxn>
              <a:cxn ang="0">
                <a:pos x="228" y="394"/>
              </a:cxn>
              <a:cxn ang="0">
                <a:pos x="197" y="409"/>
              </a:cxn>
              <a:cxn ang="0">
                <a:pos x="190" y="394"/>
              </a:cxn>
              <a:cxn ang="0">
                <a:pos x="171" y="398"/>
              </a:cxn>
              <a:cxn ang="0">
                <a:pos x="152" y="398"/>
              </a:cxn>
              <a:cxn ang="0">
                <a:pos x="129" y="401"/>
              </a:cxn>
              <a:cxn ang="0">
                <a:pos x="110" y="409"/>
              </a:cxn>
              <a:cxn ang="0">
                <a:pos x="50" y="394"/>
              </a:cxn>
              <a:cxn ang="0">
                <a:pos x="57" y="394"/>
              </a:cxn>
            </a:cxnLst>
            <a:rect l="0" t="0" r="r" b="b"/>
            <a:pathLst>
              <a:path w="318" h="409">
                <a:moveTo>
                  <a:pt x="57" y="394"/>
                </a:moveTo>
                <a:lnTo>
                  <a:pt x="50" y="383"/>
                </a:lnTo>
                <a:lnTo>
                  <a:pt x="50" y="360"/>
                </a:lnTo>
                <a:lnTo>
                  <a:pt x="42" y="333"/>
                </a:lnTo>
                <a:lnTo>
                  <a:pt x="19" y="322"/>
                </a:lnTo>
                <a:lnTo>
                  <a:pt x="0" y="307"/>
                </a:lnTo>
                <a:lnTo>
                  <a:pt x="0" y="280"/>
                </a:lnTo>
                <a:lnTo>
                  <a:pt x="12" y="254"/>
                </a:lnTo>
                <a:lnTo>
                  <a:pt x="31" y="231"/>
                </a:lnTo>
                <a:lnTo>
                  <a:pt x="50" y="216"/>
                </a:lnTo>
                <a:lnTo>
                  <a:pt x="69" y="205"/>
                </a:lnTo>
                <a:lnTo>
                  <a:pt x="91" y="208"/>
                </a:lnTo>
                <a:lnTo>
                  <a:pt x="110" y="216"/>
                </a:lnTo>
                <a:lnTo>
                  <a:pt x="129" y="201"/>
                </a:lnTo>
                <a:lnTo>
                  <a:pt x="148" y="193"/>
                </a:lnTo>
                <a:lnTo>
                  <a:pt x="152" y="178"/>
                </a:lnTo>
                <a:lnTo>
                  <a:pt x="156" y="155"/>
                </a:lnTo>
                <a:lnTo>
                  <a:pt x="175" y="106"/>
                </a:lnTo>
                <a:lnTo>
                  <a:pt x="201" y="95"/>
                </a:lnTo>
                <a:lnTo>
                  <a:pt x="209" y="76"/>
                </a:lnTo>
                <a:lnTo>
                  <a:pt x="216" y="53"/>
                </a:lnTo>
                <a:lnTo>
                  <a:pt x="250" y="23"/>
                </a:lnTo>
                <a:lnTo>
                  <a:pt x="258" y="12"/>
                </a:lnTo>
                <a:lnTo>
                  <a:pt x="258" y="15"/>
                </a:lnTo>
                <a:lnTo>
                  <a:pt x="277" y="0"/>
                </a:lnTo>
                <a:lnTo>
                  <a:pt x="277" y="12"/>
                </a:lnTo>
                <a:lnTo>
                  <a:pt x="277" y="38"/>
                </a:lnTo>
                <a:lnTo>
                  <a:pt x="292" y="65"/>
                </a:lnTo>
                <a:lnTo>
                  <a:pt x="288" y="87"/>
                </a:lnTo>
                <a:lnTo>
                  <a:pt x="258" y="91"/>
                </a:lnTo>
                <a:lnTo>
                  <a:pt x="250" y="87"/>
                </a:lnTo>
                <a:lnTo>
                  <a:pt x="250" y="114"/>
                </a:lnTo>
                <a:lnTo>
                  <a:pt x="265" y="114"/>
                </a:lnTo>
                <a:lnTo>
                  <a:pt x="284" y="152"/>
                </a:lnTo>
                <a:lnTo>
                  <a:pt x="300" y="178"/>
                </a:lnTo>
                <a:lnTo>
                  <a:pt x="300" y="201"/>
                </a:lnTo>
                <a:lnTo>
                  <a:pt x="273" y="231"/>
                </a:lnTo>
                <a:lnTo>
                  <a:pt x="262" y="254"/>
                </a:lnTo>
                <a:lnTo>
                  <a:pt x="262" y="280"/>
                </a:lnTo>
                <a:lnTo>
                  <a:pt x="273" y="307"/>
                </a:lnTo>
                <a:lnTo>
                  <a:pt x="288" y="333"/>
                </a:lnTo>
                <a:lnTo>
                  <a:pt x="292" y="345"/>
                </a:lnTo>
                <a:lnTo>
                  <a:pt x="318" y="371"/>
                </a:lnTo>
                <a:lnTo>
                  <a:pt x="315" y="394"/>
                </a:lnTo>
                <a:lnTo>
                  <a:pt x="307" y="409"/>
                </a:lnTo>
                <a:lnTo>
                  <a:pt x="288" y="409"/>
                </a:lnTo>
                <a:lnTo>
                  <a:pt x="269" y="394"/>
                </a:lnTo>
                <a:lnTo>
                  <a:pt x="250" y="398"/>
                </a:lnTo>
                <a:lnTo>
                  <a:pt x="228" y="394"/>
                </a:lnTo>
                <a:lnTo>
                  <a:pt x="197" y="409"/>
                </a:lnTo>
                <a:lnTo>
                  <a:pt x="190" y="394"/>
                </a:lnTo>
                <a:lnTo>
                  <a:pt x="171" y="398"/>
                </a:lnTo>
                <a:lnTo>
                  <a:pt x="152" y="398"/>
                </a:lnTo>
                <a:lnTo>
                  <a:pt x="129" y="401"/>
                </a:lnTo>
                <a:lnTo>
                  <a:pt x="110" y="409"/>
                </a:lnTo>
                <a:lnTo>
                  <a:pt x="50" y="394"/>
                </a:lnTo>
                <a:lnTo>
                  <a:pt x="57" y="394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54" name="Freeform 82"/>
          <p:cNvSpPr>
            <a:spLocks/>
          </p:cNvSpPr>
          <p:nvPr/>
        </p:nvSpPr>
        <p:spPr bwMode="auto">
          <a:xfrm>
            <a:off x="6684963" y="2079625"/>
            <a:ext cx="374650" cy="431800"/>
          </a:xfrm>
          <a:custGeom>
            <a:avLst/>
            <a:gdLst/>
            <a:ahLst/>
            <a:cxnLst>
              <a:cxn ang="0">
                <a:pos x="30" y="345"/>
              </a:cxn>
              <a:cxn ang="0">
                <a:pos x="0" y="318"/>
              </a:cxn>
              <a:cxn ang="0">
                <a:pos x="23" y="307"/>
              </a:cxn>
              <a:cxn ang="0">
                <a:pos x="42" y="281"/>
              </a:cxn>
              <a:cxn ang="0">
                <a:pos x="60" y="254"/>
              </a:cxn>
              <a:cxn ang="0">
                <a:pos x="102" y="254"/>
              </a:cxn>
              <a:cxn ang="0">
                <a:pos x="129" y="254"/>
              </a:cxn>
              <a:cxn ang="0">
                <a:pos x="151" y="231"/>
              </a:cxn>
              <a:cxn ang="0">
                <a:pos x="140" y="190"/>
              </a:cxn>
              <a:cxn ang="0">
                <a:pos x="129" y="140"/>
              </a:cxn>
              <a:cxn ang="0">
                <a:pos x="121" y="114"/>
              </a:cxn>
              <a:cxn ang="0">
                <a:pos x="91" y="87"/>
              </a:cxn>
              <a:cxn ang="0">
                <a:pos x="91" y="76"/>
              </a:cxn>
              <a:cxn ang="0">
                <a:pos x="121" y="65"/>
              </a:cxn>
              <a:cxn ang="0">
                <a:pos x="151" y="65"/>
              </a:cxn>
              <a:cxn ang="0">
                <a:pos x="189" y="76"/>
              </a:cxn>
              <a:cxn ang="0">
                <a:pos x="219" y="50"/>
              </a:cxn>
              <a:cxn ang="0">
                <a:pos x="219" y="27"/>
              </a:cxn>
              <a:cxn ang="0">
                <a:pos x="238" y="27"/>
              </a:cxn>
              <a:cxn ang="0">
                <a:pos x="280" y="12"/>
              </a:cxn>
              <a:cxn ang="0">
                <a:pos x="318" y="0"/>
              </a:cxn>
              <a:cxn ang="0">
                <a:pos x="348" y="12"/>
              </a:cxn>
              <a:cxn ang="0">
                <a:pos x="341" y="12"/>
              </a:cxn>
              <a:cxn ang="0">
                <a:pos x="329" y="65"/>
              </a:cxn>
              <a:cxn ang="0">
                <a:pos x="310" y="114"/>
              </a:cxn>
              <a:cxn ang="0">
                <a:pos x="310" y="167"/>
              </a:cxn>
              <a:cxn ang="0">
                <a:pos x="280" y="205"/>
              </a:cxn>
              <a:cxn ang="0">
                <a:pos x="238" y="231"/>
              </a:cxn>
              <a:cxn ang="0">
                <a:pos x="227" y="281"/>
              </a:cxn>
              <a:cxn ang="0">
                <a:pos x="201" y="318"/>
              </a:cxn>
              <a:cxn ang="0">
                <a:pos x="170" y="356"/>
              </a:cxn>
              <a:cxn ang="0">
                <a:pos x="129" y="345"/>
              </a:cxn>
              <a:cxn ang="0">
                <a:pos x="91" y="345"/>
              </a:cxn>
              <a:cxn ang="0">
                <a:pos x="72" y="345"/>
              </a:cxn>
              <a:cxn ang="0">
                <a:pos x="72" y="345"/>
              </a:cxn>
              <a:cxn ang="0">
                <a:pos x="60" y="349"/>
              </a:cxn>
              <a:cxn ang="0">
                <a:pos x="60" y="352"/>
              </a:cxn>
              <a:cxn ang="0">
                <a:pos x="53" y="356"/>
              </a:cxn>
              <a:cxn ang="0">
                <a:pos x="72" y="345"/>
              </a:cxn>
              <a:cxn ang="0">
                <a:pos x="42" y="360"/>
              </a:cxn>
            </a:cxnLst>
            <a:rect l="0" t="0" r="r" b="b"/>
            <a:pathLst>
              <a:path w="348" h="360">
                <a:moveTo>
                  <a:pt x="42" y="360"/>
                </a:moveTo>
                <a:lnTo>
                  <a:pt x="30" y="345"/>
                </a:lnTo>
                <a:lnTo>
                  <a:pt x="11" y="330"/>
                </a:lnTo>
                <a:lnTo>
                  <a:pt x="0" y="318"/>
                </a:lnTo>
                <a:lnTo>
                  <a:pt x="0" y="318"/>
                </a:lnTo>
                <a:lnTo>
                  <a:pt x="23" y="307"/>
                </a:lnTo>
                <a:lnTo>
                  <a:pt x="42" y="307"/>
                </a:lnTo>
                <a:lnTo>
                  <a:pt x="42" y="281"/>
                </a:lnTo>
                <a:lnTo>
                  <a:pt x="42" y="254"/>
                </a:lnTo>
                <a:lnTo>
                  <a:pt x="60" y="254"/>
                </a:lnTo>
                <a:lnTo>
                  <a:pt x="83" y="243"/>
                </a:lnTo>
                <a:lnTo>
                  <a:pt x="102" y="254"/>
                </a:lnTo>
                <a:lnTo>
                  <a:pt x="121" y="243"/>
                </a:lnTo>
                <a:lnTo>
                  <a:pt x="129" y="254"/>
                </a:lnTo>
                <a:lnTo>
                  <a:pt x="151" y="254"/>
                </a:lnTo>
                <a:lnTo>
                  <a:pt x="151" y="231"/>
                </a:lnTo>
                <a:lnTo>
                  <a:pt x="151" y="216"/>
                </a:lnTo>
                <a:lnTo>
                  <a:pt x="140" y="190"/>
                </a:lnTo>
                <a:lnTo>
                  <a:pt x="129" y="167"/>
                </a:lnTo>
                <a:lnTo>
                  <a:pt x="129" y="140"/>
                </a:lnTo>
                <a:lnTo>
                  <a:pt x="140" y="114"/>
                </a:lnTo>
                <a:lnTo>
                  <a:pt x="121" y="114"/>
                </a:lnTo>
                <a:lnTo>
                  <a:pt x="102" y="114"/>
                </a:lnTo>
                <a:lnTo>
                  <a:pt x="91" y="87"/>
                </a:lnTo>
                <a:lnTo>
                  <a:pt x="102" y="76"/>
                </a:lnTo>
                <a:lnTo>
                  <a:pt x="91" y="76"/>
                </a:lnTo>
                <a:lnTo>
                  <a:pt x="110" y="76"/>
                </a:lnTo>
                <a:lnTo>
                  <a:pt x="121" y="65"/>
                </a:lnTo>
                <a:lnTo>
                  <a:pt x="129" y="65"/>
                </a:lnTo>
                <a:lnTo>
                  <a:pt x="151" y="65"/>
                </a:lnTo>
                <a:lnTo>
                  <a:pt x="170" y="65"/>
                </a:lnTo>
                <a:lnTo>
                  <a:pt x="189" y="76"/>
                </a:lnTo>
                <a:lnTo>
                  <a:pt x="208" y="76"/>
                </a:lnTo>
                <a:lnTo>
                  <a:pt x="219" y="50"/>
                </a:lnTo>
                <a:lnTo>
                  <a:pt x="219" y="27"/>
                </a:lnTo>
                <a:lnTo>
                  <a:pt x="219" y="27"/>
                </a:lnTo>
                <a:lnTo>
                  <a:pt x="219" y="27"/>
                </a:lnTo>
                <a:lnTo>
                  <a:pt x="238" y="27"/>
                </a:lnTo>
                <a:lnTo>
                  <a:pt x="257" y="12"/>
                </a:lnTo>
                <a:lnTo>
                  <a:pt x="280" y="12"/>
                </a:lnTo>
                <a:lnTo>
                  <a:pt x="299" y="0"/>
                </a:lnTo>
                <a:lnTo>
                  <a:pt x="318" y="0"/>
                </a:lnTo>
                <a:lnTo>
                  <a:pt x="341" y="12"/>
                </a:lnTo>
                <a:lnTo>
                  <a:pt x="348" y="12"/>
                </a:lnTo>
                <a:lnTo>
                  <a:pt x="341" y="12"/>
                </a:lnTo>
                <a:lnTo>
                  <a:pt x="341" y="12"/>
                </a:lnTo>
                <a:lnTo>
                  <a:pt x="329" y="38"/>
                </a:lnTo>
                <a:lnTo>
                  <a:pt x="329" y="65"/>
                </a:lnTo>
                <a:lnTo>
                  <a:pt x="318" y="87"/>
                </a:lnTo>
                <a:lnTo>
                  <a:pt x="310" y="114"/>
                </a:lnTo>
                <a:lnTo>
                  <a:pt x="318" y="140"/>
                </a:lnTo>
                <a:lnTo>
                  <a:pt x="310" y="167"/>
                </a:lnTo>
                <a:lnTo>
                  <a:pt x="299" y="190"/>
                </a:lnTo>
                <a:lnTo>
                  <a:pt x="280" y="205"/>
                </a:lnTo>
                <a:lnTo>
                  <a:pt x="257" y="216"/>
                </a:lnTo>
                <a:lnTo>
                  <a:pt x="238" y="231"/>
                </a:lnTo>
                <a:lnTo>
                  <a:pt x="227" y="254"/>
                </a:lnTo>
                <a:lnTo>
                  <a:pt x="227" y="281"/>
                </a:lnTo>
                <a:lnTo>
                  <a:pt x="208" y="292"/>
                </a:lnTo>
                <a:lnTo>
                  <a:pt x="201" y="318"/>
                </a:lnTo>
                <a:lnTo>
                  <a:pt x="189" y="345"/>
                </a:lnTo>
                <a:lnTo>
                  <a:pt x="170" y="356"/>
                </a:lnTo>
                <a:lnTo>
                  <a:pt x="151" y="345"/>
                </a:lnTo>
                <a:lnTo>
                  <a:pt x="129" y="345"/>
                </a:lnTo>
                <a:lnTo>
                  <a:pt x="110" y="356"/>
                </a:lnTo>
                <a:lnTo>
                  <a:pt x="91" y="345"/>
                </a:lnTo>
                <a:lnTo>
                  <a:pt x="72" y="345"/>
                </a:lnTo>
                <a:lnTo>
                  <a:pt x="72" y="345"/>
                </a:lnTo>
                <a:lnTo>
                  <a:pt x="72" y="345"/>
                </a:lnTo>
                <a:lnTo>
                  <a:pt x="72" y="345"/>
                </a:lnTo>
                <a:lnTo>
                  <a:pt x="60" y="349"/>
                </a:lnTo>
                <a:lnTo>
                  <a:pt x="60" y="349"/>
                </a:lnTo>
                <a:lnTo>
                  <a:pt x="60" y="352"/>
                </a:lnTo>
                <a:lnTo>
                  <a:pt x="60" y="352"/>
                </a:lnTo>
                <a:lnTo>
                  <a:pt x="60" y="352"/>
                </a:lnTo>
                <a:lnTo>
                  <a:pt x="53" y="356"/>
                </a:lnTo>
                <a:lnTo>
                  <a:pt x="53" y="356"/>
                </a:lnTo>
                <a:lnTo>
                  <a:pt x="72" y="345"/>
                </a:lnTo>
                <a:lnTo>
                  <a:pt x="83" y="345"/>
                </a:lnTo>
                <a:lnTo>
                  <a:pt x="42" y="360"/>
                </a:lnTo>
              </a:path>
            </a:pathLst>
          </a:custGeom>
          <a:solidFill>
            <a:schemeClr val="tx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55" name="Freeform 83"/>
          <p:cNvSpPr>
            <a:spLocks/>
          </p:cNvSpPr>
          <p:nvPr/>
        </p:nvSpPr>
        <p:spPr bwMode="auto">
          <a:xfrm>
            <a:off x="6599238" y="2157413"/>
            <a:ext cx="247650" cy="303212"/>
          </a:xfrm>
          <a:custGeom>
            <a:avLst/>
            <a:gdLst/>
            <a:ahLst/>
            <a:cxnLst>
              <a:cxn ang="0">
                <a:pos x="80" y="253"/>
              </a:cxn>
              <a:cxn ang="0">
                <a:pos x="110" y="238"/>
              </a:cxn>
              <a:cxn ang="0">
                <a:pos x="87" y="246"/>
              </a:cxn>
              <a:cxn ang="0">
                <a:pos x="87" y="250"/>
              </a:cxn>
              <a:cxn ang="0">
                <a:pos x="84" y="250"/>
              </a:cxn>
              <a:cxn ang="0">
                <a:pos x="91" y="242"/>
              </a:cxn>
              <a:cxn ang="0">
                <a:pos x="80" y="253"/>
              </a:cxn>
              <a:cxn ang="0">
                <a:pos x="80" y="253"/>
              </a:cxn>
              <a:cxn ang="0">
                <a:pos x="103" y="242"/>
              </a:cxn>
              <a:cxn ang="0">
                <a:pos x="122" y="242"/>
              </a:cxn>
              <a:cxn ang="0">
                <a:pos x="122" y="216"/>
              </a:cxn>
              <a:cxn ang="0">
                <a:pos x="122" y="189"/>
              </a:cxn>
              <a:cxn ang="0">
                <a:pos x="140" y="189"/>
              </a:cxn>
              <a:cxn ang="0">
                <a:pos x="163" y="178"/>
              </a:cxn>
              <a:cxn ang="0">
                <a:pos x="182" y="189"/>
              </a:cxn>
              <a:cxn ang="0">
                <a:pos x="201" y="178"/>
              </a:cxn>
              <a:cxn ang="0">
                <a:pos x="209" y="189"/>
              </a:cxn>
              <a:cxn ang="0">
                <a:pos x="231" y="189"/>
              </a:cxn>
              <a:cxn ang="0">
                <a:pos x="231" y="166"/>
              </a:cxn>
              <a:cxn ang="0">
                <a:pos x="231" y="151"/>
              </a:cxn>
              <a:cxn ang="0">
                <a:pos x="220" y="125"/>
              </a:cxn>
              <a:cxn ang="0">
                <a:pos x="209" y="102"/>
              </a:cxn>
              <a:cxn ang="0">
                <a:pos x="209" y="75"/>
              </a:cxn>
              <a:cxn ang="0">
                <a:pos x="220" y="49"/>
              </a:cxn>
              <a:cxn ang="0">
                <a:pos x="201" y="49"/>
              </a:cxn>
              <a:cxn ang="0">
                <a:pos x="182" y="49"/>
              </a:cxn>
              <a:cxn ang="0">
                <a:pos x="171" y="22"/>
              </a:cxn>
              <a:cxn ang="0">
                <a:pos x="182" y="11"/>
              </a:cxn>
              <a:cxn ang="0">
                <a:pos x="182" y="11"/>
              </a:cxn>
              <a:cxn ang="0">
                <a:pos x="163" y="0"/>
              </a:cxn>
              <a:cxn ang="0">
                <a:pos x="140" y="0"/>
              </a:cxn>
              <a:cxn ang="0">
                <a:pos x="122" y="0"/>
              </a:cxn>
              <a:cxn ang="0">
                <a:pos x="103" y="11"/>
              </a:cxn>
              <a:cxn ang="0">
                <a:pos x="103" y="11"/>
              </a:cxn>
              <a:cxn ang="0">
                <a:pos x="103" y="11"/>
              </a:cxn>
              <a:cxn ang="0">
                <a:pos x="80" y="11"/>
              </a:cxn>
              <a:cxn ang="0">
                <a:pos x="61" y="0"/>
              </a:cxn>
              <a:cxn ang="0">
                <a:pos x="42" y="0"/>
              </a:cxn>
              <a:cxn ang="0">
                <a:pos x="31" y="0"/>
              </a:cxn>
              <a:cxn ang="0">
                <a:pos x="12" y="49"/>
              </a:cxn>
              <a:cxn ang="0">
                <a:pos x="0" y="75"/>
              </a:cxn>
              <a:cxn ang="0">
                <a:pos x="0" y="102"/>
              </a:cxn>
              <a:cxn ang="0">
                <a:pos x="0" y="125"/>
              </a:cxn>
              <a:cxn ang="0">
                <a:pos x="0" y="151"/>
              </a:cxn>
              <a:cxn ang="0">
                <a:pos x="0" y="178"/>
              </a:cxn>
              <a:cxn ang="0">
                <a:pos x="23" y="189"/>
              </a:cxn>
              <a:cxn ang="0">
                <a:pos x="31" y="216"/>
              </a:cxn>
              <a:cxn ang="0">
                <a:pos x="42" y="227"/>
              </a:cxn>
              <a:cxn ang="0">
                <a:pos x="61" y="242"/>
              </a:cxn>
              <a:cxn ang="0">
                <a:pos x="72" y="242"/>
              </a:cxn>
              <a:cxn ang="0">
                <a:pos x="80" y="253"/>
              </a:cxn>
            </a:cxnLst>
            <a:rect l="0" t="0" r="r" b="b"/>
            <a:pathLst>
              <a:path w="231" h="253">
                <a:moveTo>
                  <a:pt x="80" y="253"/>
                </a:moveTo>
                <a:lnTo>
                  <a:pt x="110" y="238"/>
                </a:lnTo>
                <a:lnTo>
                  <a:pt x="87" y="246"/>
                </a:lnTo>
                <a:lnTo>
                  <a:pt x="87" y="250"/>
                </a:lnTo>
                <a:lnTo>
                  <a:pt x="84" y="250"/>
                </a:lnTo>
                <a:lnTo>
                  <a:pt x="91" y="242"/>
                </a:lnTo>
                <a:lnTo>
                  <a:pt x="80" y="253"/>
                </a:lnTo>
                <a:lnTo>
                  <a:pt x="80" y="253"/>
                </a:lnTo>
                <a:lnTo>
                  <a:pt x="103" y="242"/>
                </a:lnTo>
                <a:lnTo>
                  <a:pt x="122" y="242"/>
                </a:lnTo>
                <a:lnTo>
                  <a:pt x="122" y="216"/>
                </a:lnTo>
                <a:lnTo>
                  <a:pt x="122" y="189"/>
                </a:lnTo>
                <a:lnTo>
                  <a:pt x="140" y="189"/>
                </a:lnTo>
                <a:lnTo>
                  <a:pt x="163" y="178"/>
                </a:lnTo>
                <a:lnTo>
                  <a:pt x="182" y="189"/>
                </a:lnTo>
                <a:lnTo>
                  <a:pt x="201" y="178"/>
                </a:lnTo>
                <a:lnTo>
                  <a:pt x="209" y="189"/>
                </a:lnTo>
                <a:lnTo>
                  <a:pt x="231" y="189"/>
                </a:lnTo>
                <a:lnTo>
                  <a:pt x="231" y="166"/>
                </a:lnTo>
                <a:lnTo>
                  <a:pt x="231" y="151"/>
                </a:lnTo>
                <a:lnTo>
                  <a:pt x="220" y="125"/>
                </a:lnTo>
                <a:lnTo>
                  <a:pt x="209" y="102"/>
                </a:lnTo>
                <a:lnTo>
                  <a:pt x="209" y="75"/>
                </a:lnTo>
                <a:lnTo>
                  <a:pt x="220" y="49"/>
                </a:lnTo>
                <a:lnTo>
                  <a:pt x="201" y="49"/>
                </a:lnTo>
                <a:lnTo>
                  <a:pt x="182" y="49"/>
                </a:lnTo>
                <a:lnTo>
                  <a:pt x="171" y="22"/>
                </a:lnTo>
                <a:lnTo>
                  <a:pt x="182" y="11"/>
                </a:lnTo>
                <a:lnTo>
                  <a:pt x="182" y="11"/>
                </a:lnTo>
                <a:lnTo>
                  <a:pt x="163" y="0"/>
                </a:lnTo>
                <a:lnTo>
                  <a:pt x="140" y="0"/>
                </a:lnTo>
                <a:lnTo>
                  <a:pt x="122" y="0"/>
                </a:lnTo>
                <a:lnTo>
                  <a:pt x="103" y="11"/>
                </a:lnTo>
                <a:lnTo>
                  <a:pt x="103" y="11"/>
                </a:lnTo>
                <a:lnTo>
                  <a:pt x="103" y="11"/>
                </a:lnTo>
                <a:lnTo>
                  <a:pt x="80" y="11"/>
                </a:lnTo>
                <a:lnTo>
                  <a:pt x="61" y="0"/>
                </a:lnTo>
                <a:lnTo>
                  <a:pt x="42" y="0"/>
                </a:lnTo>
                <a:lnTo>
                  <a:pt x="31" y="0"/>
                </a:lnTo>
                <a:lnTo>
                  <a:pt x="12" y="49"/>
                </a:lnTo>
                <a:lnTo>
                  <a:pt x="0" y="75"/>
                </a:lnTo>
                <a:lnTo>
                  <a:pt x="0" y="102"/>
                </a:lnTo>
                <a:lnTo>
                  <a:pt x="0" y="125"/>
                </a:lnTo>
                <a:lnTo>
                  <a:pt x="0" y="151"/>
                </a:lnTo>
                <a:lnTo>
                  <a:pt x="0" y="178"/>
                </a:lnTo>
                <a:lnTo>
                  <a:pt x="23" y="189"/>
                </a:lnTo>
                <a:lnTo>
                  <a:pt x="31" y="216"/>
                </a:lnTo>
                <a:lnTo>
                  <a:pt x="42" y="227"/>
                </a:lnTo>
                <a:lnTo>
                  <a:pt x="61" y="242"/>
                </a:lnTo>
                <a:lnTo>
                  <a:pt x="72" y="242"/>
                </a:lnTo>
                <a:lnTo>
                  <a:pt x="80" y="253"/>
                </a:lnTo>
              </a:path>
            </a:pathLst>
          </a:custGeom>
          <a:solidFill>
            <a:schemeClr val="tx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56" name="Freeform 84"/>
          <p:cNvSpPr>
            <a:spLocks/>
          </p:cNvSpPr>
          <p:nvPr/>
        </p:nvSpPr>
        <p:spPr bwMode="auto">
          <a:xfrm>
            <a:off x="6856413" y="1771650"/>
            <a:ext cx="584200" cy="341313"/>
          </a:xfrm>
          <a:custGeom>
            <a:avLst/>
            <a:gdLst/>
            <a:ahLst/>
            <a:cxnLst>
              <a:cxn ang="0">
                <a:pos x="98" y="117"/>
              </a:cxn>
              <a:cxn ang="0">
                <a:pos x="140" y="102"/>
              </a:cxn>
              <a:cxn ang="0">
                <a:pos x="182" y="91"/>
              </a:cxn>
              <a:cxn ang="0">
                <a:pos x="201" y="64"/>
              </a:cxn>
              <a:cxn ang="0">
                <a:pos x="238" y="53"/>
              </a:cxn>
              <a:cxn ang="0">
                <a:pos x="280" y="38"/>
              </a:cxn>
              <a:cxn ang="0">
                <a:pos x="318" y="26"/>
              </a:cxn>
              <a:cxn ang="0">
                <a:pos x="356" y="0"/>
              </a:cxn>
              <a:cxn ang="0">
                <a:pos x="401" y="11"/>
              </a:cxn>
              <a:cxn ang="0">
                <a:pos x="420" y="64"/>
              </a:cxn>
              <a:cxn ang="0">
                <a:pos x="435" y="79"/>
              </a:cxn>
              <a:cxn ang="0">
                <a:pos x="477" y="91"/>
              </a:cxn>
              <a:cxn ang="0">
                <a:pos x="515" y="129"/>
              </a:cxn>
              <a:cxn ang="0">
                <a:pos x="545" y="166"/>
              </a:cxn>
              <a:cxn ang="0">
                <a:pos x="526" y="193"/>
              </a:cxn>
              <a:cxn ang="0">
                <a:pos x="488" y="204"/>
              </a:cxn>
              <a:cxn ang="0">
                <a:pos x="447" y="219"/>
              </a:cxn>
              <a:cxn ang="0">
                <a:pos x="409" y="219"/>
              </a:cxn>
              <a:cxn ang="0">
                <a:pos x="367" y="216"/>
              </a:cxn>
              <a:cxn ang="0">
                <a:pos x="337" y="246"/>
              </a:cxn>
              <a:cxn ang="0">
                <a:pos x="299" y="246"/>
              </a:cxn>
              <a:cxn ang="0">
                <a:pos x="257" y="231"/>
              </a:cxn>
              <a:cxn ang="0">
                <a:pos x="220" y="219"/>
              </a:cxn>
              <a:cxn ang="0">
                <a:pos x="189" y="246"/>
              </a:cxn>
              <a:cxn ang="0">
                <a:pos x="159" y="257"/>
              </a:cxn>
              <a:cxn ang="0">
                <a:pos x="117" y="265"/>
              </a:cxn>
              <a:cxn ang="0">
                <a:pos x="91" y="276"/>
              </a:cxn>
              <a:cxn ang="0">
                <a:pos x="49" y="284"/>
              </a:cxn>
              <a:cxn ang="0">
                <a:pos x="19" y="246"/>
              </a:cxn>
              <a:cxn ang="0">
                <a:pos x="0" y="193"/>
              </a:cxn>
              <a:cxn ang="0">
                <a:pos x="19" y="140"/>
              </a:cxn>
              <a:cxn ang="0">
                <a:pos x="60" y="121"/>
              </a:cxn>
              <a:cxn ang="0">
                <a:pos x="68" y="117"/>
              </a:cxn>
            </a:cxnLst>
            <a:rect l="0" t="0" r="r" b="b"/>
            <a:pathLst>
              <a:path w="545" h="284">
                <a:moveTo>
                  <a:pt x="79" y="113"/>
                </a:moveTo>
                <a:lnTo>
                  <a:pt x="98" y="117"/>
                </a:lnTo>
                <a:lnTo>
                  <a:pt x="121" y="117"/>
                </a:lnTo>
                <a:lnTo>
                  <a:pt x="140" y="102"/>
                </a:lnTo>
                <a:lnTo>
                  <a:pt x="159" y="102"/>
                </a:lnTo>
                <a:lnTo>
                  <a:pt x="182" y="91"/>
                </a:lnTo>
                <a:lnTo>
                  <a:pt x="182" y="64"/>
                </a:lnTo>
                <a:lnTo>
                  <a:pt x="201" y="64"/>
                </a:lnTo>
                <a:lnTo>
                  <a:pt x="220" y="53"/>
                </a:lnTo>
                <a:lnTo>
                  <a:pt x="238" y="53"/>
                </a:lnTo>
                <a:lnTo>
                  <a:pt x="257" y="53"/>
                </a:lnTo>
                <a:lnTo>
                  <a:pt x="280" y="38"/>
                </a:lnTo>
                <a:lnTo>
                  <a:pt x="299" y="38"/>
                </a:lnTo>
                <a:lnTo>
                  <a:pt x="318" y="26"/>
                </a:lnTo>
                <a:lnTo>
                  <a:pt x="337" y="15"/>
                </a:lnTo>
                <a:lnTo>
                  <a:pt x="356" y="0"/>
                </a:lnTo>
                <a:lnTo>
                  <a:pt x="379" y="0"/>
                </a:lnTo>
                <a:lnTo>
                  <a:pt x="401" y="11"/>
                </a:lnTo>
                <a:lnTo>
                  <a:pt x="413" y="38"/>
                </a:lnTo>
                <a:lnTo>
                  <a:pt x="420" y="64"/>
                </a:lnTo>
                <a:lnTo>
                  <a:pt x="420" y="79"/>
                </a:lnTo>
                <a:lnTo>
                  <a:pt x="435" y="79"/>
                </a:lnTo>
                <a:lnTo>
                  <a:pt x="458" y="91"/>
                </a:lnTo>
                <a:lnTo>
                  <a:pt x="477" y="91"/>
                </a:lnTo>
                <a:lnTo>
                  <a:pt x="500" y="125"/>
                </a:lnTo>
                <a:lnTo>
                  <a:pt x="515" y="129"/>
                </a:lnTo>
                <a:lnTo>
                  <a:pt x="538" y="155"/>
                </a:lnTo>
                <a:lnTo>
                  <a:pt x="545" y="166"/>
                </a:lnTo>
                <a:lnTo>
                  <a:pt x="545" y="193"/>
                </a:lnTo>
                <a:lnTo>
                  <a:pt x="526" y="193"/>
                </a:lnTo>
                <a:lnTo>
                  <a:pt x="507" y="204"/>
                </a:lnTo>
                <a:lnTo>
                  <a:pt x="488" y="204"/>
                </a:lnTo>
                <a:lnTo>
                  <a:pt x="466" y="204"/>
                </a:lnTo>
                <a:lnTo>
                  <a:pt x="447" y="219"/>
                </a:lnTo>
                <a:lnTo>
                  <a:pt x="428" y="219"/>
                </a:lnTo>
                <a:lnTo>
                  <a:pt x="409" y="219"/>
                </a:lnTo>
                <a:lnTo>
                  <a:pt x="386" y="219"/>
                </a:lnTo>
                <a:lnTo>
                  <a:pt x="367" y="216"/>
                </a:lnTo>
                <a:lnTo>
                  <a:pt x="356" y="246"/>
                </a:lnTo>
                <a:lnTo>
                  <a:pt x="337" y="246"/>
                </a:lnTo>
                <a:lnTo>
                  <a:pt x="318" y="246"/>
                </a:lnTo>
                <a:lnTo>
                  <a:pt x="299" y="246"/>
                </a:lnTo>
                <a:lnTo>
                  <a:pt x="280" y="231"/>
                </a:lnTo>
                <a:lnTo>
                  <a:pt x="257" y="231"/>
                </a:lnTo>
                <a:lnTo>
                  <a:pt x="238" y="219"/>
                </a:lnTo>
                <a:lnTo>
                  <a:pt x="220" y="219"/>
                </a:lnTo>
                <a:lnTo>
                  <a:pt x="197" y="235"/>
                </a:lnTo>
                <a:lnTo>
                  <a:pt x="189" y="246"/>
                </a:lnTo>
                <a:lnTo>
                  <a:pt x="182" y="269"/>
                </a:lnTo>
                <a:lnTo>
                  <a:pt x="159" y="257"/>
                </a:lnTo>
                <a:lnTo>
                  <a:pt x="140" y="257"/>
                </a:lnTo>
                <a:lnTo>
                  <a:pt x="117" y="265"/>
                </a:lnTo>
                <a:lnTo>
                  <a:pt x="102" y="265"/>
                </a:lnTo>
                <a:lnTo>
                  <a:pt x="91" y="276"/>
                </a:lnTo>
                <a:lnTo>
                  <a:pt x="68" y="284"/>
                </a:lnTo>
                <a:lnTo>
                  <a:pt x="49" y="284"/>
                </a:lnTo>
                <a:lnTo>
                  <a:pt x="30" y="269"/>
                </a:lnTo>
                <a:lnTo>
                  <a:pt x="19" y="246"/>
                </a:lnTo>
                <a:lnTo>
                  <a:pt x="11" y="219"/>
                </a:lnTo>
                <a:lnTo>
                  <a:pt x="0" y="193"/>
                </a:lnTo>
                <a:lnTo>
                  <a:pt x="11" y="166"/>
                </a:lnTo>
                <a:lnTo>
                  <a:pt x="19" y="140"/>
                </a:lnTo>
                <a:lnTo>
                  <a:pt x="42" y="129"/>
                </a:lnTo>
                <a:lnTo>
                  <a:pt x="60" y="121"/>
                </a:lnTo>
                <a:lnTo>
                  <a:pt x="68" y="117"/>
                </a:lnTo>
                <a:lnTo>
                  <a:pt x="68" y="117"/>
                </a:lnTo>
                <a:lnTo>
                  <a:pt x="79" y="113"/>
                </a:lnTo>
              </a:path>
            </a:pathLst>
          </a:custGeom>
          <a:solidFill>
            <a:schemeClr val="tx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57" name="Freeform 85"/>
          <p:cNvSpPr>
            <a:spLocks/>
          </p:cNvSpPr>
          <p:nvPr/>
        </p:nvSpPr>
        <p:spPr bwMode="auto">
          <a:xfrm>
            <a:off x="6580188" y="1681163"/>
            <a:ext cx="339725" cy="490537"/>
          </a:xfrm>
          <a:custGeom>
            <a:avLst/>
            <a:gdLst/>
            <a:ahLst/>
            <a:cxnLst>
              <a:cxn ang="0">
                <a:pos x="57" y="394"/>
              </a:cxn>
              <a:cxn ang="0">
                <a:pos x="50" y="383"/>
              </a:cxn>
              <a:cxn ang="0">
                <a:pos x="50" y="360"/>
              </a:cxn>
              <a:cxn ang="0">
                <a:pos x="42" y="333"/>
              </a:cxn>
              <a:cxn ang="0">
                <a:pos x="19" y="322"/>
              </a:cxn>
              <a:cxn ang="0">
                <a:pos x="0" y="307"/>
              </a:cxn>
              <a:cxn ang="0">
                <a:pos x="0" y="280"/>
              </a:cxn>
              <a:cxn ang="0">
                <a:pos x="12" y="254"/>
              </a:cxn>
              <a:cxn ang="0">
                <a:pos x="31" y="231"/>
              </a:cxn>
              <a:cxn ang="0">
                <a:pos x="50" y="216"/>
              </a:cxn>
              <a:cxn ang="0">
                <a:pos x="69" y="205"/>
              </a:cxn>
              <a:cxn ang="0">
                <a:pos x="91" y="208"/>
              </a:cxn>
              <a:cxn ang="0">
                <a:pos x="110" y="216"/>
              </a:cxn>
              <a:cxn ang="0">
                <a:pos x="129" y="201"/>
              </a:cxn>
              <a:cxn ang="0">
                <a:pos x="148" y="193"/>
              </a:cxn>
              <a:cxn ang="0">
                <a:pos x="152" y="178"/>
              </a:cxn>
              <a:cxn ang="0">
                <a:pos x="156" y="155"/>
              </a:cxn>
              <a:cxn ang="0">
                <a:pos x="175" y="106"/>
              </a:cxn>
              <a:cxn ang="0">
                <a:pos x="201" y="95"/>
              </a:cxn>
              <a:cxn ang="0">
                <a:pos x="209" y="76"/>
              </a:cxn>
              <a:cxn ang="0">
                <a:pos x="216" y="53"/>
              </a:cxn>
              <a:cxn ang="0">
                <a:pos x="250" y="23"/>
              </a:cxn>
              <a:cxn ang="0">
                <a:pos x="258" y="12"/>
              </a:cxn>
              <a:cxn ang="0">
                <a:pos x="258" y="15"/>
              </a:cxn>
              <a:cxn ang="0">
                <a:pos x="277" y="0"/>
              </a:cxn>
              <a:cxn ang="0">
                <a:pos x="277" y="12"/>
              </a:cxn>
              <a:cxn ang="0">
                <a:pos x="277" y="38"/>
              </a:cxn>
              <a:cxn ang="0">
                <a:pos x="292" y="65"/>
              </a:cxn>
              <a:cxn ang="0">
                <a:pos x="288" y="87"/>
              </a:cxn>
              <a:cxn ang="0">
                <a:pos x="258" y="91"/>
              </a:cxn>
              <a:cxn ang="0">
                <a:pos x="250" y="87"/>
              </a:cxn>
              <a:cxn ang="0">
                <a:pos x="250" y="114"/>
              </a:cxn>
              <a:cxn ang="0">
                <a:pos x="265" y="114"/>
              </a:cxn>
              <a:cxn ang="0">
                <a:pos x="284" y="152"/>
              </a:cxn>
              <a:cxn ang="0">
                <a:pos x="300" y="178"/>
              </a:cxn>
              <a:cxn ang="0">
                <a:pos x="300" y="201"/>
              </a:cxn>
              <a:cxn ang="0">
                <a:pos x="273" y="231"/>
              </a:cxn>
              <a:cxn ang="0">
                <a:pos x="262" y="254"/>
              </a:cxn>
              <a:cxn ang="0">
                <a:pos x="262" y="280"/>
              </a:cxn>
              <a:cxn ang="0">
                <a:pos x="273" y="307"/>
              </a:cxn>
              <a:cxn ang="0">
                <a:pos x="288" y="333"/>
              </a:cxn>
              <a:cxn ang="0">
                <a:pos x="292" y="345"/>
              </a:cxn>
              <a:cxn ang="0">
                <a:pos x="318" y="371"/>
              </a:cxn>
              <a:cxn ang="0">
                <a:pos x="315" y="394"/>
              </a:cxn>
              <a:cxn ang="0">
                <a:pos x="307" y="409"/>
              </a:cxn>
              <a:cxn ang="0">
                <a:pos x="288" y="409"/>
              </a:cxn>
              <a:cxn ang="0">
                <a:pos x="269" y="394"/>
              </a:cxn>
              <a:cxn ang="0">
                <a:pos x="250" y="398"/>
              </a:cxn>
              <a:cxn ang="0">
                <a:pos x="228" y="394"/>
              </a:cxn>
              <a:cxn ang="0">
                <a:pos x="197" y="409"/>
              </a:cxn>
              <a:cxn ang="0">
                <a:pos x="190" y="394"/>
              </a:cxn>
              <a:cxn ang="0">
                <a:pos x="171" y="398"/>
              </a:cxn>
              <a:cxn ang="0">
                <a:pos x="152" y="398"/>
              </a:cxn>
              <a:cxn ang="0">
                <a:pos x="129" y="401"/>
              </a:cxn>
              <a:cxn ang="0">
                <a:pos x="110" y="409"/>
              </a:cxn>
              <a:cxn ang="0">
                <a:pos x="50" y="394"/>
              </a:cxn>
              <a:cxn ang="0">
                <a:pos x="57" y="394"/>
              </a:cxn>
            </a:cxnLst>
            <a:rect l="0" t="0" r="r" b="b"/>
            <a:pathLst>
              <a:path w="318" h="409">
                <a:moveTo>
                  <a:pt x="57" y="394"/>
                </a:moveTo>
                <a:lnTo>
                  <a:pt x="50" y="383"/>
                </a:lnTo>
                <a:lnTo>
                  <a:pt x="50" y="360"/>
                </a:lnTo>
                <a:lnTo>
                  <a:pt x="42" y="333"/>
                </a:lnTo>
                <a:lnTo>
                  <a:pt x="19" y="322"/>
                </a:lnTo>
                <a:lnTo>
                  <a:pt x="0" y="307"/>
                </a:lnTo>
                <a:lnTo>
                  <a:pt x="0" y="280"/>
                </a:lnTo>
                <a:lnTo>
                  <a:pt x="12" y="254"/>
                </a:lnTo>
                <a:lnTo>
                  <a:pt x="31" y="231"/>
                </a:lnTo>
                <a:lnTo>
                  <a:pt x="50" y="216"/>
                </a:lnTo>
                <a:lnTo>
                  <a:pt x="69" y="205"/>
                </a:lnTo>
                <a:lnTo>
                  <a:pt x="91" y="208"/>
                </a:lnTo>
                <a:lnTo>
                  <a:pt x="110" y="216"/>
                </a:lnTo>
                <a:lnTo>
                  <a:pt x="129" y="201"/>
                </a:lnTo>
                <a:lnTo>
                  <a:pt x="148" y="193"/>
                </a:lnTo>
                <a:lnTo>
                  <a:pt x="152" y="178"/>
                </a:lnTo>
                <a:lnTo>
                  <a:pt x="156" y="155"/>
                </a:lnTo>
                <a:lnTo>
                  <a:pt x="175" y="106"/>
                </a:lnTo>
                <a:lnTo>
                  <a:pt x="201" y="95"/>
                </a:lnTo>
                <a:lnTo>
                  <a:pt x="209" y="76"/>
                </a:lnTo>
                <a:lnTo>
                  <a:pt x="216" y="53"/>
                </a:lnTo>
                <a:lnTo>
                  <a:pt x="250" y="23"/>
                </a:lnTo>
                <a:lnTo>
                  <a:pt x="258" y="12"/>
                </a:lnTo>
                <a:lnTo>
                  <a:pt x="258" y="15"/>
                </a:lnTo>
                <a:lnTo>
                  <a:pt x="277" y="0"/>
                </a:lnTo>
                <a:lnTo>
                  <a:pt x="277" y="12"/>
                </a:lnTo>
                <a:lnTo>
                  <a:pt x="277" y="38"/>
                </a:lnTo>
                <a:lnTo>
                  <a:pt x="292" y="65"/>
                </a:lnTo>
                <a:lnTo>
                  <a:pt x="288" y="87"/>
                </a:lnTo>
                <a:lnTo>
                  <a:pt x="258" y="91"/>
                </a:lnTo>
                <a:lnTo>
                  <a:pt x="250" y="87"/>
                </a:lnTo>
                <a:lnTo>
                  <a:pt x="250" y="114"/>
                </a:lnTo>
                <a:lnTo>
                  <a:pt x="265" y="114"/>
                </a:lnTo>
                <a:lnTo>
                  <a:pt x="284" y="152"/>
                </a:lnTo>
                <a:lnTo>
                  <a:pt x="300" y="178"/>
                </a:lnTo>
                <a:lnTo>
                  <a:pt x="300" y="201"/>
                </a:lnTo>
                <a:lnTo>
                  <a:pt x="273" y="231"/>
                </a:lnTo>
                <a:lnTo>
                  <a:pt x="262" y="254"/>
                </a:lnTo>
                <a:lnTo>
                  <a:pt x="262" y="280"/>
                </a:lnTo>
                <a:lnTo>
                  <a:pt x="273" y="307"/>
                </a:lnTo>
                <a:lnTo>
                  <a:pt x="288" y="333"/>
                </a:lnTo>
                <a:lnTo>
                  <a:pt x="292" y="345"/>
                </a:lnTo>
                <a:lnTo>
                  <a:pt x="318" y="371"/>
                </a:lnTo>
                <a:lnTo>
                  <a:pt x="315" y="394"/>
                </a:lnTo>
                <a:lnTo>
                  <a:pt x="307" y="409"/>
                </a:lnTo>
                <a:lnTo>
                  <a:pt x="288" y="409"/>
                </a:lnTo>
                <a:lnTo>
                  <a:pt x="269" y="394"/>
                </a:lnTo>
                <a:lnTo>
                  <a:pt x="250" y="398"/>
                </a:lnTo>
                <a:lnTo>
                  <a:pt x="228" y="394"/>
                </a:lnTo>
                <a:lnTo>
                  <a:pt x="197" y="409"/>
                </a:lnTo>
                <a:lnTo>
                  <a:pt x="190" y="394"/>
                </a:lnTo>
                <a:lnTo>
                  <a:pt x="171" y="398"/>
                </a:lnTo>
                <a:lnTo>
                  <a:pt x="152" y="398"/>
                </a:lnTo>
                <a:lnTo>
                  <a:pt x="129" y="401"/>
                </a:lnTo>
                <a:lnTo>
                  <a:pt x="110" y="409"/>
                </a:lnTo>
                <a:lnTo>
                  <a:pt x="50" y="394"/>
                </a:lnTo>
                <a:lnTo>
                  <a:pt x="57" y="394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58" name="Freeform 86"/>
          <p:cNvSpPr>
            <a:spLocks/>
          </p:cNvSpPr>
          <p:nvPr/>
        </p:nvSpPr>
        <p:spPr bwMode="auto">
          <a:xfrm>
            <a:off x="6291263" y="1604963"/>
            <a:ext cx="576262" cy="461962"/>
          </a:xfrm>
          <a:custGeom>
            <a:avLst/>
            <a:gdLst/>
            <a:ahLst/>
            <a:cxnLst>
              <a:cxn ang="0">
                <a:pos x="238" y="371"/>
              </a:cxn>
              <a:cxn ang="0">
                <a:pos x="189" y="386"/>
              </a:cxn>
              <a:cxn ang="0">
                <a:pos x="151" y="386"/>
              </a:cxn>
              <a:cxn ang="0">
                <a:pos x="109" y="344"/>
              </a:cxn>
              <a:cxn ang="0">
                <a:pos x="79" y="318"/>
              </a:cxn>
              <a:cxn ang="0">
                <a:pos x="53" y="306"/>
              </a:cxn>
              <a:cxn ang="0">
                <a:pos x="11" y="306"/>
              </a:cxn>
              <a:cxn ang="0">
                <a:pos x="11" y="257"/>
              </a:cxn>
              <a:cxn ang="0">
                <a:pos x="11" y="204"/>
              </a:cxn>
              <a:cxn ang="0">
                <a:pos x="34" y="151"/>
              </a:cxn>
              <a:cxn ang="0">
                <a:pos x="49" y="102"/>
              </a:cxn>
              <a:cxn ang="0">
                <a:pos x="53" y="49"/>
              </a:cxn>
              <a:cxn ang="0">
                <a:pos x="72" y="0"/>
              </a:cxn>
              <a:cxn ang="0">
                <a:pos x="109" y="0"/>
              </a:cxn>
              <a:cxn ang="0">
                <a:pos x="143" y="0"/>
              </a:cxn>
              <a:cxn ang="0">
                <a:pos x="189" y="23"/>
              </a:cxn>
              <a:cxn ang="0">
                <a:pos x="231" y="11"/>
              </a:cxn>
              <a:cxn ang="0">
                <a:pos x="268" y="26"/>
              </a:cxn>
              <a:cxn ang="0">
                <a:pos x="310" y="38"/>
              </a:cxn>
              <a:cxn ang="0">
                <a:pos x="348" y="11"/>
              </a:cxn>
              <a:cxn ang="0">
                <a:pos x="390" y="11"/>
              </a:cxn>
              <a:cxn ang="0">
                <a:pos x="427" y="26"/>
              </a:cxn>
              <a:cxn ang="0">
                <a:pos x="469" y="11"/>
              </a:cxn>
              <a:cxn ang="0">
                <a:pos x="526" y="26"/>
              </a:cxn>
              <a:cxn ang="0">
                <a:pos x="537" y="76"/>
              </a:cxn>
              <a:cxn ang="0">
                <a:pos x="496" y="102"/>
              </a:cxn>
              <a:cxn ang="0">
                <a:pos x="473" y="155"/>
              </a:cxn>
              <a:cxn ang="0">
                <a:pos x="439" y="178"/>
              </a:cxn>
              <a:cxn ang="0">
                <a:pos x="420" y="231"/>
              </a:cxn>
              <a:cxn ang="0">
                <a:pos x="397" y="269"/>
              </a:cxn>
              <a:cxn ang="0">
                <a:pos x="359" y="269"/>
              </a:cxn>
              <a:cxn ang="0">
                <a:pos x="318" y="280"/>
              </a:cxn>
              <a:cxn ang="0">
                <a:pos x="280" y="318"/>
              </a:cxn>
              <a:cxn ang="0">
                <a:pos x="268" y="371"/>
              </a:cxn>
            </a:cxnLst>
            <a:rect l="0" t="0" r="r" b="b"/>
            <a:pathLst>
              <a:path w="537" h="386">
                <a:moveTo>
                  <a:pt x="268" y="371"/>
                </a:moveTo>
                <a:lnTo>
                  <a:pt x="238" y="371"/>
                </a:lnTo>
                <a:lnTo>
                  <a:pt x="208" y="386"/>
                </a:lnTo>
                <a:lnTo>
                  <a:pt x="189" y="386"/>
                </a:lnTo>
                <a:lnTo>
                  <a:pt x="170" y="386"/>
                </a:lnTo>
                <a:lnTo>
                  <a:pt x="151" y="386"/>
                </a:lnTo>
                <a:lnTo>
                  <a:pt x="128" y="371"/>
                </a:lnTo>
                <a:lnTo>
                  <a:pt x="109" y="344"/>
                </a:lnTo>
                <a:lnTo>
                  <a:pt x="102" y="333"/>
                </a:lnTo>
                <a:lnTo>
                  <a:pt x="79" y="318"/>
                </a:lnTo>
                <a:lnTo>
                  <a:pt x="60" y="306"/>
                </a:lnTo>
                <a:lnTo>
                  <a:pt x="53" y="306"/>
                </a:lnTo>
                <a:lnTo>
                  <a:pt x="30" y="306"/>
                </a:lnTo>
                <a:lnTo>
                  <a:pt x="11" y="306"/>
                </a:lnTo>
                <a:lnTo>
                  <a:pt x="0" y="280"/>
                </a:lnTo>
                <a:lnTo>
                  <a:pt x="11" y="257"/>
                </a:lnTo>
                <a:lnTo>
                  <a:pt x="11" y="231"/>
                </a:lnTo>
                <a:lnTo>
                  <a:pt x="11" y="204"/>
                </a:lnTo>
                <a:lnTo>
                  <a:pt x="22" y="178"/>
                </a:lnTo>
                <a:lnTo>
                  <a:pt x="34" y="151"/>
                </a:lnTo>
                <a:lnTo>
                  <a:pt x="60" y="129"/>
                </a:lnTo>
                <a:lnTo>
                  <a:pt x="49" y="102"/>
                </a:lnTo>
                <a:lnTo>
                  <a:pt x="60" y="79"/>
                </a:lnTo>
                <a:lnTo>
                  <a:pt x="53" y="49"/>
                </a:lnTo>
                <a:lnTo>
                  <a:pt x="60" y="26"/>
                </a:lnTo>
                <a:lnTo>
                  <a:pt x="72" y="0"/>
                </a:lnTo>
                <a:lnTo>
                  <a:pt x="90" y="0"/>
                </a:lnTo>
                <a:lnTo>
                  <a:pt x="109" y="0"/>
                </a:lnTo>
                <a:lnTo>
                  <a:pt x="132" y="0"/>
                </a:lnTo>
                <a:lnTo>
                  <a:pt x="143" y="0"/>
                </a:lnTo>
                <a:lnTo>
                  <a:pt x="151" y="0"/>
                </a:lnTo>
                <a:lnTo>
                  <a:pt x="189" y="23"/>
                </a:lnTo>
                <a:lnTo>
                  <a:pt x="208" y="26"/>
                </a:lnTo>
                <a:lnTo>
                  <a:pt x="231" y="11"/>
                </a:lnTo>
                <a:lnTo>
                  <a:pt x="250" y="26"/>
                </a:lnTo>
                <a:lnTo>
                  <a:pt x="268" y="26"/>
                </a:lnTo>
                <a:lnTo>
                  <a:pt x="291" y="41"/>
                </a:lnTo>
                <a:lnTo>
                  <a:pt x="310" y="38"/>
                </a:lnTo>
                <a:lnTo>
                  <a:pt x="329" y="26"/>
                </a:lnTo>
                <a:lnTo>
                  <a:pt x="348" y="11"/>
                </a:lnTo>
                <a:lnTo>
                  <a:pt x="367" y="11"/>
                </a:lnTo>
                <a:lnTo>
                  <a:pt x="390" y="11"/>
                </a:lnTo>
                <a:lnTo>
                  <a:pt x="409" y="11"/>
                </a:lnTo>
                <a:lnTo>
                  <a:pt x="427" y="26"/>
                </a:lnTo>
                <a:lnTo>
                  <a:pt x="450" y="26"/>
                </a:lnTo>
                <a:lnTo>
                  <a:pt x="469" y="11"/>
                </a:lnTo>
                <a:lnTo>
                  <a:pt x="488" y="11"/>
                </a:lnTo>
                <a:lnTo>
                  <a:pt x="526" y="26"/>
                </a:lnTo>
                <a:lnTo>
                  <a:pt x="537" y="49"/>
                </a:lnTo>
                <a:lnTo>
                  <a:pt x="537" y="76"/>
                </a:lnTo>
                <a:lnTo>
                  <a:pt x="518" y="91"/>
                </a:lnTo>
                <a:lnTo>
                  <a:pt x="496" y="102"/>
                </a:lnTo>
                <a:lnTo>
                  <a:pt x="477" y="129"/>
                </a:lnTo>
                <a:lnTo>
                  <a:pt x="473" y="155"/>
                </a:lnTo>
                <a:lnTo>
                  <a:pt x="458" y="166"/>
                </a:lnTo>
                <a:lnTo>
                  <a:pt x="439" y="178"/>
                </a:lnTo>
                <a:lnTo>
                  <a:pt x="427" y="204"/>
                </a:lnTo>
                <a:lnTo>
                  <a:pt x="420" y="231"/>
                </a:lnTo>
                <a:lnTo>
                  <a:pt x="420" y="257"/>
                </a:lnTo>
                <a:lnTo>
                  <a:pt x="397" y="269"/>
                </a:lnTo>
                <a:lnTo>
                  <a:pt x="378" y="280"/>
                </a:lnTo>
                <a:lnTo>
                  <a:pt x="359" y="269"/>
                </a:lnTo>
                <a:lnTo>
                  <a:pt x="337" y="269"/>
                </a:lnTo>
                <a:lnTo>
                  <a:pt x="318" y="280"/>
                </a:lnTo>
                <a:lnTo>
                  <a:pt x="299" y="295"/>
                </a:lnTo>
                <a:lnTo>
                  <a:pt x="280" y="318"/>
                </a:lnTo>
                <a:lnTo>
                  <a:pt x="268" y="344"/>
                </a:lnTo>
                <a:lnTo>
                  <a:pt x="268" y="371"/>
                </a:lnTo>
                <a:lnTo>
                  <a:pt x="268" y="371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59" name="Freeform 87"/>
          <p:cNvSpPr>
            <a:spLocks/>
          </p:cNvSpPr>
          <p:nvPr/>
        </p:nvSpPr>
        <p:spPr bwMode="auto">
          <a:xfrm>
            <a:off x="6291263" y="1604963"/>
            <a:ext cx="576262" cy="461962"/>
          </a:xfrm>
          <a:custGeom>
            <a:avLst/>
            <a:gdLst/>
            <a:ahLst/>
            <a:cxnLst>
              <a:cxn ang="0">
                <a:pos x="238" y="371"/>
              </a:cxn>
              <a:cxn ang="0">
                <a:pos x="189" y="386"/>
              </a:cxn>
              <a:cxn ang="0">
                <a:pos x="151" y="386"/>
              </a:cxn>
              <a:cxn ang="0">
                <a:pos x="109" y="344"/>
              </a:cxn>
              <a:cxn ang="0">
                <a:pos x="79" y="318"/>
              </a:cxn>
              <a:cxn ang="0">
                <a:pos x="53" y="306"/>
              </a:cxn>
              <a:cxn ang="0">
                <a:pos x="11" y="306"/>
              </a:cxn>
              <a:cxn ang="0">
                <a:pos x="11" y="257"/>
              </a:cxn>
              <a:cxn ang="0">
                <a:pos x="11" y="204"/>
              </a:cxn>
              <a:cxn ang="0">
                <a:pos x="34" y="151"/>
              </a:cxn>
              <a:cxn ang="0">
                <a:pos x="49" y="102"/>
              </a:cxn>
              <a:cxn ang="0">
                <a:pos x="53" y="49"/>
              </a:cxn>
              <a:cxn ang="0">
                <a:pos x="72" y="0"/>
              </a:cxn>
              <a:cxn ang="0">
                <a:pos x="109" y="0"/>
              </a:cxn>
              <a:cxn ang="0">
                <a:pos x="143" y="0"/>
              </a:cxn>
              <a:cxn ang="0">
                <a:pos x="189" y="23"/>
              </a:cxn>
              <a:cxn ang="0">
                <a:pos x="231" y="11"/>
              </a:cxn>
              <a:cxn ang="0">
                <a:pos x="268" y="26"/>
              </a:cxn>
              <a:cxn ang="0">
                <a:pos x="310" y="38"/>
              </a:cxn>
              <a:cxn ang="0">
                <a:pos x="348" y="11"/>
              </a:cxn>
              <a:cxn ang="0">
                <a:pos x="390" y="11"/>
              </a:cxn>
              <a:cxn ang="0">
                <a:pos x="427" y="26"/>
              </a:cxn>
              <a:cxn ang="0">
                <a:pos x="469" y="11"/>
              </a:cxn>
              <a:cxn ang="0">
                <a:pos x="526" y="26"/>
              </a:cxn>
              <a:cxn ang="0">
                <a:pos x="537" y="76"/>
              </a:cxn>
              <a:cxn ang="0">
                <a:pos x="496" y="102"/>
              </a:cxn>
              <a:cxn ang="0">
                <a:pos x="473" y="155"/>
              </a:cxn>
              <a:cxn ang="0">
                <a:pos x="439" y="178"/>
              </a:cxn>
              <a:cxn ang="0">
                <a:pos x="420" y="231"/>
              </a:cxn>
              <a:cxn ang="0">
                <a:pos x="397" y="269"/>
              </a:cxn>
              <a:cxn ang="0">
                <a:pos x="359" y="269"/>
              </a:cxn>
              <a:cxn ang="0">
                <a:pos x="318" y="280"/>
              </a:cxn>
              <a:cxn ang="0">
                <a:pos x="280" y="318"/>
              </a:cxn>
              <a:cxn ang="0">
                <a:pos x="268" y="371"/>
              </a:cxn>
            </a:cxnLst>
            <a:rect l="0" t="0" r="r" b="b"/>
            <a:pathLst>
              <a:path w="537" h="386">
                <a:moveTo>
                  <a:pt x="268" y="371"/>
                </a:moveTo>
                <a:lnTo>
                  <a:pt x="238" y="371"/>
                </a:lnTo>
                <a:lnTo>
                  <a:pt x="208" y="386"/>
                </a:lnTo>
                <a:lnTo>
                  <a:pt x="189" y="386"/>
                </a:lnTo>
                <a:lnTo>
                  <a:pt x="170" y="386"/>
                </a:lnTo>
                <a:lnTo>
                  <a:pt x="151" y="386"/>
                </a:lnTo>
                <a:lnTo>
                  <a:pt x="128" y="371"/>
                </a:lnTo>
                <a:lnTo>
                  <a:pt x="109" y="344"/>
                </a:lnTo>
                <a:lnTo>
                  <a:pt x="102" y="333"/>
                </a:lnTo>
                <a:lnTo>
                  <a:pt x="79" y="318"/>
                </a:lnTo>
                <a:lnTo>
                  <a:pt x="60" y="306"/>
                </a:lnTo>
                <a:lnTo>
                  <a:pt x="53" y="306"/>
                </a:lnTo>
                <a:lnTo>
                  <a:pt x="30" y="306"/>
                </a:lnTo>
                <a:lnTo>
                  <a:pt x="11" y="306"/>
                </a:lnTo>
                <a:lnTo>
                  <a:pt x="0" y="280"/>
                </a:lnTo>
                <a:lnTo>
                  <a:pt x="11" y="257"/>
                </a:lnTo>
                <a:lnTo>
                  <a:pt x="11" y="231"/>
                </a:lnTo>
                <a:lnTo>
                  <a:pt x="11" y="204"/>
                </a:lnTo>
                <a:lnTo>
                  <a:pt x="22" y="178"/>
                </a:lnTo>
                <a:lnTo>
                  <a:pt x="34" y="151"/>
                </a:lnTo>
                <a:lnTo>
                  <a:pt x="60" y="129"/>
                </a:lnTo>
                <a:lnTo>
                  <a:pt x="49" y="102"/>
                </a:lnTo>
                <a:lnTo>
                  <a:pt x="60" y="79"/>
                </a:lnTo>
                <a:lnTo>
                  <a:pt x="53" y="49"/>
                </a:lnTo>
                <a:lnTo>
                  <a:pt x="60" y="26"/>
                </a:lnTo>
                <a:lnTo>
                  <a:pt x="72" y="0"/>
                </a:lnTo>
                <a:lnTo>
                  <a:pt x="90" y="0"/>
                </a:lnTo>
                <a:lnTo>
                  <a:pt x="109" y="0"/>
                </a:lnTo>
                <a:lnTo>
                  <a:pt x="132" y="0"/>
                </a:lnTo>
                <a:lnTo>
                  <a:pt x="143" y="0"/>
                </a:lnTo>
                <a:lnTo>
                  <a:pt x="151" y="0"/>
                </a:lnTo>
                <a:lnTo>
                  <a:pt x="189" y="23"/>
                </a:lnTo>
                <a:lnTo>
                  <a:pt x="208" y="26"/>
                </a:lnTo>
                <a:lnTo>
                  <a:pt x="231" y="11"/>
                </a:lnTo>
                <a:lnTo>
                  <a:pt x="250" y="26"/>
                </a:lnTo>
                <a:lnTo>
                  <a:pt x="268" y="26"/>
                </a:lnTo>
                <a:lnTo>
                  <a:pt x="291" y="41"/>
                </a:lnTo>
                <a:lnTo>
                  <a:pt x="310" y="38"/>
                </a:lnTo>
                <a:lnTo>
                  <a:pt x="329" y="26"/>
                </a:lnTo>
                <a:lnTo>
                  <a:pt x="348" y="11"/>
                </a:lnTo>
                <a:lnTo>
                  <a:pt x="367" y="11"/>
                </a:lnTo>
                <a:lnTo>
                  <a:pt x="390" y="11"/>
                </a:lnTo>
                <a:lnTo>
                  <a:pt x="409" y="11"/>
                </a:lnTo>
                <a:lnTo>
                  <a:pt x="427" y="26"/>
                </a:lnTo>
                <a:lnTo>
                  <a:pt x="450" y="26"/>
                </a:lnTo>
                <a:lnTo>
                  <a:pt x="469" y="11"/>
                </a:lnTo>
                <a:lnTo>
                  <a:pt x="488" y="11"/>
                </a:lnTo>
                <a:lnTo>
                  <a:pt x="526" y="26"/>
                </a:lnTo>
                <a:lnTo>
                  <a:pt x="537" y="49"/>
                </a:lnTo>
                <a:lnTo>
                  <a:pt x="537" y="76"/>
                </a:lnTo>
                <a:lnTo>
                  <a:pt x="518" y="91"/>
                </a:lnTo>
                <a:lnTo>
                  <a:pt x="496" y="102"/>
                </a:lnTo>
                <a:lnTo>
                  <a:pt x="477" y="129"/>
                </a:lnTo>
                <a:lnTo>
                  <a:pt x="473" y="155"/>
                </a:lnTo>
                <a:lnTo>
                  <a:pt x="458" y="166"/>
                </a:lnTo>
                <a:lnTo>
                  <a:pt x="439" y="178"/>
                </a:lnTo>
                <a:lnTo>
                  <a:pt x="427" y="204"/>
                </a:lnTo>
                <a:lnTo>
                  <a:pt x="420" y="231"/>
                </a:lnTo>
                <a:lnTo>
                  <a:pt x="420" y="257"/>
                </a:lnTo>
                <a:lnTo>
                  <a:pt x="397" y="269"/>
                </a:lnTo>
                <a:lnTo>
                  <a:pt x="378" y="280"/>
                </a:lnTo>
                <a:lnTo>
                  <a:pt x="359" y="269"/>
                </a:lnTo>
                <a:lnTo>
                  <a:pt x="337" y="269"/>
                </a:lnTo>
                <a:lnTo>
                  <a:pt x="318" y="280"/>
                </a:lnTo>
                <a:lnTo>
                  <a:pt x="299" y="295"/>
                </a:lnTo>
                <a:lnTo>
                  <a:pt x="280" y="318"/>
                </a:lnTo>
                <a:lnTo>
                  <a:pt x="268" y="344"/>
                </a:lnTo>
                <a:lnTo>
                  <a:pt x="268" y="371"/>
                </a:lnTo>
                <a:lnTo>
                  <a:pt x="268" y="371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60" name="Freeform 88"/>
          <p:cNvSpPr>
            <a:spLocks/>
          </p:cNvSpPr>
          <p:nvPr/>
        </p:nvSpPr>
        <p:spPr bwMode="auto">
          <a:xfrm>
            <a:off x="5600700" y="1055688"/>
            <a:ext cx="776288" cy="715962"/>
          </a:xfrm>
          <a:custGeom>
            <a:avLst/>
            <a:gdLst/>
            <a:ahLst/>
            <a:cxnLst>
              <a:cxn ang="0">
                <a:pos x="269" y="583"/>
              </a:cxn>
              <a:cxn ang="0">
                <a:pos x="227" y="598"/>
              </a:cxn>
              <a:cxn ang="0">
                <a:pos x="189" y="587"/>
              </a:cxn>
              <a:cxn ang="0">
                <a:pos x="170" y="560"/>
              </a:cxn>
              <a:cxn ang="0">
                <a:pos x="159" y="511"/>
              </a:cxn>
              <a:cxn ang="0">
                <a:pos x="117" y="515"/>
              </a:cxn>
              <a:cxn ang="0">
                <a:pos x="91" y="537"/>
              </a:cxn>
              <a:cxn ang="0">
                <a:pos x="42" y="507"/>
              </a:cxn>
              <a:cxn ang="0">
                <a:pos x="8" y="469"/>
              </a:cxn>
              <a:cxn ang="0">
                <a:pos x="11" y="420"/>
              </a:cxn>
              <a:cxn ang="0">
                <a:pos x="34" y="382"/>
              </a:cxn>
              <a:cxn ang="0">
                <a:pos x="79" y="371"/>
              </a:cxn>
              <a:cxn ang="0">
                <a:pos x="121" y="371"/>
              </a:cxn>
              <a:cxn ang="0">
                <a:pos x="159" y="356"/>
              </a:cxn>
              <a:cxn ang="0">
                <a:pos x="208" y="356"/>
              </a:cxn>
              <a:cxn ang="0">
                <a:pos x="250" y="356"/>
              </a:cxn>
              <a:cxn ang="0">
                <a:pos x="288" y="356"/>
              </a:cxn>
              <a:cxn ang="0">
                <a:pos x="326" y="356"/>
              </a:cxn>
              <a:cxn ang="0">
                <a:pos x="348" y="333"/>
              </a:cxn>
              <a:cxn ang="0">
                <a:pos x="337" y="265"/>
              </a:cxn>
              <a:cxn ang="0">
                <a:pos x="337" y="216"/>
              </a:cxn>
              <a:cxn ang="0">
                <a:pos x="337" y="166"/>
              </a:cxn>
              <a:cxn ang="0">
                <a:pos x="329" y="113"/>
              </a:cxn>
              <a:cxn ang="0">
                <a:pos x="326" y="64"/>
              </a:cxn>
              <a:cxn ang="0">
                <a:pos x="337" y="11"/>
              </a:cxn>
              <a:cxn ang="0">
                <a:pos x="375" y="0"/>
              </a:cxn>
              <a:cxn ang="0">
                <a:pos x="416" y="7"/>
              </a:cxn>
              <a:cxn ang="0">
                <a:pos x="458" y="19"/>
              </a:cxn>
              <a:cxn ang="0">
                <a:pos x="504" y="45"/>
              </a:cxn>
              <a:cxn ang="0">
                <a:pos x="557" y="110"/>
              </a:cxn>
              <a:cxn ang="0">
                <a:pos x="579" y="140"/>
              </a:cxn>
              <a:cxn ang="0">
                <a:pos x="617" y="166"/>
              </a:cxn>
              <a:cxn ang="0">
                <a:pos x="663" y="204"/>
              </a:cxn>
              <a:cxn ang="0">
                <a:pos x="697" y="227"/>
              </a:cxn>
              <a:cxn ang="0">
                <a:pos x="723" y="253"/>
              </a:cxn>
              <a:cxn ang="0">
                <a:pos x="719" y="303"/>
              </a:cxn>
              <a:cxn ang="0">
                <a:pos x="716" y="356"/>
              </a:cxn>
              <a:cxn ang="0">
                <a:pos x="685" y="382"/>
              </a:cxn>
              <a:cxn ang="0">
                <a:pos x="647" y="382"/>
              </a:cxn>
              <a:cxn ang="0">
                <a:pos x="606" y="382"/>
              </a:cxn>
              <a:cxn ang="0">
                <a:pos x="564" y="393"/>
              </a:cxn>
              <a:cxn ang="0">
                <a:pos x="526" y="393"/>
              </a:cxn>
              <a:cxn ang="0">
                <a:pos x="492" y="409"/>
              </a:cxn>
              <a:cxn ang="0">
                <a:pos x="443" y="443"/>
              </a:cxn>
              <a:cxn ang="0">
                <a:pos x="405" y="458"/>
              </a:cxn>
              <a:cxn ang="0">
                <a:pos x="367" y="462"/>
              </a:cxn>
              <a:cxn ang="0">
                <a:pos x="337" y="507"/>
              </a:cxn>
              <a:cxn ang="0">
                <a:pos x="295" y="522"/>
              </a:cxn>
              <a:cxn ang="0">
                <a:pos x="288" y="575"/>
              </a:cxn>
              <a:cxn ang="0">
                <a:pos x="288" y="587"/>
              </a:cxn>
            </a:cxnLst>
            <a:rect l="0" t="0" r="r" b="b"/>
            <a:pathLst>
              <a:path w="723" h="598">
                <a:moveTo>
                  <a:pt x="288" y="587"/>
                </a:moveTo>
                <a:lnTo>
                  <a:pt x="269" y="583"/>
                </a:lnTo>
                <a:lnTo>
                  <a:pt x="250" y="594"/>
                </a:lnTo>
                <a:lnTo>
                  <a:pt x="227" y="598"/>
                </a:lnTo>
                <a:lnTo>
                  <a:pt x="208" y="598"/>
                </a:lnTo>
                <a:lnTo>
                  <a:pt x="189" y="587"/>
                </a:lnTo>
                <a:lnTo>
                  <a:pt x="170" y="587"/>
                </a:lnTo>
                <a:lnTo>
                  <a:pt x="170" y="560"/>
                </a:lnTo>
                <a:lnTo>
                  <a:pt x="170" y="534"/>
                </a:lnTo>
                <a:lnTo>
                  <a:pt x="159" y="511"/>
                </a:lnTo>
                <a:lnTo>
                  <a:pt x="136" y="507"/>
                </a:lnTo>
                <a:lnTo>
                  <a:pt x="117" y="515"/>
                </a:lnTo>
                <a:lnTo>
                  <a:pt x="110" y="534"/>
                </a:lnTo>
                <a:lnTo>
                  <a:pt x="91" y="537"/>
                </a:lnTo>
                <a:lnTo>
                  <a:pt x="64" y="522"/>
                </a:lnTo>
                <a:lnTo>
                  <a:pt x="42" y="507"/>
                </a:lnTo>
                <a:lnTo>
                  <a:pt x="23" y="499"/>
                </a:lnTo>
                <a:lnTo>
                  <a:pt x="8" y="469"/>
                </a:lnTo>
                <a:lnTo>
                  <a:pt x="0" y="446"/>
                </a:lnTo>
                <a:lnTo>
                  <a:pt x="11" y="420"/>
                </a:lnTo>
                <a:lnTo>
                  <a:pt x="11" y="409"/>
                </a:lnTo>
                <a:lnTo>
                  <a:pt x="34" y="382"/>
                </a:lnTo>
                <a:lnTo>
                  <a:pt x="61" y="371"/>
                </a:lnTo>
                <a:lnTo>
                  <a:pt x="79" y="371"/>
                </a:lnTo>
                <a:lnTo>
                  <a:pt x="98" y="371"/>
                </a:lnTo>
                <a:lnTo>
                  <a:pt x="121" y="371"/>
                </a:lnTo>
                <a:lnTo>
                  <a:pt x="140" y="356"/>
                </a:lnTo>
                <a:lnTo>
                  <a:pt x="159" y="356"/>
                </a:lnTo>
                <a:lnTo>
                  <a:pt x="189" y="356"/>
                </a:lnTo>
                <a:lnTo>
                  <a:pt x="208" y="356"/>
                </a:lnTo>
                <a:lnTo>
                  <a:pt x="227" y="356"/>
                </a:lnTo>
                <a:lnTo>
                  <a:pt x="250" y="356"/>
                </a:lnTo>
                <a:lnTo>
                  <a:pt x="269" y="356"/>
                </a:lnTo>
                <a:lnTo>
                  <a:pt x="288" y="356"/>
                </a:lnTo>
                <a:lnTo>
                  <a:pt x="307" y="356"/>
                </a:lnTo>
                <a:lnTo>
                  <a:pt x="326" y="356"/>
                </a:lnTo>
                <a:lnTo>
                  <a:pt x="329" y="359"/>
                </a:lnTo>
                <a:lnTo>
                  <a:pt x="348" y="333"/>
                </a:lnTo>
                <a:lnTo>
                  <a:pt x="337" y="306"/>
                </a:lnTo>
                <a:lnTo>
                  <a:pt x="337" y="265"/>
                </a:lnTo>
                <a:lnTo>
                  <a:pt x="337" y="242"/>
                </a:lnTo>
                <a:lnTo>
                  <a:pt x="337" y="216"/>
                </a:lnTo>
                <a:lnTo>
                  <a:pt x="337" y="189"/>
                </a:lnTo>
                <a:lnTo>
                  <a:pt x="337" y="166"/>
                </a:lnTo>
                <a:lnTo>
                  <a:pt x="329" y="140"/>
                </a:lnTo>
                <a:lnTo>
                  <a:pt x="329" y="113"/>
                </a:lnTo>
                <a:lnTo>
                  <a:pt x="326" y="87"/>
                </a:lnTo>
                <a:lnTo>
                  <a:pt x="326" y="64"/>
                </a:lnTo>
                <a:lnTo>
                  <a:pt x="329" y="38"/>
                </a:lnTo>
                <a:lnTo>
                  <a:pt x="337" y="11"/>
                </a:lnTo>
                <a:lnTo>
                  <a:pt x="360" y="11"/>
                </a:lnTo>
                <a:lnTo>
                  <a:pt x="375" y="0"/>
                </a:lnTo>
                <a:lnTo>
                  <a:pt x="398" y="0"/>
                </a:lnTo>
                <a:lnTo>
                  <a:pt x="416" y="7"/>
                </a:lnTo>
                <a:lnTo>
                  <a:pt x="435" y="11"/>
                </a:lnTo>
                <a:lnTo>
                  <a:pt x="458" y="19"/>
                </a:lnTo>
                <a:lnTo>
                  <a:pt x="488" y="38"/>
                </a:lnTo>
                <a:lnTo>
                  <a:pt x="504" y="45"/>
                </a:lnTo>
                <a:lnTo>
                  <a:pt x="538" y="87"/>
                </a:lnTo>
                <a:lnTo>
                  <a:pt x="557" y="110"/>
                </a:lnTo>
                <a:lnTo>
                  <a:pt x="560" y="113"/>
                </a:lnTo>
                <a:lnTo>
                  <a:pt x="579" y="140"/>
                </a:lnTo>
                <a:lnTo>
                  <a:pt x="606" y="151"/>
                </a:lnTo>
                <a:lnTo>
                  <a:pt x="617" y="166"/>
                </a:lnTo>
                <a:lnTo>
                  <a:pt x="632" y="178"/>
                </a:lnTo>
                <a:lnTo>
                  <a:pt x="663" y="204"/>
                </a:lnTo>
                <a:lnTo>
                  <a:pt x="685" y="204"/>
                </a:lnTo>
                <a:lnTo>
                  <a:pt x="697" y="227"/>
                </a:lnTo>
                <a:lnTo>
                  <a:pt x="704" y="253"/>
                </a:lnTo>
                <a:lnTo>
                  <a:pt x="723" y="253"/>
                </a:lnTo>
                <a:lnTo>
                  <a:pt x="723" y="280"/>
                </a:lnTo>
                <a:lnTo>
                  <a:pt x="719" y="303"/>
                </a:lnTo>
                <a:lnTo>
                  <a:pt x="719" y="333"/>
                </a:lnTo>
                <a:lnTo>
                  <a:pt x="716" y="356"/>
                </a:lnTo>
                <a:lnTo>
                  <a:pt x="704" y="371"/>
                </a:lnTo>
                <a:lnTo>
                  <a:pt x="685" y="382"/>
                </a:lnTo>
                <a:lnTo>
                  <a:pt x="663" y="382"/>
                </a:lnTo>
                <a:lnTo>
                  <a:pt x="647" y="382"/>
                </a:lnTo>
                <a:lnTo>
                  <a:pt x="625" y="382"/>
                </a:lnTo>
                <a:lnTo>
                  <a:pt x="606" y="382"/>
                </a:lnTo>
                <a:lnTo>
                  <a:pt x="587" y="393"/>
                </a:lnTo>
                <a:lnTo>
                  <a:pt x="564" y="393"/>
                </a:lnTo>
                <a:lnTo>
                  <a:pt x="545" y="393"/>
                </a:lnTo>
                <a:lnTo>
                  <a:pt x="526" y="393"/>
                </a:lnTo>
                <a:lnTo>
                  <a:pt x="504" y="401"/>
                </a:lnTo>
                <a:lnTo>
                  <a:pt x="492" y="409"/>
                </a:lnTo>
                <a:lnTo>
                  <a:pt x="458" y="431"/>
                </a:lnTo>
                <a:lnTo>
                  <a:pt x="443" y="443"/>
                </a:lnTo>
                <a:lnTo>
                  <a:pt x="428" y="454"/>
                </a:lnTo>
                <a:lnTo>
                  <a:pt x="405" y="458"/>
                </a:lnTo>
                <a:lnTo>
                  <a:pt x="386" y="458"/>
                </a:lnTo>
                <a:lnTo>
                  <a:pt x="367" y="462"/>
                </a:lnTo>
                <a:lnTo>
                  <a:pt x="356" y="484"/>
                </a:lnTo>
                <a:lnTo>
                  <a:pt x="337" y="507"/>
                </a:lnTo>
                <a:lnTo>
                  <a:pt x="318" y="507"/>
                </a:lnTo>
                <a:lnTo>
                  <a:pt x="295" y="522"/>
                </a:lnTo>
                <a:lnTo>
                  <a:pt x="288" y="549"/>
                </a:lnTo>
                <a:lnTo>
                  <a:pt x="288" y="575"/>
                </a:lnTo>
                <a:lnTo>
                  <a:pt x="276" y="587"/>
                </a:lnTo>
                <a:lnTo>
                  <a:pt x="288" y="587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61" name="Freeform 89"/>
          <p:cNvSpPr>
            <a:spLocks/>
          </p:cNvSpPr>
          <p:nvPr/>
        </p:nvSpPr>
        <p:spPr bwMode="auto">
          <a:xfrm>
            <a:off x="5600700" y="1055688"/>
            <a:ext cx="776288" cy="715962"/>
          </a:xfrm>
          <a:custGeom>
            <a:avLst/>
            <a:gdLst/>
            <a:ahLst/>
            <a:cxnLst>
              <a:cxn ang="0">
                <a:pos x="269" y="583"/>
              </a:cxn>
              <a:cxn ang="0">
                <a:pos x="227" y="598"/>
              </a:cxn>
              <a:cxn ang="0">
                <a:pos x="189" y="587"/>
              </a:cxn>
              <a:cxn ang="0">
                <a:pos x="170" y="560"/>
              </a:cxn>
              <a:cxn ang="0">
                <a:pos x="159" y="511"/>
              </a:cxn>
              <a:cxn ang="0">
                <a:pos x="117" y="515"/>
              </a:cxn>
              <a:cxn ang="0">
                <a:pos x="91" y="537"/>
              </a:cxn>
              <a:cxn ang="0">
                <a:pos x="42" y="507"/>
              </a:cxn>
              <a:cxn ang="0">
                <a:pos x="8" y="469"/>
              </a:cxn>
              <a:cxn ang="0">
                <a:pos x="11" y="420"/>
              </a:cxn>
              <a:cxn ang="0">
                <a:pos x="34" y="382"/>
              </a:cxn>
              <a:cxn ang="0">
                <a:pos x="79" y="371"/>
              </a:cxn>
              <a:cxn ang="0">
                <a:pos x="121" y="371"/>
              </a:cxn>
              <a:cxn ang="0">
                <a:pos x="159" y="356"/>
              </a:cxn>
              <a:cxn ang="0">
                <a:pos x="208" y="356"/>
              </a:cxn>
              <a:cxn ang="0">
                <a:pos x="250" y="356"/>
              </a:cxn>
              <a:cxn ang="0">
                <a:pos x="288" y="356"/>
              </a:cxn>
              <a:cxn ang="0">
                <a:pos x="326" y="356"/>
              </a:cxn>
              <a:cxn ang="0">
                <a:pos x="348" y="333"/>
              </a:cxn>
              <a:cxn ang="0">
                <a:pos x="337" y="265"/>
              </a:cxn>
              <a:cxn ang="0">
                <a:pos x="337" y="216"/>
              </a:cxn>
              <a:cxn ang="0">
                <a:pos x="337" y="166"/>
              </a:cxn>
              <a:cxn ang="0">
                <a:pos x="329" y="113"/>
              </a:cxn>
              <a:cxn ang="0">
                <a:pos x="326" y="64"/>
              </a:cxn>
              <a:cxn ang="0">
                <a:pos x="337" y="11"/>
              </a:cxn>
              <a:cxn ang="0">
                <a:pos x="375" y="0"/>
              </a:cxn>
              <a:cxn ang="0">
                <a:pos x="416" y="7"/>
              </a:cxn>
              <a:cxn ang="0">
                <a:pos x="458" y="19"/>
              </a:cxn>
              <a:cxn ang="0">
                <a:pos x="504" y="45"/>
              </a:cxn>
              <a:cxn ang="0">
                <a:pos x="557" y="110"/>
              </a:cxn>
              <a:cxn ang="0">
                <a:pos x="579" y="140"/>
              </a:cxn>
              <a:cxn ang="0">
                <a:pos x="617" y="166"/>
              </a:cxn>
              <a:cxn ang="0">
                <a:pos x="663" y="204"/>
              </a:cxn>
              <a:cxn ang="0">
                <a:pos x="697" y="227"/>
              </a:cxn>
              <a:cxn ang="0">
                <a:pos x="723" y="253"/>
              </a:cxn>
              <a:cxn ang="0">
                <a:pos x="719" y="303"/>
              </a:cxn>
              <a:cxn ang="0">
                <a:pos x="716" y="356"/>
              </a:cxn>
              <a:cxn ang="0">
                <a:pos x="685" y="382"/>
              </a:cxn>
              <a:cxn ang="0">
                <a:pos x="647" y="382"/>
              </a:cxn>
              <a:cxn ang="0">
                <a:pos x="606" y="382"/>
              </a:cxn>
              <a:cxn ang="0">
                <a:pos x="564" y="393"/>
              </a:cxn>
              <a:cxn ang="0">
                <a:pos x="526" y="393"/>
              </a:cxn>
              <a:cxn ang="0">
                <a:pos x="492" y="409"/>
              </a:cxn>
              <a:cxn ang="0">
                <a:pos x="443" y="443"/>
              </a:cxn>
              <a:cxn ang="0">
                <a:pos x="405" y="458"/>
              </a:cxn>
              <a:cxn ang="0">
                <a:pos x="367" y="462"/>
              </a:cxn>
              <a:cxn ang="0">
                <a:pos x="337" y="507"/>
              </a:cxn>
              <a:cxn ang="0">
                <a:pos x="295" y="522"/>
              </a:cxn>
              <a:cxn ang="0">
                <a:pos x="288" y="575"/>
              </a:cxn>
              <a:cxn ang="0">
                <a:pos x="288" y="587"/>
              </a:cxn>
            </a:cxnLst>
            <a:rect l="0" t="0" r="r" b="b"/>
            <a:pathLst>
              <a:path w="723" h="598">
                <a:moveTo>
                  <a:pt x="288" y="587"/>
                </a:moveTo>
                <a:lnTo>
                  <a:pt x="269" y="583"/>
                </a:lnTo>
                <a:lnTo>
                  <a:pt x="250" y="594"/>
                </a:lnTo>
                <a:lnTo>
                  <a:pt x="227" y="598"/>
                </a:lnTo>
                <a:lnTo>
                  <a:pt x="208" y="598"/>
                </a:lnTo>
                <a:lnTo>
                  <a:pt x="189" y="587"/>
                </a:lnTo>
                <a:lnTo>
                  <a:pt x="170" y="587"/>
                </a:lnTo>
                <a:lnTo>
                  <a:pt x="170" y="560"/>
                </a:lnTo>
                <a:lnTo>
                  <a:pt x="170" y="534"/>
                </a:lnTo>
                <a:lnTo>
                  <a:pt x="159" y="511"/>
                </a:lnTo>
                <a:lnTo>
                  <a:pt x="136" y="507"/>
                </a:lnTo>
                <a:lnTo>
                  <a:pt x="117" y="515"/>
                </a:lnTo>
                <a:lnTo>
                  <a:pt x="110" y="534"/>
                </a:lnTo>
                <a:lnTo>
                  <a:pt x="91" y="537"/>
                </a:lnTo>
                <a:lnTo>
                  <a:pt x="64" y="522"/>
                </a:lnTo>
                <a:lnTo>
                  <a:pt x="42" y="507"/>
                </a:lnTo>
                <a:lnTo>
                  <a:pt x="23" y="499"/>
                </a:lnTo>
                <a:lnTo>
                  <a:pt x="8" y="469"/>
                </a:lnTo>
                <a:lnTo>
                  <a:pt x="0" y="446"/>
                </a:lnTo>
                <a:lnTo>
                  <a:pt x="11" y="420"/>
                </a:lnTo>
                <a:lnTo>
                  <a:pt x="11" y="409"/>
                </a:lnTo>
                <a:lnTo>
                  <a:pt x="34" y="382"/>
                </a:lnTo>
                <a:lnTo>
                  <a:pt x="61" y="371"/>
                </a:lnTo>
                <a:lnTo>
                  <a:pt x="79" y="371"/>
                </a:lnTo>
                <a:lnTo>
                  <a:pt x="98" y="371"/>
                </a:lnTo>
                <a:lnTo>
                  <a:pt x="121" y="371"/>
                </a:lnTo>
                <a:lnTo>
                  <a:pt x="140" y="356"/>
                </a:lnTo>
                <a:lnTo>
                  <a:pt x="159" y="356"/>
                </a:lnTo>
                <a:lnTo>
                  <a:pt x="189" y="356"/>
                </a:lnTo>
                <a:lnTo>
                  <a:pt x="208" y="356"/>
                </a:lnTo>
                <a:lnTo>
                  <a:pt x="227" y="356"/>
                </a:lnTo>
                <a:lnTo>
                  <a:pt x="250" y="356"/>
                </a:lnTo>
                <a:lnTo>
                  <a:pt x="269" y="356"/>
                </a:lnTo>
                <a:lnTo>
                  <a:pt x="288" y="356"/>
                </a:lnTo>
                <a:lnTo>
                  <a:pt x="307" y="356"/>
                </a:lnTo>
                <a:lnTo>
                  <a:pt x="326" y="356"/>
                </a:lnTo>
                <a:lnTo>
                  <a:pt x="329" y="359"/>
                </a:lnTo>
                <a:lnTo>
                  <a:pt x="348" y="333"/>
                </a:lnTo>
                <a:lnTo>
                  <a:pt x="337" y="306"/>
                </a:lnTo>
                <a:lnTo>
                  <a:pt x="337" y="265"/>
                </a:lnTo>
                <a:lnTo>
                  <a:pt x="337" y="242"/>
                </a:lnTo>
                <a:lnTo>
                  <a:pt x="337" y="216"/>
                </a:lnTo>
                <a:lnTo>
                  <a:pt x="337" y="189"/>
                </a:lnTo>
                <a:lnTo>
                  <a:pt x="337" y="166"/>
                </a:lnTo>
                <a:lnTo>
                  <a:pt x="329" y="140"/>
                </a:lnTo>
                <a:lnTo>
                  <a:pt x="329" y="113"/>
                </a:lnTo>
                <a:lnTo>
                  <a:pt x="326" y="87"/>
                </a:lnTo>
                <a:lnTo>
                  <a:pt x="326" y="64"/>
                </a:lnTo>
                <a:lnTo>
                  <a:pt x="329" y="38"/>
                </a:lnTo>
                <a:lnTo>
                  <a:pt x="337" y="11"/>
                </a:lnTo>
                <a:lnTo>
                  <a:pt x="360" y="11"/>
                </a:lnTo>
                <a:lnTo>
                  <a:pt x="375" y="0"/>
                </a:lnTo>
                <a:lnTo>
                  <a:pt x="398" y="0"/>
                </a:lnTo>
                <a:lnTo>
                  <a:pt x="416" y="7"/>
                </a:lnTo>
                <a:lnTo>
                  <a:pt x="435" y="11"/>
                </a:lnTo>
                <a:lnTo>
                  <a:pt x="458" y="19"/>
                </a:lnTo>
                <a:lnTo>
                  <a:pt x="488" y="38"/>
                </a:lnTo>
                <a:lnTo>
                  <a:pt x="504" y="45"/>
                </a:lnTo>
                <a:lnTo>
                  <a:pt x="538" y="87"/>
                </a:lnTo>
                <a:lnTo>
                  <a:pt x="557" y="110"/>
                </a:lnTo>
                <a:lnTo>
                  <a:pt x="560" y="113"/>
                </a:lnTo>
                <a:lnTo>
                  <a:pt x="579" y="140"/>
                </a:lnTo>
                <a:lnTo>
                  <a:pt x="606" y="151"/>
                </a:lnTo>
                <a:lnTo>
                  <a:pt x="617" y="166"/>
                </a:lnTo>
                <a:lnTo>
                  <a:pt x="632" y="178"/>
                </a:lnTo>
                <a:lnTo>
                  <a:pt x="663" y="204"/>
                </a:lnTo>
                <a:lnTo>
                  <a:pt x="685" y="204"/>
                </a:lnTo>
                <a:lnTo>
                  <a:pt x="697" y="227"/>
                </a:lnTo>
                <a:lnTo>
                  <a:pt x="704" y="253"/>
                </a:lnTo>
                <a:lnTo>
                  <a:pt x="723" y="253"/>
                </a:lnTo>
                <a:lnTo>
                  <a:pt x="723" y="280"/>
                </a:lnTo>
                <a:lnTo>
                  <a:pt x="719" y="303"/>
                </a:lnTo>
                <a:lnTo>
                  <a:pt x="719" y="333"/>
                </a:lnTo>
                <a:lnTo>
                  <a:pt x="716" y="356"/>
                </a:lnTo>
                <a:lnTo>
                  <a:pt x="704" y="371"/>
                </a:lnTo>
                <a:lnTo>
                  <a:pt x="685" y="382"/>
                </a:lnTo>
                <a:lnTo>
                  <a:pt x="663" y="382"/>
                </a:lnTo>
                <a:lnTo>
                  <a:pt x="647" y="382"/>
                </a:lnTo>
                <a:lnTo>
                  <a:pt x="625" y="382"/>
                </a:lnTo>
                <a:lnTo>
                  <a:pt x="606" y="382"/>
                </a:lnTo>
                <a:lnTo>
                  <a:pt x="587" y="393"/>
                </a:lnTo>
                <a:lnTo>
                  <a:pt x="564" y="393"/>
                </a:lnTo>
                <a:lnTo>
                  <a:pt x="545" y="393"/>
                </a:lnTo>
                <a:lnTo>
                  <a:pt x="526" y="393"/>
                </a:lnTo>
                <a:lnTo>
                  <a:pt x="504" y="401"/>
                </a:lnTo>
                <a:lnTo>
                  <a:pt x="492" y="409"/>
                </a:lnTo>
                <a:lnTo>
                  <a:pt x="458" y="431"/>
                </a:lnTo>
                <a:lnTo>
                  <a:pt x="443" y="443"/>
                </a:lnTo>
                <a:lnTo>
                  <a:pt x="428" y="454"/>
                </a:lnTo>
                <a:lnTo>
                  <a:pt x="405" y="458"/>
                </a:lnTo>
                <a:lnTo>
                  <a:pt x="386" y="458"/>
                </a:lnTo>
                <a:lnTo>
                  <a:pt x="367" y="462"/>
                </a:lnTo>
                <a:lnTo>
                  <a:pt x="356" y="484"/>
                </a:lnTo>
                <a:lnTo>
                  <a:pt x="337" y="507"/>
                </a:lnTo>
                <a:lnTo>
                  <a:pt x="318" y="507"/>
                </a:lnTo>
                <a:lnTo>
                  <a:pt x="295" y="522"/>
                </a:lnTo>
                <a:lnTo>
                  <a:pt x="288" y="549"/>
                </a:lnTo>
                <a:lnTo>
                  <a:pt x="288" y="575"/>
                </a:lnTo>
                <a:lnTo>
                  <a:pt x="276" y="587"/>
                </a:lnTo>
                <a:lnTo>
                  <a:pt x="288" y="587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62" name="Freeform 90"/>
          <p:cNvSpPr>
            <a:spLocks/>
          </p:cNvSpPr>
          <p:nvPr/>
        </p:nvSpPr>
        <p:spPr bwMode="auto">
          <a:xfrm>
            <a:off x="7445375" y="3622675"/>
            <a:ext cx="93663" cy="95250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7" y="0"/>
              </a:cxn>
              <a:cxn ang="0">
                <a:pos x="60" y="3"/>
              </a:cxn>
              <a:cxn ang="0">
                <a:pos x="68" y="11"/>
              </a:cxn>
              <a:cxn ang="0">
                <a:pos x="68" y="15"/>
              </a:cxn>
              <a:cxn ang="0">
                <a:pos x="76" y="18"/>
              </a:cxn>
              <a:cxn ang="0">
                <a:pos x="79" y="22"/>
              </a:cxn>
              <a:cxn ang="0">
                <a:pos x="87" y="30"/>
              </a:cxn>
              <a:cxn ang="0">
                <a:pos x="79" y="37"/>
              </a:cxn>
              <a:cxn ang="0">
                <a:pos x="72" y="41"/>
              </a:cxn>
              <a:cxn ang="0">
                <a:pos x="72" y="49"/>
              </a:cxn>
              <a:cxn ang="0">
                <a:pos x="72" y="56"/>
              </a:cxn>
              <a:cxn ang="0">
                <a:pos x="60" y="64"/>
              </a:cxn>
              <a:cxn ang="0">
                <a:pos x="49" y="60"/>
              </a:cxn>
              <a:cxn ang="0">
                <a:pos x="38" y="60"/>
              </a:cxn>
              <a:cxn ang="0">
                <a:pos x="34" y="64"/>
              </a:cxn>
              <a:cxn ang="0">
                <a:pos x="30" y="71"/>
              </a:cxn>
              <a:cxn ang="0">
                <a:pos x="30" y="75"/>
              </a:cxn>
              <a:cxn ang="0">
                <a:pos x="23" y="79"/>
              </a:cxn>
              <a:cxn ang="0">
                <a:pos x="19" y="75"/>
              </a:cxn>
              <a:cxn ang="0">
                <a:pos x="11" y="71"/>
              </a:cxn>
              <a:cxn ang="0">
                <a:pos x="4" y="68"/>
              </a:cxn>
              <a:cxn ang="0">
                <a:pos x="0" y="53"/>
              </a:cxn>
              <a:cxn ang="0">
                <a:pos x="0" y="49"/>
              </a:cxn>
              <a:cxn ang="0">
                <a:pos x="4" y="37"/>
              </a:cxn>
              <a:cxn ang="0">
                <a:pos x="4" y="30"/>
              </a:cxn>
              <a:cxn ang="0">
                <a:pos x="11" y="26"/>
              </a:cxn>
              <a:cxn ang="0">
                <a:pos x="15" y="18"/>
              </a:cxn>
              <a:cxn ang="0">
                <a:pos x="23" y="11"/>
              </a:cxn>
              <a:cxn ang="0">
                <a:pos x="30" y="11"/>
              </a:cxn>
              <a:cxn ang="0">
                <a:pos x="45" y="0"/>
              </a:cxn>
            </a:cxnLst>
            <a:rect l="0" t="0" r="r" b="b"/>
            <a:pathLst>
              <a:path w="87" h="79">
                <a:moveTo>
                  <a:pt x="45" y="0"/>
                </a:moveTo>
                <a:lnTo>
                  <a:pt x="57" y="0"/>
                </a:lnTo>
                <a:lnTo>
                  <a:pt x="60" y="3"/>
                </a:lnTo>
                <a:lnTo>
                  <a:pt x="68" y="11"/>
                </a:lnTo>
                <a:lnTo>
                  <a:pt x="68" y="15"/>
                </a:lnTo>
                <a:lnTo>
                  <a:pt x="76" y="18"/>
                </a:lnTo>
                <a:lnTo>
                  <a:pt x="79" y="22"/>
                </a:lnTo>
                <a:lnTo>
                  <a:pt x="87" y="30"/>
                </a:lnTo>
                <a:lnTo>
                  <a:pt x="79" y="37"/>
                </a:lnTo>
                <a:lnTo>
                  <a:pt x="72" y="41"/>
                </a:lnTo>
                <a:lnTo>
                  <a:pt x="72" y="49"/>
                </a:lnTo>
                <a:lnTo>
                  <a:pt x="72" y="56"/>
                </a:lnTo>
                <a:lnTo>
                  <a:pt x="60" y="64"/>
                </a:lnTo>
                <a:lnTo>
                  <a:pt x="49" y="60"/>
                </a:lnTo>
                <a:lnTo>
                  <a:pt x="38" y="60"/>
                </a:lnTo>
                <a:lnTo>
                  <a:pt x="34" y="64"/>
                </a:lnTo>
                <a:lnTo>
                  <a:pt x="30" y="71"/>
                </a:lnTo>
                <a:lnTo>
                  <a:pt x="30" y="75"/>
                </a:lnTo>
                <a:lnTo>
                  <a:pt x="23" y="79"/>
                </a:lnTo>
                <a:lnTo>
                  <a:pt x="19" y="75"/>
                </a:lnTo>
                <a:lnTo>
                  <a:pt x="11" y="71"/>
                </a:lnTo>
                <a:lnTo>
                  <a:pt x="4" y="68"/>
                </a:lnTo>
                <a:lnTo>
                  <a:pt x="0" y="53"/>
                </a:lnTo>
                <a:lnTo>
                  <a:pt x="0" y="49"/>
                </a:lnTo>
                <a:lnTo>
                  <a:pt x="4" y="37"/>
                </a:lnTo>
                <a:lnTo>
                  <a:pt x="4" y="30"/>
                </a:lnTo>
                <a:lnTo>
                  <a:pt x="11" y="26"/>
                </a:lnTo>
                <a:lnTo>
                  <a:pt x="15" y="18"/>
                </a:lnTo>
                <a:lnTo>
                  <a:pt x="23" y="11"/>
                </a:lnTo>
                <a:lnTo>
                  <a:pt x="30" y="11"/>
                </a:lnTo>
                <a:lnTo>
                  <a:pt x="45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63" name="Freeform 91"/>
          <p:cNvSpPr>
            <a:spLocks/>
          </p:cNvSpPr>
          <p:nvPr/>
        </p:nvSpPr>
        <p:spPr bwMode="auto">
          <a:xfrm>
            <a:off x="7445375" y="3622675"/>
            <a:ext cx="93663" cy="95250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7" y="0"/>
              </a:cxn>
              <a:cxn ang="0">
                <a:pos x="60" y="3"/>
              </a:cxn>
              <a:cxn ang="0">
                <a:pos x="68" y="11"/>
              </a:cxn>
              <a:cxn ang="0">
                <a:pos x="68" y="15"/>
              </a:cxn>
              <a:cxn ang="0">
                <a:pos x="76" y="18"/>
              </a:cxn>
              <a:cxn ang="0">
                <a:pos x="79" y="22"/>
              </a:cxn>
              <a:cxn ang="0">
                <a:pos x="87" y="30"/>
              </a:cxn>
              <a:cxn ang="0">
                <a:pos x="79" y="37"/>
              </a:cxn>
              <a:cxn ang="0">
                <a:pos x="72" y="41"/>
              </a:cxn>
              <a:cxn ang="0">
                <a:pos x="72" y="49"/>
              </a:cxn>
              <a:cxn ang="0">
                <a:pos x="72" y="56"/>
              </a:cxn>
              <a:cxn ang="0">
                <a:pos x="60" y="64"/>
              </a:cxn>
              <a:cxn ang="0">
                <a:pos x="49" y="60"/>
              </a:cxn>
              <a:cxn ang="0">
                <a:pos x="38" y="60"/>
              </a:cxn>
              <a:cxn ang="0">
                <a:pos x="34" y="64"/>
              </a:cxn>
              <a:cxn ang="0">
                <a:pos x="30" y="71"/>
              </a:cxn>
              <a:cxn ang="0">
                <a:pos x="30" y="75"/>
              </a:cxn>
              <a:cxn ang="0">
                <a:pos x="23" y="79"/>
              </a:cxn>
              <a:cxn ang="0">
                <a:pos x="19" y="75"/>
              </a:cxn>
              <a:cxn ang="0">
                <a:pos x="11" y="71"/>
              </a:cxn>
              <a:cxn ang="0">
                <a:pos x="4" y="68"/>
              </a:cxn>
              <a:cxn ang="0">
                <a:pos x="0" y="53"/>
              </a:cxn>
              <a:cxn ang="0">
                <a:pos x="0" y="49"/>
              </a:cxn>
              <a:cxn ang="0">
                <a:pos x="4" y="37"/>
              </a:cxn>
              <a:cxn ang="0">
                <a:pos x="4" y="30"/>
              </a:cxn>
              <a:cxn ang="0">
                <a:pos x="11" y="26"/>
              </a:cxn>
              <a:cxn ang="0">
                <a:pos x="15" y="18"/>
              </a:cxn>
              <a:cxn ang="0">
                <a:pos x="23" y="11"/>
              </a:cxn>
              <a:cxn ang="0">
                <a:pos x="30" y="11"/>
              </a:cxn>
              <a:cxn ang="0">
                <a:pos x="45" y="0"/>
              </a:cxn>
            </a:cxnLst>
            <a:rect l="0" t="0" r="r" b="b"/>
            <a:pathLst>
              <a:path w="87" h="79">
                <a:moveTo>
                  <a:pt x="45" y="0"/>
                </a:moveTo>
                <a:lnTo>
                  <a:pt x="57" y="0"/>
                </a:lnTo>
                <a:lnTo>
                  <a:pt x="60" y="3"/>
                </a:lnTo>
                <a:lnTo>
                  <a:pt x="68" y="11"/>
                </a:lnTo>
                <a:lnTo>
                  <a:pt x="68" y="15"/>
                </a:lnTo>
                <a:lnTo>
                  <a:pt x="76" y="18"/>
                </a:lnTo>
                <a:lnTo>
                  <a:pt x="79" y="22"/>
                </a:lnTo>
                <a:lnTo>
                  <a:pt x="87" y="30"/>
                </a:lnTo>
                <a:lnTo>
                  <a:pt x="79" y="37"/>
                </a:lnTo>
                <a:lnTo>
                  <a:pt x="72" y="41"/>
                </a:lnTo>
                <a:lnTo>
                  <a:pt x="72" y="49"/>
                </a:lnTo>
                <a:lnTo>
                  <a:pt x="72" y="56"/>
                </a:lnTo>
                <a:lnTo>
                  <a:pt x="60" y="64"/>
                </a:lnTo>
                <a:lnTo>
                  <a:pt x="49" y="60"/>
                </a:lnTo>
                <a:lnTo>
                  <a:pt x="38" y="60"/>
                </a:lnTo>
                <a:lnTo>
                  <a:pt x="34" y="64"/>
                </a:lnTo>
                <a:lnTo>
                  <a:pt x="30" y="71"/>
                </a:lnTo>
                <a:lnTo>
                  <a:pt x="30" y="75"/>
                </a:lnTo>
                <a:lnTo>
                  <a:pt x="23" y="79"/>
                </a:lnTo>
                <a:lnTo>
                  <a:pt x="19" y="75"/>
                </a:lnTo>
                <a:lnTo>
                  <a:pt x="11" y="71"/>
                </a:lnTo>
                <a:lnTo>
                  <a:pt x="4" y="68"/>
                </a:lnTo>
                <a:lnTo>
                  <a:pt x="0" y="53"/>
                </a:lnTo>
                <a:lnTo>
                  <a:pt x="0" y="49"/>
                </a:lnTo>
                <a:lnTo>
                  <a:pt x="4" y="37"/>
                </a:lnTo>
                <a:lnTo>
                  <a:pt x="4" y="30"/>
                </a:lnTo>
                <a:lnTo>
                  <a:pt x="11" y="26"/>
                </a:lnTo>
                <a:lnTo>
                  <a:pt x="15" y="18"/>
                </a:lnTo>
                <a:lnTo>
                  <a:pt x="23" y="11"/>
                </a:lnTo>
                <a:lnTo>
                  <a:pt x="30" y="11"/>
                </a:lnTo>
                <a:lnTo>
                  <a:pt x="45" y="0"/>
                </a:lnTo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564" name="Line 92"/>
          <p:cNvSpPr>
            <a:spLocks noChangeShapeType="1"/>
          </p:cNvSpPr>
          <p:nvPr/>
        </p:nvSpPr>
        <p:spPr bwMode="auto">
          <a:xfrm flipH="1">
            <a:off x="4800600" y="22098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9565" name="Line 93"/>
          <p:cNvSpPr>
            <a:spLocks noChangeShapeType="1"/>
          </p:cNvSpPr>
          <p:nvPr/>
        </p:nvSpPr>
        <p:spPr bwMode="auto">
          <a:xfrm flipH="1">
            <a:off x="5486400" y="2590800"/>
            <a:ext cx="12192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9566" name="Text Box 94"/>
          <p:cNvSpPr txBox="1">
            <a:spLocks noChangeArrowheads="1"/>
          </p:cNvSpPr>
          <p:nvPr/>
        </p:nvSpPr>
        <p:spPr bwMode="auto">
          <a:xfrm>
            <a:off x="304800" y="3200400"/>
            <a:ext cx="1697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itchFamily="34" charset="0"/>
              </a:rPr>
              <a:t>GABON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489567" name="Group 95"/>
          <p:cNvGrpSpPr>
            <a:grpSpLocks/>
          </p:cNvGrpSpPr>
          <p:nvPr/>
        </p:nvGrpSpPr>
        <p:grpSpPr bwMode="auto">
          <a:xfrm>
            <a:off x="1350963" y="1635125"/>
            <a:ext cx="5126037" cy="4441825"/>
            <a:chOff x="432" y="1030"/>
            <a:chExt cx="3229" cy="2798"/>
          </a:xfrm>
        </p:grpSpPr>
        <p:grpSp>
          <p:nvGrpSpPr>
            <p:cNvPr id="489568" name="Group 96"/>
            <p:cNvGrpSpPr>
              <a:grpSpLocks/>
            </p:cNvGrpSpPr>
            <p:nvPr/>
          </p:nvGrpSpPr>
          <p:grpSpPr bwMode="auto">
            <a:xfrm>
              <a:off x="720" y="1200"/>
              <a:ext cx="2304" cy="2628"/>
              <a:chOff x="4253" y="1212"/>
              <a:chExt cx="658" cy="723"/>
            </a:xfrm>
          </p:grpSpPr>
          <p:sp>
            <p:nvSpPr>
              <p:cNvPr id="489569" name="Freeform 97"/>
              <p:cNvSpPr>
                <a:spLocks/>
              </p:cNvSpPr>
              <p:nvPr/>
            </p:nvSpPr>
            <p:spPr bwMode="auto">
              <a:xfrm>
                <a:off x="4343" y="1347"/>
                <a:ext cx="568" cy="588"/>
              </a:xfrm>
              <a:custGeom>
                <a:avLst/>
                <a:gdLst/>
                <a:ahLst/>
                <a:cxnLst>
                  <a:cxn ang="0">
                    <a:pos x="810" y="537"/>
                  </a:cxn>
                  <a:cxn ang="0">
                    <a:pos x="810" y="564"/>
                  </a:cxn>
                  <a:cxn ang="0">
                    <a:pos x="753" y="575"/>
                  </a:cxn>
                  <a:cxn ang="0">
                    <a:pos x="742" y="628"/>
                  </a:cxn>
                  <a:cxn ang="0">
                    <a:pos x="731" y="704"/>
                  </a:cxn>
                  <a:cxn ang="0">
                    <a:pos x="791" y="753"/>
                  </a:cxn>
                  <a:cxn ang="0">
                    <a:pos x="753" y="768"/>
                  </a:cxn>
                  <a:cxn ang="0">
                    <a:pos x="693" y="731"/>
                  </a:cxn>
                  <a:cxn ang="0">
                    <a:pos x="632" y="715"/>
                  </a:cxn>
                  <a:cxn ang="0">
                    <a:pos x="572" y="678"/>
                  </a:cxn>
                  <a:cxn ang="0">
                    <a:pos x="534" y="678"/>
                  </a:cxn>
                  <a:cxn ang="0">
                    <a:pos x="485" y="678"/>
                  </a:cxn>
                  <a:cxn ang="0">
                    <a:pos x="435" y="655"/>
                  </a:cxn>
                  <a:cxn ang="0">
                    <a:pos x="424" y="575"/>
                  </a:cxn>
                  <a:cxn ang="0">
                    <a:pos x="386" y="526"/>
                  </a:cxn>
                  <a:cxn ang="0">
                    <a:pos x="337" y="549"/>
                  </a:cxn>
                  <a:cxn ang="0">
                    <a:pos x="276" y="564"/>
                  </a:cxn>
                  <a:cxn ang="0">
                    <a:pos x="235" y="500"/>
                  </a:cxn>
                  <a:cxn ang="0">
                    <a:pos x="197" y="473"/>
                  </a:cxn>
                  <a:cxn ang="0">
                    <a:pos x="136" y="473"/>
                  </a:cxn>
                  <a:cxn ang="0">
                    <a:pos x="68" y="473"/>
                  </a:cxn>
                  <a:cxn ang="0">
                    <a:pos x="19" y="488"/>
                  </a:cxn>
                  <a:cxn ang="0">
                    <a:pos x="7" y="450"/>
                  </a:cxn>
                  <a:cxn ang="0">
                    <a:pos x="19" y="424"/>
                  </a:cxn>
                  <a:cxn ang="0">
                    <a:pos x="19" y="424"/>
                  </a:cxn>
                  <a:cxn ang="0">
                    <a:pos x="19" y="424"/>
                  </a:cxn>
                  <a:cxn ang="0">
                    <a:pos x="76" y="424"/>
                  </a:cxn>
                  <a:cxn ang="0">
                    <a:pos x="136" y="424"/>
                  </a:cxn>
                  <a:cxn ang="0">
                    <a:pos x="174" y="360"/>
                  </a:cxn>
                  <a:cxn ang="0">
                    <a:pos x="204" y="295"/>
                  </a:cxn>
                  <a:cxn ang="0">
                    <a:pos x="257" y="246"/>
                  </a:cxn>
                  <a:cxn ang="0">
                    <a:pos x="265" y="166"/>
                  </a:cxn>
                  <a:cxn ang="0">
                    <a:pos x="288" y="91"/>
                  </a:cxn>
                  <a:cxn ang="0">
                    <a:pos x="295" y="68"/>
                  </a:cxn>
                  <a:cxn ang="0">
                    <a:pos x="344" y="41"/>
                  </a:cxn>
                  <a:cxn ang="0">
                    <a:pos x="405" y="68"/>
                  </a:cxn>
                  <a:cxn ang="0">
                    <a:pos x="462" y="68"/>
                  </a:cxn>
                  <a:cxn ang="0">
                    <a:pos x="515" y="41"/>
                  </a:cxn>
                  <a:cxn ang="0">
                    <a:pos x="572" y="26"/>
                  </a:cxn>
                  <a:cxn ang="0">
                    <a:pos x="632" y="15"/>
                  </a:cxn>
                  <a:cxn ang="0">
                    <a:pos x="662" y="0"/>
                  </a:cxn>
                  <a:cxn ang="0">
                    <a:pos x="723" y="68"/>
                  </a:cxn>
                  <a:cxn ang="0">
                    <a:pos x="780" y="68"/>
                  </a:cxn>
                  <a:cxn ang="0">
                    <a:pos x="840" y="91"/>
                  </a:cxn>
                  <a:cxn ang="0">
                    <a:pos x="761" y="333"/>
                  </a:cxn>
                  <a:cxn ang="0">
                    <a:pos x="765" y="333"/>
                  </a:cxn>
                </a:cxnLst>
                <a:rect l="0" t="0" r="r" b="b"/>
                <a:pathLst>
                  <a:path w="840" h="780">
                    <a:moveTo>
                      <a:pt x="787" y="462"/>
                    </a:moveTo>
                    <a:lnTo>
                      <a:pt x="799" y="507"/>
                    </a:lnTo>
                    <a:lnTo>
                      <a:pt x="810" y="537"/>
                    </a:lnTo>
                    <a:lnTo>
                      <a:pt x="833" y="564"/>
                    </a:lnTo>
                    <a:lnTo>
                      <a:pt x="833" y="564"/>
                    </a:lnTo>
                    <a:lnTo>
                      <a:pt x="810" y="564"/>
                    </a:lnTo>
                    <a:lnTo>
                      <a:pt x="791" y="564"/>
                    </a:lnTo>
                    <a:lnTo>
                      <a:pt x="772" y="575"/>
                    </a:lnTo>
                    <a:lnTo>
                      <a:pt x="753" y="575"/>
                    </a:lnTo>
                    <a:lnTo>
                      <a:pt x="731" y="590"/>
                    </a:lnTo>
                    <a:lnTo>
                      <a:pt x="723" y="617"/>
                    </a:lnTo>
                    <a:lnTo>
                      <a:pt x="742" y="628"/>
                    </a:lnTo>
                    <a:lnTo>
                      <a:pt x="742" y="655"/>
                    </a:lnTo>
                    <a:lnTo>
                      <a:pt x="742" y="678"/>
                    </a:lnTo>
                    <a:lnTo>
                      <a:pt x="731" y="704"/>
                    </a:lnTo>
                    <a:lnTo>
                      <a:pt x="753" y="731"/>
                    </a:lnTo>
                    <a:lnTo>
                      <a:pt x="772" y="742"/>
                    </a:lnTo>
                    <a:lnTo>
                      <a:pt x="791" y="753"/>
                    </a:lnTo>
                    <a:lnTo>
                      <a:pt x="791" y="780"/>
                    </a:lnTo>
                    <a:lnTo>
                      <a:pt x="772" y="780"/>
                    </a:lnTo>
                    <a:lnTo>
                      <a:pt x="753" y="768"/>
                    </a:lnTo>
                    <a:lnTo>
                      <a:pt x="731" y="753"/>
                    </a:lnTo>
                    <a:lnTo>
                      <a:pt x="712" y="742"/>
                    </a:lnTo>
                    <a:lnTo>
                      <a:pt x="693" y="731"/>
                    </a:lnTo>
                    <a:lnTo>
                      <a:pt x="674" y="715"/>
                    </a:lnTo>
                    <a:lnTo>
                      <a:pt x="651" y="704"/>
                    </a:lnTo>
                    <a:lnTo>
                      <a:pt x="632" y="715"/>
                    </a:lnTo>
                    <a:lnTo>
                      <a:pt x="613" y="704"/>
                    </a:lnTo>
                    <a:lnTo>
                      <a:pt x="594" y="693"/>
                    </a:lnTo>
                    <a:lnTo>
                      <a:pt x="572" y="678"/>
                    </a:lnTo>
                    <a:lnTo>
                      <a:pt x="553" y="678"/>
                    </a:lnTo>
                    <a:lnTo>
                      <a:pt x="534" y="678"/>
                    </a:lnTo>
                    <a:lnTo>
                      <a:pt x="534" y="678"/>
                    </a:lnTo>
                    <a:lnTo>
                      <a:pt x="522" y="678"/>
                    </a:lnTo>
                    <a:lnTo>
                      <a:pt x="503" y="678"/>
                    </a:lnTo>
                    <a:lnTo>
                      <a:pt x="485" y="678"/>
                    </a:lnTo>
                    <a:lnTo>
                      <a:pt x="462" y="678"/>
                    </a:lnTo>
                    <a:lnTo>
                      <a:pt x="443" y="678"/>
                    </a:lnTo>
                    <a:lnTo>
                      <a:pt x="435" y="655"/>
                    </a:lnTo>
                    <a:lnTo>
                      <a:pt x="435" y="628"/>
                    </a:lnTo>
                    <a:lnTo>
                      <a:pt x="435" y="602"/>
                    </a:lnTo>
                    <a:lnTo>
                      <a:pt x="424" y="575"/>
                    </a:lnTo>
                    <a:lnTo>
                      <a:pt x="413" y="549"/>
                    </a:lnTo>
                    <a:lnTo>
                      <a:pt x="405" y="526"/>
                    </a:lnTo>
                    <a:lnTo>
                      <a:pt x="386" y="526"/>
                    </a:lnTo>
                    <a:lnTo>
                      <a:pt x="363" y="526"/>
                    </a:lnTo>
                    <a:lnTo>
                      <a:pt x="344" y="526"/>
                    </a:lnTo>
                    <a:lnTo>
                      <a:pt x="337" y="549"/>
                    </a:lnTo>
                    <a:lnTo>
                      <a:pt x="314" y="564"/>
                    </a:lnTo>
                    <a:lnTo>
                      <a:pt x="295" y="549"/>
                    </a:lnTo>
                    <a:lnTo>
                      <a:pt x="276" y="564"/>
                    </a:lnTo>
                    <a:lnTo>
                      <a:pt x="257" y="549"/>
                    </a:lnTo>
                    <a:lnTo>
                      <a:pt x="246" y="526"/>
                    </a:lnTo>
                    <a:lnTo>
                      <a:pt x="235" y="500"/>
                    </a:lnTo>
                    <a:lnTo>
                      <a:pt x="227" y="473"/>
                    </a:lnTo>
                    <a:lnTo>
                      <a:pt x="204" y="473"/>
                    </a:lnTo>
                    <a:lnTo>
                      <a:pt x="197" y="473"/>
                    </a:lnTo>
                    <a:lnTo>
                      <a:pt x="174" y="473"/>
                    </a:lnTo>
                    <a:lnTo>
                      <a:pt x="148" y="473"/>
                    </a:lnTo>
                    <a:lnTo>
                      <a:pt x="136" y="473"/>
                    </a:lnTo>
                    <a:lnTo>
                      <a:pt x="117" y="473"/>
                    </a:lnTo>
                    <a:lnTo>
                      <a:pt x="98" y="473"/>
                    </a:lnTo>
                    <a:lnTo>
                      <a:pt x="68" y="473"/>
                    </a:lnTo>
                    <a:lnTo>
                      <a:pt x="57" y="488"/>
                    </a:lnTo>
                    <a:lnTo>
                      <a:pt x="38" y="488"/>
                    </a:lnTo>
                    <a:lnTo>
                      <a:pt x="19" y="488"/>
                    </a:lnTo>
                    <a:lnTo>
                      <a:pt x="7" y="473"/>
                    </a:lnTo>
                    <a:lnTo>
                      <a:pt x="7" y="473"/>
                    </a:lnTo>
                    <a:lnTo>
                      <a:pt x="7" y="450"/>
                    </a:lnTo>
                    <a:lnTo>
                      <a:pt x="0" y="435"/>
                    </a:lnTo>
                    <a:lnTo>
                      <a:pt x="0" y="435"/>
                    </a:lnTo>
                    <a:lnTo>
                      <a:pt x="19" y="424"/>
                    </a:lnTo>
                    <a:lnTo>
                      <a:pt x="30" y="424"/>
                    </a:lnTo>
                    <a:lnTo>
                      <a:pt x="19" y="424"/>
                    </a:lnTo>
                    <a:lnTo>
                      <a:pt x="19" y="424"/>
                    </a:lnTo>
                    <a:lnTo>
                      <a:pt x="4" y="439"/>
                    </a:lnTo>
                    <a:lnTo>
                      <a:pt x="7" y="431"/>
                    </a:lnTo>
                    <a:lnTo>
                      <a:pt x="19" y="424"/>
                    </a:lnTo>
                    <a:lnTo>
                      <a:pt x="38" y="424"/>
                    </a:lnTo>
                    <a:lnTo>
                      <a:pt x="57" y="435"/>
                    </a:lnTo>
                    <a:lnTo>
                      <a:pt x="76" y="424"/>
                    </a:lnTo>
                    <a:lnTo>
                      <a:pt x="98" y="424"/>
                    </a:lnTo>
                    <a:lnTo>
                      <a:pt x="117" y="435"/>
                    </a:lnTo>
                    <a:lnTo>
                      <a:pt x="136" y="424"/>
                    </a:lnTo>
                    <a:lnTo>
                      <a:pt x="148" y="397"/>
                    </a:lnTo>
                    <a:lnTo>
                      <a:pt x="155" y="371"/>
                    </a:lnTo>
                    <a:lnTo>
                      <a:pt x="174" y="360"/>
                    </a:lnTo>
                    <a:lnTo>
                      <a:pt x="174" y="333"/>
                    </a:lnTo>
                    <a:lnTo>
                      <a:pt x="185" y="307"/>
                    </a:lnTo>
                    <a:lnTo>
                      <a:pt x="204" y="295"/>
                    </a:lnTo>
                    <a:lnTo>
                      <a:pt x="227" y="284"/>
                    </a:lnTo>
                    <a:lnTo>
                      <a:pt x="246" y="269"/>
                    </a:lnTo>
                    <a:lnTo>
                      <a:pt x="257" y="246"/>
                    </a:lnTo>
                    <a:lnTo>
                      <a:pt x="265" y="219"/>
                    </a:lnTo>
                    <a:lnTo>
                      <a:pt x="257" y="193"/>
                    </a:lnTo>
                    <a:lnTo>
                      <a:pt x="265" y="166"/>
                    </a:lnTo>
                    <a:lnTo>
                      <a:pt x="276" y="144"/>
                    </a:lnTo>
                    <a:lnTo>
                      <a:pt x="276" y="117"/>
                    </a:lnTo>
                    <a:lnTo>
                      <a:pt x="288" y="91"/>
                    </a:lnTo>
                    <a:lnTo>
                      <a:pt x="288" y="91"/>
                    </a:lnTo>
                    <a:lnTo>
                      <a:pt x="288" y="91"/>
                    </a:lnTo>
                    <a:lnTo>
                      <a:pt x="295" y="68"/>
                    </a:lnTo>
                    <a:lnTo>
                      <a:pt x="307" y="53"/>
                    </a:lnTo>
                    <a:lnTo>
                      <a:pt x="326" y="41"/>
                    </a:lnTo>
                    <a:lnTo>
                      <a:pt x="344" y="41"/>
                    </a:lnTo>
                    <a:lnTo>
                      <a:pt x="363" y="53"/>
                    </a:lnTo>
                    <a:lnTo>
                      <a:pt x="386" y="53"/>
                    </a:lnTo>
                    <a:lnTo>
                      <a:pt x="405" y="68"/>
                    </a:lnTo>
                    <a:lnTo>
                      <a:pt x="424" y="68"/>
                    </a:lnTo>
                    <a:lnTo>
                      <a:pt x="443" y="68"/>
                    </a:lnTo>
                    <a:lnTo>
                      <a:pt x="462" y="68"/>
                    </a:lnTo>
                    <a:lnTo>
                      <a:pt x="473" y="41"/>
                    </a:lnTo>
                    <a:lnTo>
                      <a:pt x="492" y="41"/>
                    </a:lnTo>
                    <a:lnTo>
                      <a:pt x="515" y="41"/>
                    </a:lnTo>
                    <a:lnTo>
                      <a:pt x="534" y="41"/>
                    </a:lnTo>
                    <a:lnTo>
                      <a:pt x="553" y="41"/>
                    </a:lnTo>
                    <a:lnTo>
                      <a:pt x="572" y="26"/>
                    </a:lnTo>
                    <a:lnTo>
                      <a:pt x="594" y="26"/>
                    </a:lnTo>
                    <a:lnTo>
                      <a:pt x="613" y="26"/>
                    </a:lnTo>
                    <a:lnTo>
                      <a:pt x="632" y="15"/>
                    </a:lnTo>
                    <a:lnTo>
                      <a:pt x="651" y="15"/>
                    </a:lnTo>
                    <a:lnTo>
                      <a:pt x="662" y="0"/>
                    </a:lnTo>
                    <a:lnTo>
                      <a:pt x="662" y="0"/>
                    </a:lnTo>
                    <a:lnTo>
                      <a:pt x="681" y="26"/>
                    </a:lnTo>
                    <a:lnTo>
                      <a:pt x="700" y="53"/>
                    </a:lnTo>
                    <a:lnTo>
                      <a:pt x="723" y="68"/>
                    </a:lnTo>
                    <a:lnTo>
                      <a:pt x="742" y="68"/>
                    </a:lnTo>
                    <a:lnTo>
                      <a:pt x="761" y="68"/>
                    </a:lnTo>
                    <a:lnTo>
                      <a:pt x="780" y="68"/>
                    </a:lnTo>
                    <a:lnTo>
                      <a:pt x="803" y="68"/>
                    </a:lnTo>
                    <a:lnTo>
                      <a:pt x="822" y="91"/>
                    </a:lnTo>
                    <a:lnTo>
                      <a:pt x="840" y="91"/>
                    </a:lnTo>
                    <a:lnTo>
                      <a:pt x="840" y="91"/>
                    </a:lnTo>
                    <a:lnTo>
                      <a:pt x="765" y="322"/>
                    </a:lnTo>
                    <a:lnTo>
                      <a:pt x="761" y="333"/>
                    </a:lnTo>
                    <a:lnTo>
                      <a:pt x="772" y="378"/>
                    </a:lnTo>
                    <a:lnTo>
                      <a:pt x="765" y="333"/>
                    </a:lnTo>
                    <a:lnTo>
                      <a:pt x="765" y="333"/>
                    </a:lnTo>
                    <a:lnTo>
                      <a:pt x="787" y="462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570" name="Freeform 98"/>
              <p:cNvSpPr>
                <a:spLocks/>
              </p:cNvSpPr>
              <p:nvPr/>
            </p:nvSpPr>
            <p:spPr bwMode="auto">
              <a:xfrm>
                <a:off x="4307" y="1406"/>
                <a:ext cx="236" cy="272"/>
              </a:xfrm>
              <a:custGeom>
                <a:avLst/>
                <a:gdLst/>
                <a:ahLst/>
                <a:cxnLst>
                  <a:cxn ang="0">
                    <a:pos x="30" y="345"/>
                  </a:cxn>
                  <a:cxn ang="0">
                    <a:pos x="0" y="318"/>
                  </a:cxn>
                  <a:cxn ang="0">
                    <a:pos x="23" y="307"/>
                  </a:cxn>
                  <a:cxn ang="0">
                    <a:pos x="42" y="281"/>
                  </a:cxn>
                  <a:cxn ang="0">
                    <a:pos x="60" y="254"/>
                  </a:cxn>
                  <a:cxn ang="0">
                    <a:pos x="102" y="254"/>
                  </a:cxn>
                  <a:cxn ang="0">
                    <a:pos x="129" y="254"/>
                  </a:cxn>
                  <a:cxn ang="0">
                    <a:pos x="151" y="231"/>
                  </a:cxn>
                  <a:cxn ang="0">
                    <a:pos x="140" y="190"/>
                  </a:cxn>
                  <a:cxn ang="0">
                    <a:pos x="129" y="140"/>
                  </a:cxn>
                  <a:cxn ang="0">
                    <a:pos x="121" y="114"/>
                  </a:cxn>
                  <a:cxn ang="0">
                    <a:pos x="91" y="87"/>
                  </a:cxn>
                  <a:cxn ang="0">
                    <a:pos x="91" y="76"/>
                  </a:cxn>
                  <a:cxn ang="0">
                    <a:pos x="121" y="65"/>
                  </a:cxn>
                  <a:cxn ang="0">
                    <a:pos x="151" y="65"/>
                  </a:cxn>
                  <a:cxn ang="0">
                    <a:pos x="189" y="76"/>
                  </a:cxn>
                  <a:cxn ang="0">
                    <a:pos x="219" y="50"/>
                  </a:cxn>
                  <a:cxn ang="0">
                    <a:pos x="219" y="27"/>
                  </a:cxn>
                  <a:cxn ang="0">
                    <a:pos x="238" y="27"/>
                  </a:cxn>
                  <a:cxn ang="0">
                    <a:pos x="280" y="12"/>
                  </a:cxn>
                  <a:cxn ang="0">
                    <a:pos x="318" y="0"/>
                  </a:cxn>
                  <a:cxn ang="0">
                    <a:pos x="348" y="12"/>
                  </a:cxn>
                  <a:cxn ang="0">
                    <a:pos x="341" y="12"/>
                  </a:cxn>
                  <a:cxn ang="0">
                    <a:pos x="329" y="65"/>
                  </a:cxn>
                  <a:cxn ang="0">
                    <a:pos x="310" y="114"/>
                  </a:cxn>
                  <a:cxn ang="0">
                    <a:pos x="310" y="167"/>
                  </a:cxn>
                  <a:cxn ang="0">
                    <a:pos x="280" y="205"/>
                  </a:cxn>
                  <a:cxn ang="0">
                    <a:pos x="238" y="231"/>
                  </a:cxn>
                  <a:cxn ang="0">
                    <a:pos x="227" y="281"/>
                  </a:cxn>
                  <a:cxn ang="0">
                    <a:pos x="201" y="318"/>
                  </a:cxn>
                  <a:cxn ang="0">
                    <a:pos x="170" y="356"/>
                  </a:cxn>
                  <a:cxn ang="0">
                    <a:pos x="129" y="345"/>
                  </a:cxn>
                  <a:cxn ang="0">
                    <a:pos x="91" y="345"/>
                  </a:cxn>
                  <a:cxn ang="0">
                    <a:pos x="72" y="345"/>
                  </a:cxn>
                  <a:cxn ang="0">
                    <a:pos x="72" y="345"/>
                  </a:cxn>
                  <a:cxn ang="0">
                    <a:pos x="60" y="349"/>
                  </a:cxn>
                  <a:cxn ang="0">
                    <a:pos x="60" y="352"/>
                  </a:cxn>
                  <a:cxn ang="0">
                    <a:pos x="53" y="356"/>
                  </a:cxn>
                  <a:cxn ang="0">
                    <a:pos x="72" y="345"/>
                  </a:cxn>
                  <a:cxn ang="0">
                    <a:pos x="42" y="360"/>
                  </a:cxn>
                </a:cxnLst>
                <a:rect l="0" t="0" r="r" b="b"/>
                <a:pathLst>
                  <a:path w="348" h="360">
                    <a:moveTo>
                      <a:pt x="42" y="360"/>
                    </a:moveTo>
                    <a:lnTo>
                      <a:pt x="30" y="345"/>
                    </a:lnTo>
                    <a:lnTo>
                      <a:pt x="11" y="330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23" y="307"/>
                    </a:lnTo>
                    <a:lnTo>
                      <a:pt x="42" y="307"/>
                    </a:lnTo>
                    <a:lnTo>
                      <a:pt x="42" y="281"/>
                    </a:lnTo>
                    <a:lnTo>
                      <a:pt x="42" y="254"/>
                    </a:lnTo>
                    <a:lnTo>
                      <a:pt x="60" y="254"/>
                    </a:lnTo>
                    <a:lnTo>
                      <a:pt x="83" y="243"/>
                    </a:lnTo>
                    <a:lnTo>
                      <a:pt x="102" y="254"/>
                    </a:lnTo>
                    <a:lnTo>
                      <a:pt x="121" y="243"/>
                    </a:lnTo>
                    <a:lnTo>
                      <a:pt x="129" y="254"/>
                    </a:lnTo>
                    <a:lnTo>
                      <a:pt x="151" y="254"/>
                    </a:lnTo>
                    <a:lnTo>
                      <a:pt x="151" y="231"/>
                    </a:lnTo>
                    <a:lnTo>
                      <a:pt x="151" y="216"/>
                    </a:lnTo>
                    <a:lnTo>
                      <a:pt x="140" y="190"/>
                    </a:lnTo>
                    <a:lnTo>
                      <a:pt x="129" y="167"/>
                    </a:lnTo>
                    <a:lnTo>
                      <a:pt x="129" y="140"/>
                    </a:lnTo>
                    <a:lnTo>
                      <a:pt x="140" y="114"/>
                    </a:lnTo>
                    <a:lnTo>
                      <a:pt x="121" y="114"/>
                    </a:lnTo>
                    <a:lnTo>
                      <a:pt x="102" y="114"/>
                    </a:lnTo>
                    <a:lnTo>
                      <a:pt x="91" y="87"/>
                    </a:lnTo>
                    <a:lnTo>
                      <a:pt x="102" y="76"/>
                    </a:lnTo>
                    <a:lnTo>
                      <a:pt x="91" y="76"/>
                    </a:lnTo>
                    <a:lnTo>
                      <a:pt x="110" y="76"/>
                    </a:lnTo>
                    <a:lnTo>
                      <a:pt x="121" y="65"/>
                    </a:lnTo>
                    <a:lnTo>
                      <a:pt x="129" y="65"/>
                    </a:lnTo>
                    <a:lnTo>
                      <a:pt x="151" y="65"/>
                    </a:lnTo>
                    <a:lnTo>
                      <a:pt x="170" y="65"/>
                    </a:lnTo>
                    <a:lnTo>
                      <a:pt x="189" y="76"/>
                    </a:lnTo>
                    <a:lnTo>
                      <a:pt x="208" y="76"/>
                    </a:lnTo>
                    <a:lnTo>
                      <a:pt x="219" y="50"/>
                    </a:lnTo>
                    <a:lnTo>
                      <a:pt x="219" y="27"/>
                    </a:lnTo>
                    <a:lnTo>
                      <a:pt x="219" y="27"/>
                    </a:lnTo>
                    <a:lnTo>
                      <a:pt x="219" y="27"/>
                    </a:lnTo>
                    <a:lnTo>
                      <a:pt x="238" y="27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99" y="0"/>
                    </a:lnTo>
                    <a:lnTo>
                      <a:pt x="318" y="0"/>
                    </a:lnTo>
                    <a:lnTo>
                      <a:pt x="341" y="12"/>
                    </a:lnTo>
                    <a:lnTo>
                      <a:pt x="348" y="12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29" y="38"/>
                    </a:lnTo>
                    <a:lnTo>
                      <a:pt x="329" y="65"/>
                    </a:lnTo>
                    <a:lnTo>
                      <a:pt x="318" y="87"/>
                    </a:lnTo>
                    <a:lnTo>
                      <a:pt x="310" y="114"/>
                    </a:lnTo>
                    <a:lnTo>
                      <a:pt x="318" y="140"/>
                    </a:lnTo>
                    <a:lnTo>
                      <a:pt x="310" y="167"/>
                    </a:lnTo>
                    <a:lnTo>
                      <a:pt x="299" y="190"/>
                    </a:lnTo>
                    <a:lnTo>
                      <a:pt x="280" y="205"/>
                    </a:lnTo>
                    <a:lnTo>
                      <a:pt x="257" y="216"/>
                    </a:lnTo>
                    <a:lnTo>
                      <a:pt x="238" y="231"/>
                    </a:lnTo>
                    <a:lnTo>
                      <a:pt x="227" y="254"/>
                    </a:lnTo>
                    <a:lnTo>
                      <a:pt x="227" y="281"/>
                    </a:lnTo>
                    <a:lnTo>
                      <a:pt x="208" y="292"/>
                    </a:lnTo>
                    <a:lnTo>
                      <a:pt x="201" y="318"/>
                    </a:lnTo>
                    <a:lnTo>
                      <a:pt x="189" y="345"/>
                    </a:lnTo>
                    <a:lnTo>
                      <a:pt x="170" y="356"/>
                    </a:lnTo>
                    <a:lnTo>
                      <a:pt x="151" y="345"/>
                    </a:lnTo>
                    <a:lnTo>
                      <a:pt x="129" y="345"/>
                    </a:lnTo>
                    <a:lnTo>
                      <a:pt x="110" y="356"/>
                    </a:lnTo>
                    <a:lnTo>
                      <a:pt x="91" y="345"/>
                    </a:lnTo>
                    <a:lnTo>
                      <a:pt x="72" y="345"/>
                    </a:lnTo>
                    <a:lnTo>
                      <a:pt x="72" y="345"/>
                    </a:lnTo>
                    <a:lnTo>
                      <a:pt x="72" y="345"/>
                    </a:lnTo>
                    <a:lnTo>
                      <a:pt x="72" y="345"/>
                    </a:lnTo>
                    <a:lnTo>
                      <a:pt x="60" y="349"/>
                    </a:lnTo>
                    <a:lnTo>
                      <a:pt x="60" y="349"/>
                    </a:lnTo>
                    <a:lnTo>
                      <a:pt x="60" y="352"/>
                    </a:lnTo>
                    <a:lnTo>
                      <a:pt x="60" y="352"/>
                    </a:lnTo>
                    <a:lnTo>
                      <a:pt x="60" y="352"/>
                    </a:lnTo>
                    <a:lnTo>
                      <a:pt x="53" y="356"/>
                    </a:lnTo>
                    <a:lnTo>
                      <a:pt x="53" y="356"/>
                    </a:lnTo>
                    <a:lnTo>
                      <a:pt x="72" y="345"/>
                    </a:lnTo>
                    <a:lnTo>
                      <a:pt x="83" y="345"/>
                    </a:lnTo>
                    <a:lnTo>
                      <a:pt x="42" y="360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571" name="Freeform 99"/>
              <p:cNvSpPr>
                <a:spLocks/>
              </p:cNvSpPr>
              <p:nvPr/>
            </p:nvSpPr>
            <p:spPr bwMode="auto">
              <a:xfrm>
                <a:off x="4253" y="1455"/>
                <a:ext cx="156" cy="191"/>
              </a:xfrm>
              <a:custGeom>
                <a:avLst/>
                <a:gdLst/>
                <a:ahLst/>
                <a:cxnLst>
                  <a:cxn ang="0">
                    <a:pos x="80" y="253"/>
                  </a:cxn>
                  <a:cxn ang="0">
                    <a:pos x="110" y="238"/>
                  </a:cxn>
                  <a:cxn ang="0">
                    <a:pos x="87" y="246"/>
                  </a:cxn>
                  <a:cxn ang="0">
                    <a:pos x="87" y="250"/>
                  </a:cxn>
                  <a:cxn ang="0">
                    <a:pos x="84" y="250"/>
                  </a:cxn>
                  <a:cxn ang="0">
                    <a:pos x="91" y="242"/>
                  </a:cxn>
                  <a:cxn ang="0">
                    <a:pos x="80" y="253"/>
                  </a:cxn>
                  <a:cxn ang="0">
                    <a:pos x="80" y="253"/>
                  </a:cxn>
                  <a:cxn ang="0">
                    <a:pos x="103" y="242"/>
                  </a:cxn>
                  <a:cxn ang="0">
                    <a:pos x="122" y="242"/>
                  </a:cxn>
                  <a:cxn ang="0">
                    <a:pos x="122" y="216"/>
                  </a:cxn>
                  <a:cxn ang="0">
                    <a:pos x="122" y="189"/>
                  </a:cxn>
                  <a:cxn ang="0">
                    <a:pos x="140" y="189"/>
                  </a:cxn>
                  <a:cxn ang="0">
                    <a:pos x="163" y="178"/>
                  </a:cxn>
                  <a:cxn ang="0">
                    <a:pos x="182" y="189"/>
                  </a:cxn>
                  <a:cxn ang="0">
                    <a:pos x="201" y="178"/>
                  </a:cxn>
                  <a:cxn ang="0">
                    <a:pos x="209" y="189"/>
                  </a:cxn>
                  <a:cxn ang="0">
                    <a:pos x="231" y="189"/>
                  </a:cxn>
                  <a:cxn ang="0">
                    <a:pos x="231" y="166"/>
                  </a:cxn>
                  <a:cxn ang="0">
                    <a:pos x="231" y="151"/>
                  </a:cxn>
                  <a:cxn ang="0">
                    <a:pos x="220" y="125"/>
                  </a:cxn>
                  <a:cxn ang="0">
                    <a:pos x="209" y="102"/>
                  </a:cxn>
                  <a:cxn ang="0">
                    <a:pos x="209" y="75"/>
                  </a:cxn>
                  <a:cxn ang="0">
                    <a:pos x="220" y="49"/>
                  </a:cxn>
                  <a:cxn ang="0">
                    <a:pos x="201" y="49"/>
                  </a:cxn>
                  <a:cxn ang="0">
                    <a:pos x="182" y="49"/>
                  </a:cxn>
                  <a:cxn ang="0">
                    <a:pos x="171" y="22"/>
                  </a:cxn>
                  <a:cxn ang="0">
                    <a:pos x="182" y="11"/>
                  </a:cxn>
                  <a:cxn ang="0">
                    <a:pos x="182" y="11"/>
                  </a:cxn>
                  <a:cxn ang="0">
                    <a:pos x="163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3" y="11"/>
                  </a:cxn>
                  <a:cxn ang="0">
                    <a:pos x="103" y="11"/>
                  </a:cxn>
                  <a:cxn ang="0">
                    <a:pos x="103" y="11"/>
                  </a:cxn>
                  <a:cxn ang="0">
                    <a:pos x="80" y="11"/>
                  </a:cxn>
                  <a:cxn ang="0">
                    <a:pos x="61" y="0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12" y="49"/>
                  </a:cxn>
                  <a:cxn ang="0">
                    <a:pos x="0" y="75"/>
                  </a:cxn>
                  <a:cxn ang="0">
                    <a:pos x="0" y="102"/>
                  </a:cxn>
                  <a:cxn ang="0">
                    <a:pos x="0" y="125"/>
                  </a:cxn>
                  <a:cxn ang="0">
                    <a:pos x="0" y="151"/>
                  </a:cxn>
                  <a:cxn ang="0">
                    <a:pos x="0" y="178"/>
                  </a:cxn>
                  <a:cxn ang="0">
                    <a:pos x="23" y="189"/>
                  </a:cxn>
                  <a:cxn ang="0">
                    <a:pos x="31" y="216"/>
                  </a:cxn>
                  <a:cxn ang="0">
                    <a:pos x="42" y="227"/>
                  </a:cxn>
                  <a:cxn ang="0">
                    <a:pos x="61" y="242"/>
                  </a:cxn>
                  <a:cxn ang="0">
                    <a:pos x="72" y="242"/>
                  </a:cxn>
                  <a:cxn ang="0">
                    <a:pos x="80" y="253"/>
                  </a:cxn>
                </a:cxnLst>
                <a:rect l="0" t="0" r="r" b="b"/>
                <a:pathLst>
                  <a:path w="231" h="253">
                    <a:moveTo>
                      <a:pt x="80" y="253"/>
                    </a:moveTo>
                    <a:lnTo>
                      <a:pt x="110" y="238"/>
                    </a:lnTo>
                    <a:lnTo>
                      <a:pt x="87" y="246"/>
                    </a:lnTo>
                    <a:lnTo>
                      <a:pt x="87" y="250"/>
                    </a:lnTo>
                    <a:lnTo>
                      <a:pt x="84" y="250"/>
                    </a:lnTo>
                    <a:lnTo>
                      <a:pt x="91" y="242"/>
                    </a:lnTo>
                    <a:lnTo>
                      <a:pt x="80" y="253"/>
                    </a:lnTo>
                    <a:lnTo>
                      <a:pt x="80" y="253"/>
                    </a:lnTo>
                    <a:lnTo>
                      <a:pt x="103" y="242"/>
                    </a:lnTo>
                    <a:lnTo>
                      <a:pt x="122" y="242"/>
                    </a:lnTo>
                    <a:lnTo>
                      <a:pt x="122" y="216"/>
                    </a:lnTo>
                    <a:lnTo>
                      <a:pt x="122" y="189"/>
                    </a:lnTo>
                    <a:lnTo>
                      <a:pt x="140" y="189"/>
                    </a:lnTo>
                    <a:lnTo>
                      <a:pt x="163" y="178"/>
                    </a:lnTo>
                    <a:lnTo>
                      <a:pt x="182" y="189"/>
                    </a:lnTo>
                    <a:lnTo>
                      <a:pt x="201" y="178"/>
                    </a:lnTo>
                    <a:lnTo>
                      <a:pt x="209" y="189"/>
                    </a:lnTo>
                    <a:lnTo>
                      <a:pt x="231" y="189"/>
                    </a:lnTo>
                    <a:lnTo>
                      <a:pt x="231" y="166"/>
                    </a:lnTo>
                    <a:lnTo>
                      <a:pt x="231" y="151"/>
                    </a:lnTo>
                    <a:lnTo>
                      <a:pt x="220" y="125"/>
                    </a:lnTo>
                    <a:lnTo>
                      <a:pt x="209" y="102"/>
                    </a:lnTo>
                    <a:lnTo>
                      <a:pt x="209" y="75"/>
                    </a:lnTo>
                    <a:lnTo>
                      <a:pt x="220" y="49"/>
                    </a:lnTo>
                    <a:lnTo>
                      <a:pt x="201" y="49"/>
                    </a:lnTo>
                    <a:lnTo>
                      <a:pt x="182" y="49"/>
                    </a:lnTo>
                    <a:lnTo>
                      <a:pt x="171" y="22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63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80" y="11"/>
                    </a:lnTo>
                    <a:lnTo>
                      <a:pt x="61" y="0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12" y="49"/>
                    </a:lnTo>
                    <a:lnTo>
                      <a:pt x="0" y="75"/>
                    </a:lnTo>
                    <a:lnTo>
                      <a:pt x="0" y="102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8"/>
                    </a:lnTo>
                    <a:lnTo>
                      <a:pt x="23" y="189"/>
                    </a:lnTo>
                    <a:lnTo>
                      <a:pt x="31" y="216"/>
                    </a:lnTo>
                    <a:lnTo>
                      <a:pt x="42" y="227"/>
                    </a:lnTo>
                    <a:lnTo>
                      <a:pt x="61" y="242"/>
                    </a:lnTo>
                    <a:lnTo>
                      <a:pt x="72" y="242"/>
                    </a:lnTo>
                    <a:lnTo>
                      <a:pt x="80" y="253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572" name="Freeform 100"/>
              <p:cNvSpPr>
                <a:spLocks/>
              </p:cNvSpPr>
              <p:nvPr/>
            </p:nvSpPr>
            <p:spPr bwMode="auto">
              <a:xfrm>
                <a:off x="4415" y="1212"/>
                <a:ext cx="368" cy="215"/>
              </a:xfrm>
              <a:custGeom>
                <a:avLst/>
                <a:gdLst/>
                <a:ahLst/>
                <a:cxnLst>
                  <a:cxn ang="0">
                    <a:pos x="98" y="117"/>
                  </a:cxn>
                  <a:cxn ang="0">
                    <a:pos x="140" y="102"/>
                  </a:cxn>
                  <a:cxn ang="0">
                    <a:pos x="182" y="91"/>
                  </a:cxn>
                  <a:cxn ang="0">
                    <a:pos x="201" y="64"/>
                  </a:cxn>
                  <a:cxn ang="0">
                    <a:pos x="238" y="53"/>
                  </a:cxn>
                  <a:cxn ang="0">
                    <a:pos x="280" y="38"/>
                  </a:cxn>
                  <a:cxn ang="0">
                    <a:pos x="318" y="26"/>
                  </a:cxn>
                  <a:cxn ang="0">
                    <a:pos x="356" y="0"/>
                  </a:cxn>
                  <a:cxn ang="0">
                    <a:pos x="401" y="11"/>
                  </a:cxn>
                  <a:cxn ang="0">
                    <a:pos x="420" y="64"/>
                  </a:cxn>
                  <a:cxn ang="0">
                    <a:pos x="435" y="79"/>
                  </a:cxn>
                  <a:cxn ang="0">
                    <a:pos x="477" y="91"/>
                  </a:cxn>
                  <a:cxn ang="0">
                    <a:pos x="515" y="129"/>
                  </a:cxn>
                  <a:cxn ang="0">
                    <a:pos x="545" y="166"/>
                  </a:cxn>
                  <a:cxn ang="0">
                    <a:pos x="526" y="193"/>
                  </a:cxn>
                  <a:cxn ang="0">
                    <a:pos x="488" y="204"/>
                  </a:cxn>
                  <a:cxn ang="0">
                    <a:pos x="447" y="219"/>
                  </a:cxn>
                  <a:cxn ang="0">
                    <a:pos x="409" y="219"/>
                  </a:cxn>
                  <a:cxn ang="0">
                    <a:pos x="367" y="216"/>
                  </a:cxn>
                  <a:cxn ang="0">
                    <a:pos x="337" y="246"/>
                  </a:cxn>
                  <a:cxn ang="0">
                    <a:pos x="299" y="246"/>
                  </a:cxn>
                  <a:cxn ang="0">
                    <a:pos x="257" y="231"/>
                  </a:cxn>
                  <a:cxn ang="0">
                    <a:pos x="220" y="219"/>
                  </a:cxn>
                  <a:cxn ang="0">
                    <a:pos x="189" y="246"/>
                  </a:cxn>
                  <a:cxn ang="0">
                    <a:pos x="159" y="257"/>
                  </a:cxn>
                  <a:cxn ang="0">
                    <a:pos x="117" y="265"/>
                  </a:cxn>
                  <a:cxn ang="0">
                    <a:pos x="91" y="276"/>
                  </a:cxn>
                  <a:cxn ang="0">
                    <a:pos x="49" y="284"/>
                  </a:cxn>
                  <a:cxn ang="0">
                    <a:pos x="19" y="246"/>
                  </a:cxn>
                  <a:cxn ang="0">
                    <a:pos x="0" y="193"/>
                  </a:cxn>
                  <a:cxn ang="0">
                    <a:pos x="19" y="140"/>
                  </a:cxn>
                  <a:cxn ang="0">
                    <a:pos x="60" y="121"/>
                  </a:cxn>
                  <a:cxn ang="0">
                    <a:pos x="68" y="117"/>
                  </a:cxn>
                </a:cxnLst>
                <a:rect l="0" t="0" r="r" b="b"/>
                <a:pathLst>
                  <a:path w="545" h="284">
                    <a:moveTo>
                      <a:pt x="79" y="113"/>
                    </a:moveTo>
                    <a:lnTo>
                      <a:pt x="98" y="117"/>
                    </a:lnTo>
                    <a:lnTo>
                      <a:pt x="121" y="117"/>
                    </a:lnTo>
                    <a:lnTo>
                      <a:pt x="140" y="102"/>
                    </a:lnTo>
                    <a:lnTo>
                      <a:pt x="159" y="102"/>
                    </a:lnTo>
                    <a:lnTo>
                      <a:pt x="182" y="91"/>
                    </a:lnTo>
                    <a:lnTo>
                      <a:pt x="182" y="64"/>
                    </a:lnTo>
                    <a:lnTo>
                      <a:pt x="201" y="64"/>
                    </a:lnTo>
                    <a:lnTo>
                      <a:pt x="220" y="53"/>
                    </a:lnTo>
                    <a:lnTo>
                      <a:pt x="238" y="53"/>
                    </a:lnTo>
                    <a:lnTo>
                      <a:pt x="257" y="53"/>
                    </a:lnTo>
                    <a:lnTo>
                      <a:pt x="280" y="38"/>
                    </a:lnTo>
                    <a:lnTo>
                      <a:pt x="299" y="38"/>
                    </a:lnTo>
                    <a:lnTo>
                      <a:pt x="318" y="26"/>
                    </a:lnTo>
                    <a:lnTo>
                      <a:pt x="337" y="15"/>
                    </a:lnTo>
                    <a:lnTo>
                      <a:pt x="356" y="0"/>
                    </a:lnTo>
                    <a:lnTo>
                      <a:pt x="379" y="0"/>
                    </a:lnTo>
                    <a:lnTo>
                      <a:pt x="401" y="11"/>
                    </a:lnTo>
                    <a:lnTo>
                      <a:pt x="413" y="38"/>
                    </a:lnTo>
                    <a:lnTo>
                      <a:pt x="420" y="64"/>
                    </a:lnTo>
                    <a:lnTo>
                      <a:pt x="420" y="79"/>
                    </a:lnTo>
                    <a:lnTo>
                      <a:pt x="435" y="79"/>
                    </a:lnTo>
                    <a:lnTo>
                      <a:pt x="458" y="91"/>
                    </a:lnTo>
                    <a:lnTo>
                      <a:pt x="477" y="91"/>
                    </a:lnTo>
                    <a:lnTo>
                      <a:pt x="500" y="125"/>
                    </a:lnTo>
                    <a:lnTo>
                      <a:pt x="515" y="129"/>
                    </a:lnTo>
                    <a:lnTo>
                      <a:pt x="538" y="155"/>
                    </a:lnTo>
                    <a:lnTo>
                      <a:pt x="545" y="166"/>
                    </a:lnTo>
                    <a:lnTo>
                      <a:pt x="545" y="193"/>
                    </a:lnTo>
                    <a:lnTo>
                      <a:pt x="526" y="193"/>
                    </a:lnTo>
                    <a:lnTo>
                      <a:pt x="507" y="204"/>
                    </a:lnTo>
                    <a:lnTo>
                      <a:pt x="488" y="204"/>
                    </a:lnTo>
                    <a:lnTo>
                      <a:pt x="466" y="204"/>
                    </a:lnTo>
                    <a:lnTo>
                      <a:pt x="447" y="219"/>
                    </a:lnTo>
                    <a:lnTo>
                      <a:pt x="428" y="219"/>
                    </a:lnTo>
                    <a:lnTo>
                      <a:pt x="409" y="219"/>
                    </a:lnTo>
                    <a:lnTo>
                      <a:pt x="386" y="219"/>
                    </a:lnTo>
                    <a:lnTo>
                      <a:pt x="367" y="216"/>
                    </a:lnTo>
                    <a:lnTo>
                      <a:pt x="356" y="246"/>
                    </a:lnTo>
                    <a:lnTo>
                      <a:pt x="337" y="246"/>
                    </a:lnTo>
                    <a:lnTo>
                      <a:pt x="318" y="246"/>
                    </a:lnTo>
                    <a:lnTo>
                      <a:pt x="299" y="246"/>
                    </a:lnTo>
                    <a:lnTo>
                      <a:pt x="280" y="231"/>
                    </a:lnTo>
                    <a:lnTo>
                      <a:pt x="257" y="231"/>
                    </a:lnTo>
                    <a:lnTo>
                      <a:pt x="238" y="219"/>
                    </a:lnTo>
                    <a:lnTo>
                      <a:pt x="220" y="219"/>
                    </a:lnTo>
                    <a:lnTo>
                      <a:pt x="197" y="235"/>
                    </a:lnTo>
                    <a:lnTo>
                      <a:pt x="189" y="246"/>
                    </a:lnTo>
                    <a:lnTo>
                      <a:pt x="182" y="269"/>
                    </a:lnTo>
                    <a:lnTo>
                      <a:pt x="159" y="257"/>
                    </a:lnTo>
                    <a:lnTo>
                      <a:pt x="140" y="257"/>
                    </a:lnTo>
                    <a:lnTo>
                      <a:pt x="117" y="265"/>
                    </a:lnTo>
                    <a:lnTo>
                      <a:pt x="102" y="265"/>
                    </a:lnTo>
                    <a:lnTo>
                      <a:pt x="91" y="276"/>
                    </a:lnTo>
                    <a:lnTo>
                      <a:pt x="68" y="284"/>
                    </a:lnTo>
                    <a:lnTo>
                      <a:pt x="49" y="284"/>
                    </a:lnTo>
                    <a:lnTo>
                      <a:pt x="30" y="269"/>
                    </a:lnTo>
                    <a:lnTo>
                      <a:pt x="19" y="246"/>
                    </a:lnTo>
                    <a:lnTo>
                      <a:pt x="11" y="219"/>
                    </a:lnTo>
                    <a:lnTo>
                      <a:pt x="0" y="193"/>
                    </a:lnTo>
                    <a:lnTo>
                      <a:pt x="11" y="166"/>
                    </a:lnTo>
                    <a:lnTo>
                      <a:pt x="19" y="140"/>
                    </a:lnTo>
                    <a:lnTo>
                      <a:pt x="42" y="129"/>
                    </a:lnTo>
                    <a:lnTo>
                      <a:pt x="60" y="121"/>
                    </a:lnTo>
                    <a:lnTo>
                      <a:pt x="68" y="117"/>
                    </a:lnTo>
                    <a:lnTo>
                      <a:pt x="68" y="117"/>
                    </a:lnTo>
                    <a:lnTo>
                      <a:pt x="79" y="113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9573" name="Freeform 101"/>
            <p:cNvSpPr>
              <a:spLocks/>
            </p:cNvSpPr>
            <p:nvPr/>
          </p:nvSpPr>
          <p:spPr bwMode="auto">
            <a:xfrm>
              <a:off x="3436" y="1030"/>
              <a:ext cx="54" cy="5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38"/>
                </a:cxn>
                <a:cxn ang="0">
                  <a:pos x="7" y="65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38" y="65"/>
                </a:cxn>
                <a:cxn ang="0">
                  <a:pos x="45" y="38"/>
                </a:cxn>
                <a:cxn ang="0">
                  <a:pos x="68" y="38"/>
                </a:cxn>
                <a:cxn ang="0">
                  <a:pos x="64" y="38"/>
                </a:cxn>
                <a:cxn ang="0">
                  <a:pos x="75" y="12"/>
                </a:cxn>
                <a:cxn ang="0">
                  <a:pos x="79" y="15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79" h="76">
                  <a:moveTo>
                    <a:pt x="0" y="12"/>
                  </a:moveTo>
                  <a:lnTo>
                    <a:pt x="0" y="38"/>
                  </a:lnTo>
                  <a:lnTo>
                    <a:pt x="7" y="65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38" y="65"/>
                  </a:lnTo>
                  <a:lnTo>
                    <a:pt x="45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75" y="12"/>
                  </a:lnTo>
                  <a:lnTo>
                    <a:pt x="79" y="15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574" name="Freeform 102"/>
            <p:cNvSpPr>
              <a:spLocks/>
            </p:cNvSpPr>
            <p:nvPr/>
          </p:nvSpPr>
          <p:spPr bwMode="auto">
            <a:xfrm>
              <a:off x="3436" y="1030"/>
              <a:ext cx="54" cy="5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38"/>
                </a:cxn>
                <a:cxn ang="0">
                  <a:pos x="7" y="65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38" y="65"/>
                </a:cxn>
                <a:cxn ang="0">
                  <a:pos x="45" y="38"/>
                </a:cxn>
                <a:cxn ang="0">
                  <a:pos x="68" y="38"/>
                </a:cxn>
                <a:cxn ang="0">
                  <a:pos x="64" y="38"/>
                </a:cxn>
                <a:cxn ang="0">
                  <a:pos x="75" y="12"/>
                </a:cxn>
                <a:cxn ang="0">
                  <a:pos x="79" y="15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79" h="76">
                  <a:moveTo>
                    <a:pt x="0" y="12"/>
                  </a:moveTo>
                  <a:lnTo>
                    <a:pt x="0" y="38"/>
                  </a:lnTo>
                  <a:lnTo>
                    <a:pt x="7" y="65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38" y="65"/>
                  </a:lnTo>
                  <a:lnTo>
                    <a:pt x="45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75" y="12"/>
                  </a:lnTo>
                  <a:lnTo>
                    <a:pt x="79" y="15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575" name="Freeform 103"/>
            <p:cNvSpPr>
              <a:spLocks/>
            </p:cNvSpPr>
            <p:nvPr/>
          </p:nvSpPr>
          <p:spPr bwMode="auto">
            <a:xfrm>
              <a:off x="3495" y="1116"/>
              <a:ext cx="79" cy="106"/>
            </a:xfrm>
            <a:custGeom>
              <a:avLst/>
              <a:gdLst/>
              <a:ahLst/>
              <a:cxnLst>
                <a:cxn ang="0">
                  <a:pos x="79" y="129"/>
                </a:cxn>
                <a:cxn ang="0">
                  <a:pos x="79" y="129"/>
                </a:cxn>
                <a:cxn ang="0">
                  <a:pos x="98" y="117"/>
                </a:cxn>
                <a:cxn ang="0">
                  <a:pos x="117" y="91"/>
                </a:cxn>
                <a:cxn ang="0">
                  <a:pos x="117" y="64"/>
                </a:cxn>
                <a:cxn ang="0">
                  <a:pos x="117" y="64"/>
                </a:cxn>
                <a:cxn ang="0">
                  <a:pos x="117" y="53"/>
                </a:cxn>
                <a:cxn ang="0">
                  <a:pos x="110" y="26"/>
                </a:cxn>
                <a:cxn ang="0">
                  <a:pos x="106" y="23"/>
                </a:cxn>
                <a:cxn ang="0">
                  <a:pos x="98" y="7"/>
                </a:cxn>
                <a:cxn ang="0">
                  <a:pos x="94" y="0"/>
                </a:cxn>
                <a:cxn ang="0">
                  <a:pos x="79" y="0"/>
                </a:cxn>
                <a:cxn ang="0">
                  <a:pos x="60" y="4"/>
                </a:cxn>
                <a:cxn ang="0">
                  <a:pos x="38" y="19"/>
                </a:cxn>
                <a:cxn ang="0">
                  <a:pos x="19" y="30"/>
                </a:cxn>
                <a:cxn ang="0">
                  <a:pos x="11" y="53"/>
                </a:cxn>
                <a:cxn ang="0">
                  <a:pos x="0" y="64"/>
                </a:cxn>
                <a:cxn ang="0">
                  <a:pos x="11" y="91"/>
                </a:cxn>
                <a:cxn ang="0">
                  <a:pos x="30" y="102"/>
                </a:cxn>
                <a:cxn ang="0">
                  <a:pos x="41" y="129"/>
                </a:cxn>
                <a:cxn ang="0">
                  <a:pos x="60" y="140"/>
                </a:cxn>
                <a:cxn ang="0">
                  <a:pos x="79" y="140"/>
                </a:cxn>
                <a:cxn ang="0">
                  <a:pos x="87" y="140"/>
                </a:cxn>
                <a:cxn ang="0">
                  <a:pos x="79" y="129"/>
                </a:cxn>
              </a:cxnLst>
              <a:rect l="0" t="0" r="r" b="b"/>
              <a:pathLst>
                <a:path w="117" h="140">
                  <a:moveTo>
                    <a:pt x="79" y="129"/>
                  </a:moveTo>
                  <a:lnTo>
                    <a:pt x="79" y="129"/>
                  </a:lnTo>
                  <a:lnTo>
                    <a:pt x="98" y="117"/>
                  </a:lnTo>
                  <a:lnTo>
                    <a:pt x="117" y="9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17" y="53"/>
                  </a:lnTo>
                  <a:lnTo>
                    <a:pt x="110" y="26"/>
                  </a:lnTo>
                  <a:lnTo>
                    <a:pt x="106" y="23"/>
                  </a:lnTo>
                  <a:lnTo>
                    <a:pt x="98" y="7"/>
                  </a:lnTo>
                  <a:lnTo>
                    <a:pt x="94" y="0"/>
                  </a:lnTo>
                  <a:lnTo>
                    <a:pt x="79" y="0"/>
                  </a:lnTo>
                  <a:lnTo>
                    <a:pt x="60" y="4"/>
                  </a:lnTo>
                  <a:lnTo>
                    <a:pt x="38" y="19"/>
                  </a:lnTo>
                  <a:lnTo>
                    <a:pt x="19" y="30"/>
                  </a:lnTo>
                  <a:lnTo>
                    <a:pt x="11" y="53"/>
                  </a:lnTo>
                  <a:lnTo>
                    <a:pt x="0" y="64"/>
                  </a:lnTo>
                  <a:lnTo>
                    <a:pt x="11" y="91"/>
                  </a:lnTo>
                  <a:lnTo>
                    <a:pt x="30" y="102"/>
                  </a:lnTo>
                  <a:lnTo>
                    <a:pt x="41" y="129"/>
                  </a:lnTo>
                  <a:lnTo>
                    <a:pt x="60" y="140"/>
                  </a:lnTo>
                  <a:lnTo>
                    <a:pt x="79" y="140"/>
                  </a:lnTo>
                  <a:lnTo>
                    <a:pt x="87" y="140"/>
                  </a:lnTo>
                  <a:lnTo>
                    <a:pt x="79" y="12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576" name="Freeform 104"/>
            <p:cNvSpPr>
              <a:spLocks/>
            </p:cNvSpPr>
            <p:nvPr/>
          </p:nvSpPr>
          <p:spPr bwMode="auto">
            <a:xfrm>
              <a:off x="3495" y="1116"/>
              <a:ext cx="79" cy="106"/>
            </a:xfrm>
            <a:custGeom>
              <a:avLst/>
              <a:gdLst/>
              <a:ahLst/>
              <a:cxnLst>
                <a:cxn ang="0">
                  <a:pos x="79" y="129"/>
                </a:cxn>
                <a:cxn ang="0">
                  <a:pos x="79" y="129"/>
                </a:cxn>
                <a:cxn ang="0">
                  <a:pos x="98" y="117"/>
                </a:cxn>
                <a:cxn ang="0">
                  <a:pos x="117" y="91"/>
                </a:cxn>
                <a:cxn ang="0">
                  <a:pos x="117" y="64"/>
                </a:cxn>
                <a:cxn ang="0">
                  <a:pos x="117" y="64"/>
                </a:cxn>
                <a:cxn ang="0">
                  <a:pos x="117" y="53"/>
                </a:cxn>
                <a:cxn ang="0">
                  <a:pos x="110" y="26"/>
                </a:cxn>
                <a:cxn ang="0">
                  <a:pos x="106" y="23"/>
                </a:cxn>
                <a:cxn ang="0">
                  <a:pos x="98" y="7"/>
                </a:cxn>
                <a:cxn ang="0">
                  <a:pos x="94" y="0"/>
                </a:cxn>
                <a:cxn ang="0">
                  <a:pos x="79" y="0"/>
                </a:cxn>
                <a:cxn ang="0">
                  <a:pos x="60" y="4"/>
                </a:cxn>
                <a:cxn ang="0">
                  <a:pos x="38" y="19"/>
                </a:cxn>
                <a:cxn ang="0">
                  <a:pos x="19" y="30"/>
                </a:cxn>
                <a:cxn ang="0">
                  <a:pos x="11" y="53"/>
                </a:cxn>
                <a:cxn ang="0">
                  <a:pos x="0" y="64"/>
                </a:cxn>
                <a:cxn ang="0">
                  <a:pos x="11" y="91"/>
                </a:cxn>
                <a:cxn ang="0">
                  <a:pos x="30" y="102"/>
                </a:cxn>
                <a:cxn ang="0">
                  <a:pos x="41" y="129"/>
                </a:cxn>
                <a:cxn ang="0">
                  <a:pos x="60" y="140"/>
                </a:cxn>
                <a:cxn ang="0">
                  <a:pos x="79" y="140"/>
                </a:cxn>
                <a:cxn ang="0">
                  <a:pos x="87" y="140"/>
                </a:cxn>
                <a:cxn ang="0">
                  <a:pos x="79" y="129"/>
                </a:cxn>
              </a:cxnLst>
              <a:rect l="0" t="0" r="r" b="b"/>
              <a:pathLst>
                <a:path w="117" h="140">
                  <a:moveTo>
                    <a:pt x="79" y="129"/>
                  </a:moveTo>
                  <a:lnTo>
                    <a:pt x="79" y="129"/>
                  </a:lnTo>
                  <a:lnTo>
                    <a:pt x="98" y="117"/>
                  </a:lnTo>
                  <a:lnTo>
                    <a:pt x="117" y="9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17" y="53"/>
                  </a:lnTo>
                  <a:lnTo>
                    <a:pt x="110" y="26"/>
                  </a:lnTo>
                  <a:lnTo>
                    <a:pt x="106" y="23"/>
                  </a:lnTo>
                  <a:lnTo>
                    <a:pt x="98" y="7"/>
                  </a:lnTo>
                  <a:lnTo>
                    <a:pt x="94" y="0"/>
                  </a:lnTo>
                  <a:lnTo>
                    <a:pt x="79" y="0"/>
                  </a:lnTo>
                  <a:lnTo>
                    <a:pt x="60" y="4"/>
                  </a:lnTo>
                  <a:lnTo>
                    <a:pt x="38" y="19"/>
                  </a:lnTo>
                  <a:lnTo>
                    <a:pt x="19" y="30"/>
                  </a:lnTo>
                  <a:lnTo>
                    <a:pt x="11" y="53"/>
                  </a:lnTo>
                  <a:lnTo>
                    <a:pt x="0" y="64"/>
                  </a:lnTo>
                  <a:lnTo>
                    <a:pt x="11" y="91"/>
                  </a:lnTo>
                  <a:lnTo>
                    <a:pt x="30" y="102"/>
                  </a:lnTo>
                  <a:lnTo>
                    <a:pt x="41" y="129"/>
                  </a:lnTo>
                  <a:lnTo>
                    <a:pt x="60" y="140"/>
                  </a:lnTo>
                  <a:lnTo>
                    <a:pt x="79" y="140"/>
                  </a:lnTo>
                  <a:lnTo>
                    <a:pt x="87" y="140"/>
                  </a:lnTo>
                  <a:lnTo>
                    <a:pt x="79" y="129"/>
                  </a:lnTo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577" name="Freeform 105"/>
            <p:cNvSpPr>
              <a:spLocks/>
            </p:cNvSpPr>
            <p:nvPr/>
          </p:nvSpPr>
          <p:spPr bwMode="auto">
            <a:xfrm>
              <a:off x="3549" y="1162"/>
              <a:ext cx="112" cy="140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0" y="69"/>
                </a:cxn>
                <a:cxn ang="0">
                  <a:pos x="19" y="57"/>
                </a:cxn>
                <a:cxn ang="0">
                  <a:pos x="38" y="31"/>
                </a:cxn>
                <a:cxn ang="0">
                  <a:pos x="38" y="4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68" y="4"/>
                </a:cxn>
                <a:cxn ang="0">
                  <a:pos x="91" y="23"/>
                </a:cxn>
                <a:cxn ang="0">
                  <a:pos x="99" y="31"/>
                </a:cxn>
                <a:cxn ang="0">
                  <a:pos x="99" y="38"/>
                </a:cxn>
                <a:cxn ang="0">
                  <a:pos x="121" y="50"/>
                </a:cxn>
                <a:cxn ang="0">
                  <a:pos x="140" y="57"/>
                </a:cxn>
                <a:cxn ang="0">
                  <a:pos x="140" y="42"/>
                </a:cxn>
                <a:cxn ang="0">
                  <a:pos x="140" y="57"/>
                </a:cxn>
                <a:cxn ang="0">
                  <a:pos x="148" y="80"/>
                </a:cxn>
                <a:cxn ang="0">
                  <a:pos x="140" y="80"/>
                </a:cxn>
                <a:cxn ang="0">
                  <a:pos x="152" y="95"/>
                </a:cxn>
                <a:cxn ang="0">
                  <a:pos x="159" y="118"/>
                </a:cxn>
                <a:cxn ang="0">
                  <a:pos x="159" y="144"/>
                </a:cxn>
                <a:cxn ang="0">
                  <a:pos x="167" y="171"/>
                </a:cxn>
                <a:cxn ang="0">
                  <a:pos x="167" y="171"/>
                </a:cxn>
                <a:cxn ang="0">
                  <a:pos x="167" y="186"/>
                </a:cxn>
                <a:cxn ang="0">
                  <a:pos x="159" y="171"/>
                </a:cxn>
                <a:cxn ang="0">
                  <a:pos x="140" y="171"/>
                </a:cxn>
                <a:cxn ang="0">
                  <a:pos x="118" y="171"/>
                </a:cxn>
                <a:cxn ang="0">
                  <a:pos x="99" y="171"/>
                </a:cxn>
                <a:cxn ang="0">
                  <a:pos x="80" y="159"/>
                </a:cxn>
                <a:cxn ang="0">
                  <a:pos x="61" y="144"/>
                </a:cxn>
                <a:cxn ang="0">
                  <a:pos x="49" y="118"/>
                </a:cxn>
                <a:cxn ang="0">
                  <a:pos x="49" y="106"/>
                </a:cxn>
                <a:cxn ang="0">
                  <a:pos x="31" y="95"/>
                </a:cxn>
                <a:cxn ang="0">
                  <a:pos x="8" y="80"/>
                </a:cxn>
                <a:cxn ang="0">
                  <a:pos x="0" y="69"/>
                </a:cxn>
              </a:cxnLst>
              <a:rect l="0" t="0" r="r" b="b"/>
              <a:pathLst>
                <a:path w="167" h="186">
                  <a:moveTo>
                    <a:pt x="0" y="69"/>
                  </a:moveTo>
                  <a:lnTo>
                    <a:pt x="0" y="69"/>
                  </a:lnTo>
                  <a:lnTo>
                    <a:pt x="19" y="57"/>
                  </a:lnTo>
                  <a:lnTo>
                    <a:pt x="38" y="31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68" y="4"/>
                  </a:lnTo>
                  <a:lnTo>
                    <a:pt x="91" y="23"/>
                  </a:lnTo>
                  <a:lnTo>
                    <a:pt x="99" y="31"/>
                  </a:lnTo>
                  <a:lnTo>
                    <a:pt x="99" y="38"/>
                  </a:lnTo>
                  <a:lnTo>
                    <a:pt x="121" y="50"/>
                  </a:lnTo>
                  <a:lnTo>
                    <a:pt x="140" y="57"/>
                  </a:lnTo>
                  <a:lnTo>
                    <a:pt x="140" y="42"/>
                  </a:lnTo>
                  <a:lnTo>
                    <a:pt x="140" y="57"/>
                  </a:lnTo>
                  <a:lnTo>
                    <a:pt x="148" y="80"/>
                  </a:lnTo>
                  <a:lnTo>
                    <a:pt x="140" y="80"/>
                  </a:lnTo>
                  <a:lnTo>
                    <a:pt x="152" y="95"/>
                  </a:lnTo>
                  <a:lnTo>
                    <a:pt x="159" y="118"/>
                  </a:lnTo>
                  <a:lnTo>
                    <a:pt x="159" y="144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7" y="186"/>
                  </a:lnTo>
                  <a:lnTo>
                    <a:pt x="159" y="171"/>
                  </a:lnTo>
                  <a:lnTo>
                    <a:pt x="140" y="171"/>
                  </a:lnTo>
                  <a:lnTo>
                    <a:pt x="118" y="171"/>
                  </a:lnTo>
                  <a:lnTo>
                    <a:pt x="99" y="171"/>
                  </a:lnTo>
                  <a:lnTo>
                    <a:pt x="80" y="159"/>
                  </a:lnTo>
                  <a:lnTo>
                    <a:pt x="61" y="144"/>
                  </a:lnTo>
                  <a:lnTo>
                    <a:pt x="49" y="118"/>
                  </a:lnTo>
                  <a:lnTo>
                    <a:pt x="49" y="106"/>
                  </a:lnTo>
                  <a:lnTo>
                    <a:pt x="31" y="95"/>
                  </a:lnTo>
                  <a:lnTo>
                    <a:pt x="8" y="8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578" name="Freeform 106"/>
            <p:cNvSpPr>
              <a:spLocks/>
            </p:cNvSpPr>
            <p:nvPr/>
          </p:nvSpPr>
          <p:spPr bwMode="auto">
            <a:xfrm>
              <a:off x="3549" y="1162"/>
              <a:ext cx="112" cy="140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0" y="69"/>
                </a:cxn>
                <a:cxn ang="0">
                  <a:pos x="19" y="57"/>
                </a:cxn>
                <a:cxn ang="0">
                  <a:pos x="38" y="31"/>
                </a:cxn>
                <a:cxn ang="0">
                  <a:pos x="38" y="4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68" y="4"/>
                </a:cxn>
                <a:cxn ang="0">
                  <a:pos x="91" y="23"/>
                </a:cxn>
                <a:cxn ang="0">
                  <a:pos x="99" y="31"/>
                </a:cxn>
                <a:cxn ang="0">
                  <a:pos x="99" y="38"/>
                </a:cxn>
                <a:cxn ang="0">
                  <a:pos x="121" y="50"/>
                </a:cxn>
                <a:cxn ang="0">
                  <a:pos x="140" y="57"/>
                </a:cxn>
                <a:cxn ang="0">
                  <a:pos x="140" y="42"/>
                </a:cxn>
                <a:cxn ang="0">
                  <a:pos x="140" y="57"/>
                </a:cxn>
                <a:cxn ang="0">
                  <a:pos x="148" y="80"/>
                </a:cxn>
                <a:cxn ang="0">
                  <a:pos x="140" y="80"/>
                </a:cxn>
                <a:cxn ang="0">
                  <a:pos x="152" y="95"/>
                </a:cxn>
                <a:cxn ang="0">
                  <a:pos x="159" y="118"/>
                </a:cxn>
                <a:cxn ang="0">
                  <a:pos x="159" y="144"/>
                </a:cxn>
                <a:cxn ang="0">
                  <a:pos x="167" y="171"/>
                </a:cxn>
                <a:cxn ang="0">
                  <a:pos x="167" y="171"/>
                </a:cxn>
                <a:cxn ang="0">
                  <a:pos x="167" y="186"/>
                </a:cxn>
                <a:cxn ang="0">
                  <a:pos x="159" y="171"/>
                </a:cxn>
                <a:cxn ang="0">
                  <a:pos x="140" y="171"/>
                </a:cxn>
                <a:cxn ang="0">
                  <a:pos x="118" y="171"/>
                </a:cxn>
                <a:cxn ang="0">
                  <a:pos x="99" y="171"/>
                </a:cxn>
                <a:cxn ang="0">
                  <a:pos x="80" y="159"/>
                </a:cxn>
                <a:cxn ang="0">
                  <a:pos x="61" y="144"/>
                </a:cxn>
                <a:cxn ang="0">
                  <a:pos x="49" y="118"/>
                </a:cxn>
                <a:cxn ang="0">
                  <a:pos x="49" y="106"/>
                </a:cxn>
                <a:cxn ang="0">
                  <a:pos x="31" y="95"/>
                </a:cxn>
                <a:cxn ang="0">
                  <a:pos x="8" y="80"/>
                </a:cxn>
                <a:cxn ang="0">
                  <a:pos x="0" y="69"/>
                </a:cxn>
              </a:cxnLst>
              <a:rect l="0" t="0" r="r" b="b"/>
              <a:pathLst>
                <a:path w="167" h="186">
                  <a:moveTo>
                    <a:pt x="0" y="69"/>
                  </a:moveTo>
                  <a:lnTo>
                    <a:pt x="0" y="69"/>
                  </a:lnTo>
                  <a:lnTo>
                    <a:pt x="19" y="57"/>
                  </a:lnTo>
                  <a:lnTo>
                    <a:pt x="38" y="31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68" y="4"/>
                  </a:lnTo>
                  <a:lnTo>
                    <a:pt x="91" y="23"/>
                  </a:lnTo>
                  <a:lnTo>
                    <a:pt x="99" y="31"/>
                  </a:lnTo>
                  <a:lnTo>
                    <a:pt x="99" y="38"/>
                  </a:lnTo>
                  <a:lnTo>
                    <a:pt x="121" y="50"/>
                  </a:lnTo>
                  <a:lnTo>
                    <a:pt x="140" y="57"/>
                  </a:lnTo>
                  <a:lnTo>
                    <a:pt x="140" y="42"/>
                  </a:lnTo>
                  <a:lnTo>
                    <a:pt x="140" y="57"/>
                  </a:lnTo>
                  <a:lnTo>
                    <a:pt x="148" y="80"/>
                  </a:lnTo>
                  <a:lnTo>
                    <a:pt x="140" y="80"/>
                  </a:lnTo>
                  <a:lnTo>
                    <a:pt x="152" y="95"/>
                  </a:lnTo>
                  <a:lnTo>
                    <a:pt x="159" y="118"/>
                  </a:lnTo>
                  <a:lnTo>
                    <a:pt x="159" y="144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7" y="186"/>
                  </a:lnTo>
                  <a:lnTo>
                    <a:pt x="159" y="171"/>
                  </a:lnTo>
                  <a:lnTo>
                    <a:pt x="140" y="171"/>
                  </a:lnTo>
                  <a:lnTo>
                    <a:pt x="118" y="171"/>
                  </a:lnTo>
                  <a:lnTo>
                    <a:pt x="99" y="171"/>
                  </a:lnTo>
                  <a:lnTo>
                    <a:pt x="80" y="159"/>
                  </a:lnTo>
                  <a:lnTo>
                    <a:pt x="61" y="144"/>
                  </a:lnTo>
                  <a:lnTo>
                    <a:pt x="49" y="118"/>
                  </a:lnTo>
                  <a:lnTo>
                    <a:pt x="49" y="106"/>
                  </a:lnTo>
                  <a:lnTo>
                    <a:pt x="31" y="95"/>
                  </a:lnTo>
                  <a:lnTo>
                    <a:pt x="8" y="80"/>
                  </a:lnTo>
                  <a:lnTo>
                    <a:pt x="0" y="69"/>
                  </a:lnTo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579" name="Freeform 107"/>
            <p:cNvSpPr>
              <a:spLocks/>
            </p:cNvSpPr>
            <p:nvPr/>
          </p:nvSpPr>
          <p:spPr bwMode="auto">
            <a:xfrm>
              <a:off x="3451" y="1030"/>
              <a:ext cx="195" cy="17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6" y="65"/>
                </a:cxn>
                <a:cxn ang="0">
                  <a:pos x="23" y="38"/>
                </a:cxn>
                <a:cxn ang="0">
                  <a:pos x="46" y="38"/>
                </a:cxn>
                <a:cxn ang="0">
                  <a:pos x="53" y="12"/>
                </a:cxn>
                <a:cxn ang="0">
                  <a:pos x="76" y="0"/>
                </a:cxn>
                <a:cxn ang="0">
                  <a:pos x="95" y="12"/>
                </a:cxn>
                <a:cxn ang="0">
                  <a:pos x="114" y="12"/>
                </a:cxn>
                <a:cxn ang="0">
                  <a:pos x="133" y="15"/>
                </a:cxn>
                <a:cxn ang="0">
                  <a:pos x="152" y="27"/>
                </a:cxn>
                <a:cxn ang="0">
                  <a:pos x="175" y="31"/>
                </a:cxn>
                <a:cxn ang="0">
                  <a:pos x="193" y="50"/>
                </a:cxn>
                <a:cxn ang="0">
                  <a:pos x="216" y="53"/>
                </a:cxn>
                <a:cxn ang="0">
                  <a:pos x="235" y="38"/>
                </a:cxn>
                <a:cxn ang="0">
                  <a:pos x="254" y="27"/>
                </a:cxn>
                <a:cxn ang="0">
                  <a:pos x="273" y="27"/>
                </a:cxn>
                <a:cxn ang="0">
                  <a:pos x="284" y="50"/>
                </a:cxn>
                <a:cxn ang="0">
                  <a:pos x="284" y="76"/>
                </a:cxn>
                <a:cxn ang="0">
                  <a:pos x="284" y="103"/>
                </a:cxn>
                <a:cxn ang="0">
                  <a:pos x="284" y="129"/>
                </a:cxn>
                <a:cxn ang="0">
                  <a:pos x="284" y="152"/>
                </a:cxn>
                <a:cxn ang="0">
                  <a:pos x="288" y="178"/>
                </a:cxn>
                <a:cxn ang="0">
                  <a:pos x="281" y="205"/>
                </a:cxn>
                <a:cxn ang="0">
                  <a:pos x="284" y="231"/>
                </a:cxn>
                <a:cxn ang="0">
                  <a:pos x="262" y="231"/>
                </a:cxn>
                <a:cxn ang="0">
                  <a:pos x="243" y="220"/>
                </a:cxn>
                <a:cxn ang="0">
                  <a:pos x="243" y="205"/>
                </a:cxn>
                <a:cxn ang="0">
                  <a:pos x="220" y="190"/>
                </a:cxn>
                <a:cxn ang="0">
                  <a:pos x="205" y="178"/>
                </a:cxn>
                <a:cxn ang="0">
                  <a:pos x="182" y="167"/>
                </a:cxn>
                <a:cxn ang="0">
                  <a:pos x="175" y="140"/>
                </a:cxn>
                <a:cxn ang="0">
                  <a:pos x="152" y="114"/>
                </a:cxn>
                <a:cxn ang="0">
                  <a:pos x="133" y="114"/>
                </a:cxn>
                <a:cxn ang="0">
                  <a:pos x="114" y="129"/>
                </a:cxn>
                <a:cxn ang="0">
                  <a:pos x="95" y="140"/>
                </a:cxn>
                <a:cxn ang="0">
                  <a:pos x="76" y="152"/>
                </a:cxn>
                <a:cxn ang="0">
                  <a:pos x="53" y="140"/>
                </a:cxn>
                <a:cxn ang="0">
                  <a:pos x="46" y="114"/>
                </a:cxn>
                <a:cxn ang="0">
                  <a:pos x="23" y="103"/>
                </a:cxn>
                <a:cxn ang="0">
                  <a:pos x="4" y="91"/>
                </a:cxn>
                <a:cxn ang="0">
                  <a:pos x="4" y="91"/>
                </a:cxn>
                <a:cxn ang="0">
                  <a:pos x="0" y="72"/>
                </a:cxn>
              </a:cxnLst>
              <a:rect l="0" t="0" r="r" b="b"/>
              <a:pathLst>
                <a:path w="288" h="231">
                  <a:moveTo>
                    <a:pt x="0" y="72"/>
                  </a:moveTo>
                  <a:lnTo>
                    <a:pt x="16" y="65"/>
                  </a:lnTo>
                  <a:lnTo>
                    <a:pt x="23" y="38"/>
                  </a:lnTo>
                  <a:lnTo>
                    <a:pt x="46" y="38"/>
                  </a:lnTo>
                  <a:lnTo>
                    <a:pt x="53" y="12"/>
                  </a:lnTo>
                  <a:lnTo>
                    <a:pt x="76" y="0"/>
                  </a:lnTo>
                  <a:lnTo>
                    <a:pt x="95" y="12"/>
                  </a:lnTo>
                  <a:lnTo>
                    <a:pt x="114" y="12"/>
                  </a:lnTo>
                  <a:lnTo>
                    <a:pt x="133" y="15"/>
                  </a:lnTo>
                  <a:lnTo>
                    <a:pt x="152" y="27"/>
                  </a:lnTo>
                  <a:lnTo>
                    <a:pt x="175" y="31"/>
                  </a:lnTo>
                  <a:lnTo>
                    <a:pt x="193" y="50"/>
                  </a:lnTo>
                  <a:lnTo>
                    <a:pt x="216" y="53"/>
                  </a:lnTo>
                  <a:lnTo>
                    <a:pt x="235" y="38"/>
                  </a:lnTo>
                  <a:lnTo>
                    <a:pt x="254" y="27"/>
                  </a:lnTo>
                  <a:lnTo>
                    <a:pt x="273" y="27"/>
                  </a:lnTo>
                  <a:lnTo>
                    <a:pt x="284" y="50"/>
                  </a:lnTo>
                  <a:lnTo>
                    <a:pt x="284" y="76"/>
                  </a:lnTo>
                  <a:lnTo>
                    <a:pt x="284" y="103"/>
                  </a:lnTo>
                  <a:lnTo>
                    <a:pt x="284" y="129"/>
                  </a:lnTo>
                  <a:lnTo>
                    <a:pt x="284" y="152"/>
                  </a:lnTo>
                  <a:lnTo>
                    <a:pt x="288" y="178"/>
                  </a:lnTo>
                  <a:lnTo>
                    <a:pt x="281" y="205"/>
                  </a:lnTo>
                  <a:lnTo>
                    <a:pt x="284" y="231"/>
                  </a:lnTo>
                  <a:lnTo>
                    <a:pt x="262" y="231"/>
                  </a:lnTo>
                  <a:lnTo>
                    <a:pt x="243" y="220"/>
                  </a:lnTo>
                  <a:lnTo>
                    <a:pt x="243" y="205"/>
                  </a:lnTo>
                  <a:lnTo>
                    <a:pt x="220" y="190"/>
                  </a:lnTo>
                  <a:lnTo>
                    <a:pt x="205" y="178"/>
                  </a:lnTo>
                  <a:lnTo>
                    <a:pt x="182" y="167"/>
                  </a:lnTo>
                  <a:lnTo>
                    <a:pt x="175" y="140"/>
                  </a:lnTo>
                  <a:lnTo>
                    <a:pt x="152" y="114"/>
                  </a:lnTo>
                  <a:lnTo>
                    <a:pt x="133" y="114"/>
                  </a:lnTo>
                  <a:lnTo>
                    <a:pt x="114" y="129"/>
                  </a:lnTo>
                  <a:lnTo>
                    <a:pt x="95" y="140"/>
                  </a:lnTo>
                  <a:lnTo>
                    <a:pt x="76" y="152"/>
                  </a:lnTo>
                  <a:lnTo>
                    <a:pt x="53" y="140"/>
                  </a:lnTo>
                  <a:lnTo>
                    <a:pt x="46" y="114"/>
                  </a:lnTo>
                  <a:lnTo>
                    <a:pt x="23" y="103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580" name="Freeform 108"/>
            <p:cNvSpPr>
              <a:spLocks/>
            </p:cNvSpPr>
            <p:nvPr/>
          </p:nvSpPr>
          <p:spPr bwMode="auto">
            <a:xfrm>
              <a:off x="3451" y="1030"/>
              <a:ext cx="195" cy="17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6" y="65"/>
                </a:cxn>
                <a:cxn ang="0">
                  <a:pos x="23" y="38"/>
                </a:cxn>
                <a:cxn ang="0">
                  <a:pos x="46" y="38"/>
                </a:cxn>
                <a:cxn ang="0">
                  <a:pos x="53" y="12"/>
                </a:cxn>
                <a:cxn ang="0">
                  <a:pos x="76" y="0"/>
                </a:cxn>
                <a:cxn ang="0">
                  <a:pos x="95" y="12"/>
                </a:cxn>
                <a:cxn ang="0">
                  <a:pos x="114" y="12"/>
                </a:cxn>
                <a:cxn ang="0">
                  <a:pos x="133" y="15"/>
                </a:cxn>
                <a:cxn ang="0">
                  <a:pos x="152" y="27"/>
                </a:cxn>
                <a:cxn ang="0">
                  <a:pos x="175" y="31"/>
                </a:cxn>
                <a:cxn ang="0">
                  <a:pos x="193" y="50"/>
                </a:cxn>
                <a:cxn ang="0">
                  <a:pos x="216" y="53"/>
                </a:cxn>
                <a:cxn ang="0">
                  <a:pos x="235" y="38"/>
                </a:cxn>
                <a:cxn ang="0">
                  <a:pos x="254" y="27"/>
                </a:cxn>
                <a:cxn ang="0">
                  <a:pos x="273" y="27"/>
                </a:cxn>
                <a:cxn ang="0">
                  <a:pos x="284" y="50"/>
                </a:cxn>
                <a:cxn ang="0">
                  <a:pos x="284" y="76"/>
                </a:cxn>
                <a:cxn ang="0">
                  <a:pos x="284" y="103"/>
                </a:cxn>
                <a:cxn ang="0">
                  <a:pos x="284" y="129"/>
                </a:cxn>
                <a:cxn ang="0">
                  <a:pos x="284" y="152"/>
                </a:cxn>
                <a:cxn ang="0">
                  <a:pos x="288" y="178"/>
                </a:cxn>
                <a:cxn ang="0">
                  <a:pos x="281" y="205"/>
                </a:cxn>
                <a:cxn ang="0">
                  <a:pos x="284" y="231"/>
                </a:cxn>
                <a:cxn ang="0">
                  <a:pos x="262" y="231"/>
                </a:cxn>
                <a:cxn ang="0">
                  <a:pos x="243" y="220"/>
                </a:cxn>
                <a:cxn ang="0">
                  <a:pos x="243" y="205"/>
                </a:cxn>
                <a:cxn ang="0">
                  <a:pos x="220" y="190"/>
                </a:cxn>
                <a:cxn ang="0">
                  <a:pos x="205" y="178"/>
                </a:cxn>
                <a:cxn ang="0">
                  <a:pos x="182" y="167"/>
                </a:cxn>
                <a:cxn ang="0">
                  <a:pos x="175" y="140"/>
                </a:cxn>
                <a:cxn ang="0">
                  <a:pos x="152" y="114"/>
                </a:cxn>
                <a:cxn ang="0">
                  <a:pos x="133" y="114"/>
                </a:cxn>
                <a:cxn ang="0">
                  <a:pos x="114" y="129"/>
                </a:cxn>
                <a:cxn ang="0">
                  <a:pos x="95" y="140"/>
                </a:cxn>
                <a:cxn ang="0">
                  <a:pos x="76" y="152"/>
                </a:cxn>
                <a:cxn ang="0">
                  <a:pos x="53" y="140"/>
                </a:cxn>
                <a:cxn ang="0">
                  <a:pos x="46" y="114"/>
                </a:cxn>
                <a:cxn ang="0">
                  <a:pos x="23" y="103"/>
                </a:cxn>
                <a:cxn ang="0">
                  <a:pos x="4" y="91"/>
                </a:cxn>
                <a:cxn ang="0">
                  <a:pos x="4" y="91"/>
                </a:cxn>
                <a:cxn ang="0">
                  <a:pos x="0" y="72"/>
                </a:cxn>
              </a:cxnLst>
              <a:rect l="0" t="0" r="r" b="b"/>
              <a:pathLst>
                <a:path w="288" h="231">
                  <a:moveTo>
                    <a:pt x="0" y="72"/>
                  </a:moveTo>
                  <a:lnTo>
                    <a:pt x="16" y="65"/>
                  </a:lnTo>
                  <a:lnTo>
                    <a:pt x="23" y="38"/>
                  </a:lnTo>
                  <a:lnTo>
                    <a:pt x="46" y="38"/>
                  </a:lnTo>
                  <a:lnTo>
                    <a:pt x="53" y="12"/>
                  </a:lnTo>
                  <a:lnTo>
                    <a:pt x="76" y="0"/>
                  </a:lnTo>
                  <a:lnTo>
                    <a:pt x="95" y="12"/>
                  </a:lnTo>
                  <a:lnTo>
                    <a:pt x="114" y="12"/>
                  </a:lnTo>
                  <a:lnTo>
                    <a:pt x="133" y="15"/>
                  </a:lnTo>
                  <a:lnTo>
                    <a:pt x="152" y="27"/>
                  </a:lnTo>
                  <a:lnTo>
                    <a:pt x="175" y="31"/>
                  </a:lnTo>
                  <a:lnTo>
                    <a:pt x="193" y="50"/>
                  </a:lnTo>
                  <a:lnTo>
                    <a:pt x="216" y="53"/>
                  </a:lnTo>
                  <a:lnTo>
                    <a:pt x="235" y="38"/>
                  </a:lnTo>
                  <a:lnTo>
                    <a:pt x="254" y="27"/>
                  </a:lnTo>
                  <a:lnTo>
                    <a:pt x="273" y="27"/>
                  </a:lnTo>
                  <a:lnTo>
                    <a:pt x="284" y="50"/>
                  </a:lnTo>
                  <a:lnTo>
                    <a:pt x="284" y="76"/>
                  </a:lnTo>
                  <a:lnTo>
                    <a:pt x="284" y="103"/>
                  </a:lnTo>
                  <a:lnTo>
                    <a:pt x="284" y="129"/>
                  </a:lnTo>
                  <a:lnTo>
                    <a:pt x="284" y="152"/>
                  </a:lnTo>
                  <a:lnTo>
                    <a:pt x="288" y="178"/>
                  </a:lnTo>
                  <a:lnTo>
                    <a:pt x="281" y="205"/>
                  </a:lnTo>
                  <a:lnTo>
                    <a:pt x="284" y="231"/>
                  </a:lnTo>
                  <a:lnTo>
                    <a:pt x="262" y="231"/>
                  </a:lnTo>
                  <a:lnTo>
                    <a:pt x="243" y="220"/>
                  </a:lnTo>
                  <a:lnTo>
                    <a:pt x="243" y="205"/>
                  </a:lnTo>
                  <a:lnTo>
                    <a:pt x="220" y="190"/>
                  </a:lnTo>
                  <a:lnTo>
                    <a:pt x="205" y="178"/>
                  </a:lnTo>
                  <a:lnTo>
                    <a:pt x="182" y="167"/>
                  </a:lnTo>
                  <a:lnTo>
                    <a:pt x="175" y="140"/>
                  </a:lnTo>
                  <a:lnTo>
                    <a:pt x="152" y="114"/>
                  </a:lnTo>
                  <a:lnTo>
                    <a:pt x="133" y="114"/>
                  </a:lnTo>
                  <a:lnTo>
                    <a:pt x="114" y="129"/>
                  </a:lnTo>
                  <a:lnTo>
                    <a:pt x="95" y="140"/>
                  </a:lnTo>
                  <a:lnTo>
                    <a:pt x="76" y="152"/>
                  </a:lnTo>
                  <a:lnTo>
                    <a:pt x="53" y="140"/>
                  </a:lnTo>
                  <a:lnTo>
                    <a:pt x="46" y="114"/>
                  </a:lnTo>
                  <a:lnTo>
                    <a:pt x="23" y="103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0" y="72"/>
                  </a:lnTo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581" name="Text Box 109"/>
            <p:cNvSpPr txBox="1">
              <a:spLocks noChangeArrowheads="1"/>
            </p:cNvSpPr>
            <p:nvPr/>
          </p:nvSpPr>
          <p:spPr bwMode="auto">
            <a:xfrm>
              <a:off x="1536" y="1344"/>
              <a:ext cx="8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latin typeface="Arial" pitchFamily="34" charset="0"/>
                </a:rPr>
                <a:t>C.A.R.</a:t>
              </a:r>
            </a:p>
          </p:txBody>
        </p:sp>
        <p:sp>
          <p:nvSpPr>
            <p:cNvPr id="489582" name="Text Box 110"/>
            <p:cNvSpPr txBox="1">
              <a:spLocks noChangeArrowheads="1"/>
            </p:cNvSpPr>
            <p:nvPr/>
          </p:nvSpPr>
          <p:spPr bwMode="auto">
            <a:xfrm>
              <a:off x="432" y="1583"/>
              <a:ext cx="1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3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9583" name="AutoShape 111"/>
            <p:cNvSpPr>
              <a:spLocks noChangeArrowheads="1"/>
            </p:cNvSpPr>
            <p:nvPr/>
          </p:nvSpPr>
          <p:spPr bwMode="auto">
            <a:xfrm>
              <a:off x="2736" y="2352"/>
              <a:ext cx="192" cy="240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584" name="AutoShape 112"/>
            <p:cNvSpPr>
              <a:spLocks noChangeArrowheads="1"/>
            </p:cNvSpPr>
            <p:nvPr/>
          </p:nvSpPr>
          <p:spPr bwMode="auto">
            <a:xfrm>
              <a:off x="1056" y="2208"/>
              <a:ext cx="192" cy="240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585" name="AutoShape 113"/>
            <p:cNvSpPr>
              <a:spLocks noChangeArrowheads="1"/>
            </p:cNvSpPr>
            <p:nvPr/>
          </p:nvSpPr>
          <p:spPr bwMode="auto">
            <a:xfrm>
              <a:off x="1296" y="1776"/>
              <a:ext cx="192" cy="240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586" name="AutoShape 114"/>
            <p:cNvSpPr>
              <a:spLocks noChangeArrowheads="1"/>
            </p:cNvSpPr>
            <p:nvPr/>
          </p:nvSpPr>
          <p:spPr bwMode="auto">
            <a:xfrm>
              <a:off x="1440" y="1920"/>
              <a:ext cx="192" cy="240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587" name="AutoShape 115"/>
            <p:cNvSpPr>
              <a:spLocks noChangeArrowheads="1"/>
            </p:cNvSpPr>
            <p:nvPr/>
          </p:nvSpPr>
          <p:spPr bwMode="auto">
            <a:xfrm>
              <a:off x="1248" y="2112"/>
              <a:ext cx="192" cy="240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588" name="AutoShape 116"/>
            <p:cNvSpPr>
              <a:spLocks noChangeArrowheads="1"/>
            </p:cNvSpPr>
            <p:nvPr/>
          </p:nvSpPr>
          <p:spPr bwMode="auto">
            <a:xfrm>
              <a:off x="912" y="2256"/>
              <a:ext cx="192" cy="240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589" name="AutoShape 117"/>
            <p:cNvSpPr>
              <a:spLocks noChangeArrowheads="1"/>
            </p:cNvSpPr>
            <p:nvPr/>
          </p:nvSpPr>
          <p:spPr bwMode="auto">
            <a:xfrm>
              <a:off x="672" y="2448"/>
              <a:ext cx="192" cy="240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9590" name="Text Box 118"/>
          <p:cNvSpPr txBox="1">
            <a:spLocks noChangeArrowheads="1"/>
          </p:cNvSpPr>
          <p:nvPr/>
        </p:nvSpPr>
        <p:spPr bwMode="auto">
          <a:xfrm>
            <a:off x="2743200" y="3581400"/>
            <a:ext cx="1719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Arial" pitchFamily="34" charset="0"/>
              </a:rPr>
              <a:t>CONGO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89591" name="Text Box 119"/>
          <p:cNvSpPr txBox="1">
            <a:spLocks noChangeArrowheads="1"/>
          </p:cNvSpPr>
          <p:nvPr/>
        </p:nvSpPr>
        <p:spPr bwMode="auto">
          <a:xfrm>
            <a:off x="3717925" y="4449763"/>
            <a:ext cx="14033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Arial" pitchFamily="34" charset="0"/>
              </a:rPr>
              <a:t>D.R.C.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9" name="Picture 3" descr="gg4 blood sample cl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133600"/>
            <a:ext cx="3657600" cy="2798763"/>
          </a:xfrm>
          <a:prstGeom prst="rect">
            <a:avLst/>
          </a:prstGeom>
          <a:noFill/>
        </p:spPr>
      </p:pic>
      <p:sp>
        <p:nvSpPr>
          <p:cNvPr id="495621" name="Rectangle 5"/>
          <p:cNvSpPr>
            <a:spLocks noChangeArrowheads="1"/>
          </p:cNvSpPr>
          <p:nvPr/>
        </p:nvSpPr>
        <p:spPr bwMode="auto">
          <a:xfrm>
            <a:off x="533400" y="304800"/>
            <a:ext cx="4572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tx2"/>
                </a:solidFill>
              </a:rPr>
              <a:t>Hands-on work</a:t>
            </a:r>
          </a:p>
        </p:txBody>
      </p:sp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1066800" y="5861050"/>
            <a:ext cx="29178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Health examinations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2" name="Group 2"/>
          <p:cNvGrpSpPr>
            <a:grpSpLocks/>
          </p:cNvGrpSpPr>
          <p:nvPr/>
        </p:nvGrpSpPr>
        <p:grpSpPr bwMode="auto">
          <a:xfrm>
            <a:off x="3733800" y="2133600"/>
            <a:ext cx="5197475" cy="4572000"/>
            <a:chOff x="2400" y="144"/>
            <a:chExt cx="3274" cy="2880"/>
          </a:xfrm>
        </p:grpSpPr>
        <p:pic>
          <p:nvPicPr>
            <p:cNvPr id="276483" name="Picture 3" descr="Trish &amp; conservator in HM suit"/>
            <p:cNvPicPr>
              <a:picLocks noChangeAspect="1" noChangeArrowheads="1"/>
            </p:cNvPicPr>
            <p:nvPr/>
          </p:nvPicPr>
          <p:blipFill>
            <a:blip r:embed="rId3">
              <a:lum bright="24000"/>
            </a:blip>
            <a:srcRect/>
            <a:stretch>
              <a:fillRect/>
            </a:stretch>
          </p:blipFill>
          <p:spPr bwMode="auto">
            <a:xfrm>
              <a:off x="2400" y="144"/>
              <a:ext cx="3264" cy="2844"/>
            </a:xfrm>
            <a:prstGeom prst="rect">
              <a:avLst/>
            </a:prstGeom>
            <a:noFill/>
          </p:spPr>
        </p:pic>
        <p:sp>
          <p:nvSpPr>
            <p:cNvPr id="276484" name="Text Box 4"/>
            <p:cNvSpPr txBox="1">
              <a:spLocks noChangeArrowheads="1"/>
            </p:cNvSpPr>
            <p:nvPr/>
          </p:nvSpPr>
          <p:spPr bwMode="auto">
            <a:xfrm>
              <a:off x="4608" y="2736"/>
              <a:ext cx="106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pitchFamily="34" charset="0"/>
                </a:rPr>
                <a:t>W. B. Karesh / WCS</a:t>
              </a:r>
              <a:r>
                <a:rPr lang="en-US" sz="2400" b="1"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0" y="685800"/>
            <a:ext cx="3771900" cy="155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chemeClr val="tx2"/>
                </a:solidFill>
              </a:rPr>
              <a:t>Disease outbreak </a:t>
            </a:r>
          </a:p>
          <a:p>
            <a:pPr algn="ctr" eaLnBrk="1" hangingPunct="1"/>
            <a:r>
              <a:rPr lang="en-US" sz="3200">
                <a:solidFill>
                  <a:schemeClr val="tx2"/>
                </a:solidFill>
              </a:rPr>
              <a:t>Investigations &amp; </a:t>
            </a:r>
          </a:p>
          <a:p>
            <a:pPr algn="ctr" eaLnBrk="1" hangingPunct="1"/>
            <a:r>
              <a:rPr lang="en-US" sz="3200">
                <a:solidFill>
                  <a:schemeClr val="tx2"/>
                </a:solidFill>
              </a:rPr>
              <a:t>Post-mortem exams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Regional Field Laboratories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8313" y="1722438"/>
            <a:ext cx="3995738" cy="4525962"/>
          </a:xfrm>
        </p:spPr>
        <p:txBody>
          <a:bodyPr/>
          <a:lstStyle/>
          <a:p>
            <a:pPr lvl="2"/>
            <a:r>
              <a:rPr lang="en-US">
                <a:effectLst/>
              </a:rPr>
              <a:t>Parasitology</a:t>
            </a:r>
          </a:p>
          <a:p>
            <a:pPr lvl="2"/>
            <a:endParaRPr lang="en-US">
              <a:effectLst/>
            </a:endParaRPr>
          </a:p>
          <a:p>
            <a:pPr lvl="2"/>
            <a:r>
              <a:rPr lang="en-US">
                <a:effectLst/>
              </a:rPr>
              <a:t>Sample processing</a:t>
            </a:r>
          </a:p>
          <a:p>
            <a:pPr lvl="2"/>
            <a:endParaRPr lang="en-US">
              <a:effectLst/>
            </a:endParaRPr>
          </a:p>
          <a:p>
            <a:pPr lvl="2"/>
            <a:r>
              <a:rPr lang="en-US">
                <a:effectLst/>
              </a:rPr>
              <a:t>Exploring on-site Ebola diagnostics</a:t>
            </a:r>
          </a:p>
          <a:p>
            <a:pPr lvl="2"/>
            <a:endParaRPr lang="en-US">
              <a:effectLst/>
            </a:endParaRPr>
          </a:p>
          <a:p>
            <a:pPr lvl="2"/>
            <a:r>
              <a:rPr lang="en-US">
                <a:effectLst/>
              </a:rPr>
              <a:t>Training / capacity-building</a:t>
            </a:r>
          </a:p>
          <a:p>
            <a:pPr lvl="2"/>
            <a:endParaRPr lang="en-US">
              <a:effectLst/>
            </a:endParaRPr>
          </a:p>
          <a:p>
            <a:pPr lvl="2"/>
            <a:r>
              <a:rPr lang="en-US">
                <a:effectLst/>
              </a:rPr>
              <a:t>Community health support</a:t>
            </a:r>
          </a:p>
        </p:txBody>
      </p:sp>
      <p:pic>
        <p:nvPicPr>
          <p:cNvPr id="4935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412875"/>
            <a:ext cx="4878388" cy="525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935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157788"/>
            <a:ext cx="800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3574" name="Line 6"/>
          <p:cNvSpPr>
            <a:spLocks noChangeShapeType="1"/>
          </p:cNvSpPr>
          <p:nvPr/>
        </p:nvSpPr>
        <p:spPr bwMode="auto">
          <a:xfrm flipH="1" flipV="1">
            <a:off x="7092950" y="1773238"/>
            <a:ext cx="358775" cy="11509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75" name="Line 7"/>
          <p:cNvSpPr>
            <a:spLocks noChangeShapeType="1"/>
          </p:cNvSpPr>
          <p:nvPr/>
        </p:nvSpPr>
        <p:spPr bwMode="auto">
          <a:xfrm flipH="1" flipV="1">
            <a:off x="5435600" y="1916113"/>
            <a:ext cx="1441450" cy="1368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76" name="Line 8"/>
          <p:cNvSpPr>
            <a:spLocks noChangeShapeType="1"/>
          </p:cNvSpPr>
          <p:nvPr/>
        </p:nvSpPr>
        <p:spPr bwMode="auto">
          <a:xfrm flipH="1" flipV="1">
            <a:off x="4572000" y="2492375"/>
            <a:ext cx="936625" cy="12239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77" name="Line 9"/>
          <p:cNvSpPr>
            <a:spLocks noChangeShapeType="1"/>
          </p:cNvSpPr>
          <p:nvPr/>
        </p:nvSpPr>
        <p:spPr bwMode="auto">
          <a:xfrm>
            <a:off x="3924300" y="3429000"/>
            <a:ext cx="1584325" cy="3603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78" name="Line 10"/>
          <p:cNvSpPr>
            <a:spLocks noChangeShapeType="1"/>
          </p:cNvSpPr>
          <p:nvPr/>
        </p:nvSpPr>
        <p:spPr bwMode="auto">
          <a:xfrm flipH="1">
            <a:off x="5003800" y="4292600"/>
            <a:ext cx="1296988" cy="10810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286000" y="517525"/>
            <a:ext cx="59944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Global Health Programs</a:t>
            </a:r>
          </a:p>
        </p:txBody>
      </p:sp>
      <p:pic>
        <p:nvPicPr>
          <p:cNvPr id="41987" name="Picture 3" descr="new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1201738" cy="1219200"/>
          </a:xfrm>
          <a:prstGeom prst="rect">
            <a:avLst/>
          </a:prstGeom>
          <a:noFill/>
        </p:spPr>
      </p:pic>
      <p:grpSp>
        <p:nvGrpSpPr>
          <p:cNvPr id="42079" name="Group 95"/>
          <p:cNvGrpSpPr>
            <a:grpSpLocks/>
          </p:cNvGrpSpPr>
          <p:nvPr/>
        </p:nvGrpSpPr>
        <p:grpSpPr bwMode="auto">
          <a:xfrm>
            <a:off x="381000" y="1647825"/>
            <a:ext cx="8534400" cy="4676775"/>
            <a:chOff x="240" y="1038"/>
            <a:chExt cx="5376" cy="2946"/>
          </a:xfrm>
        </p:grpSpPr>
        <p:pic>
          <p:nvPicPr>
            <p:cNvPr id="41989" name="Picture 5" descr="worldgraysca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1038"/>
              <a:ext cx="5376" cy="2946"/>
            </a:xfrm>
            <a:prstGeom prst="rect">
              <a:avLst/>
            </a:prstGeom>
            <a:solidFill>
              <a:srgbClr val="00FF00"/>
            </a:solidFill>
          </p:spPr>
        </p:pic>
        <p:sp>
          <p:nvSpPr>
            <p:cNvPr id="41990" name="AutoShape 6"/>
            <p:cNvSpPr>
              <a:spLocks noChangeAspect="1" noChangeArrowheads="1"/>
            </p:cNvSpPr>
            <p:nvPr/>
          </p:nvSpPr>
          <p:spPr bwMode="auto">
            <a:xfrm>
              <a:off x="1584" y="2585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AutoShape 7"/>
            <p:cNvSpPr>
              <a:spLocks noChangeAspect="1" noChangeArrowheads="1"/>
            </p:cNvSpPr>
            <p:nvPr/>
          </p:nvSpPr>
          <p:spPr bwMode="auto">
            <a:xfrm>
              <a:off x="1584" y="2823"/>
              <a:ext cx="80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AutoShape 8"/>
            <p:cNvSpPr>
              <a:spLocks noChangeAspect="1" noChangeArrowheads="1"/>
            </p:cNvSpPr>
            <p:nvPr/>
          </p:nvSpPr>
          <p:spPr bwMode="auto">
            <a:xfrm>
              <a:off x="1270" y="2744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AutoShape 9"/>
            <p:cNvSpPr>
              <a:spLocks noChangeAspect="1" noChangeArrowheads="1"/>
            </p:cNvSpPr>
            <p:nvPr/>
          </p:nvSpPr>
          <p:spPr bwMode="auto">
            <a:xfrm>
              <a:off x="1674" y="2942"/>
              <a:ext cx="80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AutoShape 10"/>
            <p:cNvSpPr>
              <a:spLocks noChangeAspect="1" noChangeArrowheads="1"/>
            </p:cNvSpPr>
            <p:nvPr/>
          </p:nvSpPr>
          <p:spPr bwMode="auto">
            <a:xfrm>
              <a:off x="1853" y="3379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AutoShape 11"/>
            <p:cNvSpPr>
              <a:spLocks noChangeAspect="1" noChangeArrowheads="1"/>
            </p:cNvSpPr>
            <p:nvPr/>
          </p:nvSpPr>
          <p:spPr bwMode="auto">
            <a:xfrm>
              <a:off x="1942" y="3379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AutoShape 12"/>
            <p:cNvSpPr>
              <a:spLocks noChangeAspect="1" noChangeArrowheads="1"/>
            </p:cNvSpPr>
            <p:nvPr/>
          </p:nvSpPr>
          <p:spPr bwMode="auto">
            <a:xfrm>
              <a:off x="1853" y="3458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AutoShape 13"/>
            <p:cNvSpPr>
              <a:spLocks noChangeAspect="1" noChangeArrowheads="1"/>
            </p:cNvSpPr>
            <p:nvPr/>
          </p:nvSpPr>
          <p:spPr bwMode="auto">
            <a:xfrm>
              <a:off x="1136" y="1990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AutoShape 14"/>
            <p:cNvSpPr>
              <a:spLocks noChangeAspect="1" noChangeArrowheads="1"/>
            </p:cNvSpPr>
            <p:nvPr/>
          </p:nvSpPr>
          <p:spPr bwMode="auto">
            <a:xfrm>
              <a:off x="1853" y="3617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AutoShape 15"/>
            <p:cNvSpPr>
              <a:spLocks noChangeAspect="1" noChangeArrowheads="1"/>
            </p:cNvSpPr>
            <p:nvPr/>
          </p:nvSpPr>
          <p:spPr bwMode="auto">
            <a:xfrm>
              <a:off x="1853" y="3260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AutoShape 16"/>
            <p:cNvSpPr>
              <a:spLocks noChangeAspect="1" noChangeArrowheads="1"/>
            </p:cNvSpPr>
            <p:nvPr/>
          </p:nvSpPr>
          <p:spPr bwMode="auto">
            <a:xfrm>
              <a:off x="1808" y="3657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AutoShape 17"/>
            <p:cNvSpPr>
              <a:spLocks noChangeAspect="1" noChangeArrowheads="1"/>
            </p:cNvSpPr>
            <p:nvPr/>
          </p:nvSpPr>
          <p:spPr bwMode="auto">
            <a:xfrm>
              <a:off x="3062" y="2942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AutoShape 18"/>
            <p:cNvSpPr>
              <a:spLocks noChangeAspect="1" noChangeArrowheads="1"/>
            </p:cNvSpPr>
            <p:nvPr/>
          </p:nvSpPr>
          <p:spPr bwMode="auto">
            <a:xfrm>
              <a:off x="2973" y="302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AutoShape 19"/>
            <p:cNvSpPr>
              <a:spLocks noChangeAspect="1" noChangeArrowheads="1"/>
            </p:cNvSpPr>
            <p:nvPr/>
          </p:nvSpPr>
          <p:spPr bwMode="auto">
            <a:xfrm>
              <a:off x="2928" y="302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AutoShape 20"/>
            <p:cNvSpPr>
              <a:spLocks noChangeAspect="1" noChangeArrowheads="1"/>
            </p:cNvSpPr>
            <p:nvPr/>
          </p:nvSpPr>
          <p:spPr bwMode="auto">
            <a:xfrm>
              <a:off x="3018" y="298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AutoShape 21"/>
            <p:cNvSpPr>
              <a:spLocks noChangeAspect="1" noChangeArrowheads="1"/>
            </p:cNvSpPr>
            <p:nvPr/>
          </p:nvSpPr>
          <p:spPr bwMode="auto">
            <a:xfrm>
              <a:off x="2749" y="2784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AutoShape 22"/>
            <p:cNvSpPr>
              <a:spLocks noChangeAspect="1" noChangeArrowheads="1"/>
            </p:cNvSpPr>
            <p:nvPr/>
          </p:nvSpPr>
          <p:spPr bwMode="auto">
            <a:xfrm>
              <a:off x="4451" y="2308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AutoShape 23"/>
            <p:cNvSpPr>
              <a:spLocks noChangeAspect="1" noChangeArrowheads="1"/>
            </p:cNvSpPr>
            <p:nvPr/>
          </p:nvSpPr>
          <p:spPr bwMode="auto">
            <a:xfrm>
              <a:off x="1629" y="302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AutoShape 24"/>
            <p:cNvSpPr>
              <a:spLocks noChangeAspect="1" noChangeArrowheads="1"/>
            </p:cNvSpPr>
            <p:nvPr/>
          </p:nvSpPr>
          <p:spPr bwMode="auto">
            <a:xfrm>
              <a:off x="1763" y="3300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AutoShape 25"/>
            <p:cNvSpPr>
              <a:spLocks noChangeAspect="1" noChangeArrowheads="1"/>
            </p:cNvSpPr>
            <p:nvPr/>
          </p:nvSpPr>
          <p:spPr bwMode="auto">
            <a:xfrm>
              <a:off x="1718" y="3181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AutoShape 26"/>
            <p:cNvSpPr>
              <a:spLocks noChangeAspect="1" noChangeArrowheads="1"/>
            </p:cNvSpPr>
            <p:nvPr/>
          </p:nvSpPr>
          <p:spPr bwMode="auto">
            <a:xfrm>
              <a:off x="1718" y="3220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AutoShape 27"/>
            <p:cNvSpPr>
              <a:spLocks noChangeAspect="1" noChangeArrowheads="1"/>
            </p:cNvSpPr>
            <p:nvPr/>
          </p:nvSpPr>
          <p:spPr bwMode="auto">
            <a:xfrm>
              <a:off x="1808" y="3776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AutoShape 28"/>
            <p:cNvSpPr>
              <a:spLocks noChangeAspect="1" noChangeArrowheads="1"/>
            </p:cNvSpPr>
            <p:nvPr/>
          </p:nvSpPr>
          <p:spPr bwMode="auto">
            <a:xfrm>
              <a:off x="1494" y="2784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AutoShape 29"/>
            <p:cNvSpPr>
              <a:spLocks noChangeAspect="1" noChangeArrowheads="1"/>
            </p:cNvSpPr>
            <p:nvPr/>
          </p:nvSpPr>
          <p:spPr bwMode="auto">
            <a:xfrm>
              <a:off x="1808" y="3300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AutoShape 30"/>
            <p:cNvSpPr>
              <a:spLocks noChangeAspect="1" noChangeArrowheads="1"/>
            </p:cNvSpPr>
            <p:nvPr/>
          </p:nvSpPr>
          <p:spPr bwMode="auto">
            <a:xfrm>
              <a:off x="1808" y="3895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AutoShape 31"/>
            <p:cNvSpPr>
              <a:spLocks noChangeAspect="1" noChangeArrowheads="1"/>
            </p:cNvSpPr>
            <p:nvPr/>
          </p:nvSpPr>
          <p:spPr bwMode="auto">
            <a:xfrm>
              <a:off x="1898" y="3220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AutoShape 32"/>
            <p:cNvSpPr>
              <a:spLocks noChangeAspect="1" noChangeArrowheads="1"/>
            </p:cNvSpPr>
            <p:nvPr/>
          </p:nvSpPr>
          <p:spPr bwMode="auto">
            <a:xfrm>
              <a:off x="1808" y="302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AutoShape 33"/>
            <p:cNvSpPr>
              <a:spLocks noChangeAspect="1" noChangeArrowheads="1"/>
            </p:cNvSpPr>
            <p:nvPr/>
          </p:nvSpPr>
          <p:spPr bwMode="auto">
            <a:xfrm>
              <a:off x="2032" y="3379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AutoShape 34"/>
            <p:cNvSpPr>
              <a:spLocks noChangeAspect="1" noChangeArrowheads="1"/>
            </p:cNvSpPr>
            <p:nvPr/>
          </p:nvSpPr>
          <p:spPr bwMode="auto">
            <a:xfrm>
              <a:off x="4227" y="298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AutoShape 35"/>
            <p:cNvSpPr>
              <a:spLocks noChangeAspect="1" noChangeArrowheads="1"/>
            </p:cNvSpPr>
            <p:nvPr/>
          </p:nvSpPr>
          <p:spPr bwMode="auto">
            <a:xfrm>
              <a:off x="4496" y="3141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36"/>
            <p:cNvSpPr>
              <a:spLocks noChangeAspect="1" noChangeArrowheads="1"/>
            </p:cNvSpPr>
            <p:nvPr/>
          </p:nvSpPr>
          <p:spPr bwMode="auto">
            <a:xfrm>
              <a:off x="4317" y="306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AutoShape 37"/>
            <p:cNvSpPr>
              <a:spLocks noChangeAspect="1" noChangeArrowheads="1"/>
            </p:cNvSpPr>
            <p:nvPr/>
          </p:nvSpPr>
          <p:spPr bwMode="auto">
            <a:xfrm>
              <a:off x="3421" y="2347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AutoShape 38"/>
            <p:cNvSpPr>
              <a:spLocks noChangeAspect="1" noChangeArrowheads="1"/>
            </p:cNvSpPr>
            <p:nvPr/>
          </p:nvSpPr>
          <p:spPr bwMode="auto">
            <a:xfrm>
              <a:off x="3152" y="298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39"/>
            <p:cNvSpPr>
              <a:spLocks noChangeAspect="1" noChangeArrowheads="1"/>
            </p:cNvSpPr>
            <p:nvPr/>
          </p:nvSpPr>
          <p:spPr bwMode="auto">
            <a:xfrm>
              <a:off x="3107" y="2308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AutoShape 40"/>
            <p:cNvSpPr>
              <a:spLocks noChangeAspect="1" noChangeArrowheads="1"/>
            </p:cNvSpPr>
            <p:nvPr/>
          </p:nvSpPr>
          <p:spPr bwMode="auto">
            <a:xfrm>
              <a:off x="4272" y="2784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AutoShape 41"/>
            <p:cNvSpPr>
              <a:spLocks noChangeAspect="1" noChangeArrowheads="1"/>
            </p:cNvSpPr>
            <p:nvPr/>
          </p:nvSpPr>
          <p:spPr bwMode="auto">
            <a:xfrm>
              <a:off x="3286" y="2982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42"/>
            <p:cNvSpPr>
              <a:spLocks noChangeAspect="1" noChangeArrowheads="1"/>
            </p:cNvSpPr>
            <p:nvPr/>
          </p:nvSpPr>
          <p:spPr bwMode="auto">
            <a:xfrm>
              <a:off x="1763" y="2942"/>
              <a:ext cx="80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AutoShape 43"/>
            <p:cNvSpPr>
              <a:spLocks noChangeAspect="1" noChangeArrowheads="1"/>
            </p:cNvSpPr>
            <p:nvPr/>
          </p:nvSpPr>
          <p:spPr bwMode="auto">
            <a:xfrm>
              <a:off x="2032" y="3339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8" name="AutoShape 44"/>
            <p:cNvSpPr>
              <a:spLocks noChangeAspect="1" noChangeArrowheads="1"/>
            </p:cNvSpPr>
            <p:nvPr/>
          </p:nvSpPr>
          <p:spPr bwMode="auto">
            <a:xfrm>
              <a:off x="1808" y="2863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45"/>
            <p:cNvSpPr>
              <a:spLocks noChangeAspect="1" noChangeArrowheads="1"/>
            </p:cNvSpPr>
            <p:nvPr/>
          </p:nvSpPr>
          <p:spPr bwMode="auto">
            <a:xfrm>
              <a:off x="1763" y="2863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AutoShape 46"/>
            <p:cNvSpPr>
              <a:spLocks noChangeAspect="1" noChangeArrowheads="1"/>
            </p:cNvSpPr>
            <p:nvPr/>
          </p:nvSpPr>
          <p:spPr bwMode="auto">
            <a:xfrm>
              <a:off x="1405" y="2823"/>
              <a:ext cx="80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AutoShape 47"/>
            <p:cNvSpPr>
              <a:spLocks noChangeAspect="1" noChangeArrowheads="1"/>
            </p:cNvSpPr>
            <p:nvPr/>
          </p:nvSpPr>
          <p:spPr bwMode="auto">
            <a:xfrm>
              <a:off x="1450" y="2823"/>
              <a:ext cx="80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48"/>
            <p:cNvSpPr>
              <a:spLocks noChangeAspect="1" noChangeArrowheads="1"/>
            </p:cNvSpPr>
            <p:nvPr/>
          </p:nvSpPr>
          <p:spPr bwMode="auto">
            <a:xfrm>
              <a:off x="4317" y="2823"/>
              <a:ext cx="80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AutoShape 49"/>
            <p:cNvSpPr>
              <a:spLocks noChangeAspect="1" noChangeArrowheads="1"/>
            </p:cNvSpPr>
            <p:nvPr/>
          </p:nvSpPr>
          <p:spPr bwMode="auto">
            <a:xfrm>
              <a:off x="4406" y="3022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4" name="AutoShape 50"/>
            <p:cNvSpPr>
              <a:spLocks noChangeAspect="1" noChangeArrowheads="1"/>
            </p:cNvSpPr>
            <p:nvPr/>
          </p:nvSpPr>
          <p:spPr bwMode="auto">
            <a:xfrm>
              <a:off x="4496" y="306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51"/>
            <p:cNvSpPr>
              <a:spLocks noChangeAspect="1" noChangeArrowheads="1"/>
            </p:cNvSpPr>
            <p:nvPr/>
          </p:nvSpPr>
          <p:spPr bwMode="auto">
            <a:xfrm>
              <a:off x="4586" y="302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AutoShape 52"/>
            <p:cNvSpPr>
              <a:spLocks noChangeAspect="1" noChangeArrowheads="1"/>
            </p:cNvSpPr>
            <p:nvPr/>
          </p:nvSpPr>
          <p:spPr bwMode="auto">
            <a:xfrm>
              <a:off x="4451" y="298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7" name="AutoShape 53"/>
            <p:cNvSpPr>
              <a:spLocks noChangeAspect="1" noChangeArrowheads="1"/>
            </p:cNvSpPr>
            <p:nvPr/>
          </p:nvSpPr>
          <p:spPr bwMode="auto">
            <a:xfrm>
              <a:off x="4541" y="2942"/>
              <a:ext cx="80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AutoShape 54"/>
            <p:cNvSpPr>
              <a:spLocks noChangeAspect="1" noChangeArrowheads="1"/>
            </p:cNvSpPr>
            <p:nvPr/>
          </p:nvSpPr>
          <p:spPr bwMode="auto">
            <a:xfrm>
              <a:off x="3018" y="302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9" name="AutoShape 55"/>
            <p:cNvSpPr>
              <a:spLocks noChangeAspect="1" noChangeArrowheads="1"/>
            </p:cNvSpPr>
            <p:nvPr/>
          </p:nvSpPr>
          <p:spPr bwMode="auto">
            <a:xfrm>
              <a:off x="4810" y="2268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0" name="AutoShape 56"/>
            <p:cNvSpPr>
              <a:spLocks noChangeAspect="1" noChangeArrowheads="1"/>
            </p:cNvSpPr>
            <p:nvPr/>
          </p:nvSpPr>
          <p:spPr bwMode="auto">
            <a:xfrm>
              <a:off x="3958" y="2585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1" name="AutoShape 57"/>
            <p:cNvSpPr>
              <a:spLocks noChangeAspect="1" noChangeArrowheads="1"/>
            </p:cNvSpPr>
            <p:nvPr/>
          </p:nvSpPr>
          <p:spPr bwMode="auto">
            <a:xfrm>
              <a:off x="3376" y="302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2" name="AutoShape 58"/>
            <p:cNvSpPr>
              <a:spLocks noChangeAspect="1" noChangeArrowheads="1"/>
            </p:cNvSpPr>
            <p:nvPr/>
          </p:nvSpPr>
          <p:spPr bwMode="auto">
            <a:xfrm>
              <a:off x="3331" y="306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3" name="AutoShape 59"/>
            <p:cNvSpPr>
              <a:spLocks noChangeAspect="1" noChangeArrowheads="1"/>
            </p:cNvSpPr>
            <p:nvPr/>
          </p:nvSpPr>
          <p:spPr bwMode="auto">
            <a:xfrm>
              <a:off x="2973" y="2942"/>
              <a:ext cx="80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4" name="AutoShape 60"/>
            <p:cNvSpPr>
              <a:spLocks noChangeAspect="1" noChangeArrowheads="1"/>
            </p:cNvSpPr>
            <p:nvPr/>
          </p:nvSpPr>
          <p:spPr bwMode="auto">
            <a:xfrm>
              <a:off x="1987" y="306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5" name="AutoShape 61"/>
            <p:cNvSpPr>
              <a:spLocks noChangeAspect="1" noChangeArrowheads="1"/>
            </p:cNvSpPr>
            <p:nvPr/>
          </p:nvSpPr>
          <p:spPr bwMode="auto">
            <a:xfrm>
              <a:off x="1808" y="3736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6" name="AutoShape 62"/>
            <p:cNvSpPr>
              <a:spLocks noChangeAspect="1" noChangeArrowheads="1"/>
            </p:cNvSpPr>
            <p:nvPr/>
          </p:nvSpPr>
          <p:spPr bwMode="auto">
            <a:xfrm>
              <a:off x="1942" y="3498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7" name="AutoShape 63"/>
            <p:cNvSpPr>
              <a:spLocks noChangeAspect="1" noChangeArrowheads="1"/>
            </p:cNvSpPr>
            <p:nvPr/>
          </p:nvSpPr>
          <p:spPr bwMode="auto">
            <a:xfrm>
              <a:off x="1763" y="3657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8" name="AutoShape 64"/>
            <p:cNvSpPr>
              <a:spLocks noChangeAspect="1" noChangeArrowheads="1"/>
            </p:cNvSpPr>
            <p:nvPr/>
          </p:nvSpPr>
          <p:spPr bwMode="auto">
            <a:xfrm>
              <a:off x="1718" y="2427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9" name="AutoShape 65"/>
            <p:cNvSpPr>
              <a:spLocks noChangeAspect="1" noChangeArrowheads="1"/>
            </p:cNvSpPr>
            <p:nvPr/>
          </p:nvSpPr>
          <p:spPr bwMode="auto">
            <a:xfrm>
              <a:off x="1942" y="3458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0" name="AutoShape 66"/>
            <p:cNvSpPr>
              <a:spLocks noChangeAspect="1" noChangeArrowheads="1"/>
            </p:cNvSpPr>
            <p:nvPr/>
          </p:nvSpPr>
          <p:spPr bwMode="auto">
            <a:xfrm>
              <a:off x="3062" y="2863"/>
              <a:ext cx="81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1" name="AutoShape 67"/>
            <p:cNvSpPr>
              <a:spLocks noChangeAspect="1" noChangeArrowheads="1"/>
            </p:cNvSpPr>
            <p:nvPr/>
          </p:nvSpPr>
          <p:spPr bwMode="auto">
            <a:xfrm>
              <a:off x="3242" y="302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2" name="AutoShape 68"/>
            <p:cNvSpPr>
              <a:spLocks noChangeAspect="1" noChangeArrowheads="1"/>
            </p:cNvSpPr>
            <p:nvPr/>
          </p:nvSpPr>
          <p:spPr bwMode="auto">
            <a:xfrm>
              <a:off x="1808" y="3419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3" name="AutoShape 69"/>
            <p:cNvSpPr>
              <a:spLocks noChangeAspect="1" noChangeArrowheads="1"/>
            </p:cNvSpPr>
            <p:nvPr/>
          </p:nvSpPr>
          <p:spPr bwMode="auto">
            <a:xfrm>
              <a:off x="3914" y="2625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4" name="AutoShape 70"/>
            <p:cNvSpPr>
              <a:spLocks noChangeAspect="1" noChangeArrowheads="1"/>
            </p:cNvSpPr>
            <p:nvPr/>
          </p:nvSpPr>
          <p:spPr bwMode="auto">
            <a:xfrm>
              <a:off x="1226" y="2665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5" name="AutoShape 71"/>
            <p:cNvSpPr>
              <a:spLocks noChangeAspect="1" noChangeArrowheads="1"/>
            </p:cNvSpPr>
            <p:nvPr/>
          </p:nvSpPr>
          <p:spPr bwMode="auto">
            <a:xfrm>
              <a:off x="2973" y="306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6" name="AutoShape 72"/>
            <p:cNvSpPr>
              <a:spLocks noChangeAspect="1" noChangeArrowheads="1"/>
            </p:cNvSpPr>
            <p:nvPr/>
          </p:nvSpPr>
          <p:spPr bwMode="auto">
            <a:xfrm>
              <a:off x="1091" y="2347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7" name="AutoShape 73"/>
            <p:cNvSpPr>
              <a:spLocks noChangeAspect="1" noChangeArrowheads="1"/>
            </p:cNvSpPr>
            <p:nvPr/>
          </p:nvSpPr>
          <p:spPr bwMode="auto">
            <a:xfrm>
              <a:off x="1181" y="2387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8" name="AutoShape 74"/>
            <p:cNvSpPr>
              <a:spLocks noChangeAspect="1" noChangeArrowheads="1"/>
            </p:cNvSpPr>
            <p:nvPr/>
          </p:nvSpPr>
          <p:spPr bwMode="auto">
            <a:xfrm>
              <a:off x="1136" y="2308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9" name="AutoShape 75"/>
            <p:cNvSpPr>
              <a:spLocks noChangeAspect="1" noChangeArrowheads="1"/>
            </p:cNvSpPr>
            <p:nvPr/>
          </p:nvSpPr>
          <p:spPr bwMode="auto">
            <a:xfrm>
              <a:off x="1002" y="2466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0" name="AutoShape 76"/>
            <p:cNvSpPr>
              <a:spLocks noChangeAspect="1" noChangeArrowheads="1"/>
            </p:cNvSpPr>
            <p:nvPr/>
          </p:nvSpPr>
          <p:spPr bwMode="auto">
            <a:xfrm>
              <a:off x="3958" y="2823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1" name="AutoShape 77"/>
            <p:cNvSpPr>
              <a:spLocks noChangeAspect="1" noChangeArrowheads="1"/>
            </p:cNvSpPr>
            <p:nvPr/>
          </p:nvSpPr>
          <p:spPr bwMode="auto">
            <a:xfrm>
              <a:off x="4272" y="2281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2" name="AutoShape 78"/>
            <p:cNvSpPr>
              <a:spLocks noChangeAspect="1" noChangeArrowheads="1"/>
            </p:cNvSpPr>
            <p:nvPr/>
          </p:nvSpPr>
          <p:spPr bwMode="auto">
            <a:xfrm>
              <a:off x="3280" y="3241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3" name="AutoShape 79"/>
            <p:cNvSpPr>
              <a:spLocks noChangeAspect="1" noChangeArrowheads="1"/>
            </p:cNvSpPr>
            <p:nvPr/>
          </p:nvSpPr>
          <p:spPr bwMode="auto">
            <a:xfrm>
              <a:off x="3232" y="3385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4" name="AutoShape 80"/>
            <p:cNvSpPr>
              <a:spLocks noChangeAspect="1" noChangeArrowheads="1"/>
            </p:cNvSpPr>
            <p:nvPr/>
          </p:nvSpPr>
          <p:spPr bwMode="auto">
            <a:xfrm>
              <a:off x="3072" y="3481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5" name="AutoShape 81"/>
            <p:cNvSpPr>
              <a:spLocks noChangeAspect="1" noChangeArrowheads="1"/>
            </p:cNvSpPr>
            <p:nvPr/>
          </p:nvSpPr>
          <p:spPr bwMode="auto">
            <a:xfrm>
              <a:off x="1680" y="379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6" name="AutoShape 82"/>
            <p:cNvSpPr>
              <a:spLocks noChangeAspect="1" noChangeArrowheads="1"/>
            </p:cNvSpPr>
            <p:nvPr/>
          </p:nvSpPr>
          <p:spPr bwMode="auto">
            <a:xfrm>
              <a:off x="3120" y="3312"/>
              <a:ext cx="80" cy="71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7" name="AutoShape 83"/>
            <p:cNvSpPr>
              <a:spLocks noChangeAspect="1" noChangeArrowheads="1"/>
            </p:cNvSpPr>
            <p:nvPr/>
          </p:nvSpPr>
          <p:spPr bwMode="auto">
            <a:xfrm>
              <a:off x="4383" y="2832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8" name="AutoShape 84"/>
            <p:cNvSpPr>
              <a:spLocks noChangeAspect="1" noChangeArrowheads="1"/>
            </p:cNvSpPr>
            <p:nvPr/>
          </p:nvSpPr>
          <p:spPr bwMode="auto">
            <a:xfrm>
              <a:off x="4191" y="2304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9" name="AutoShape 85"/>
            <p:cNvSpPr>
              <a:spLocks noChangeAspect="1" noChangeArrowheads="1"/>
            </p:cNvSpPr>
            <p:nvPr/>
          </p:nvSpPr>
          <p:spPr bwMode="auto">
            <a:xfrm>
              <a:off x="4335" y="2304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0" name="AutoShape 86"/>
            <p:cNvSpPr>
              <a:spLocks noChangeAspect="1" noChangeArrowheads="1"/>
            </p:cNvSpPr>
            <p:nvPr/>
          </p:nvSpPr>
          <p:spPr bwMode="auto">
            <a:xfrm>
              <a:off x="4671" y="2496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1" name="AutoShape 87"/>
            <p:cNvSpPr>
              <a:spLocks noChangeAspect="1" noChangeArrowheads="1"/>
            </p:cNvSpPr>
            <p:nvPr/>
          </p:nvSpPr>
          <p:spPr bwMode="auto">
            <a:xfrm>
              <a:off x="4054" y="2448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2" name="AutoShape 88"/>
            <p:cNvSpPr>
              <a:spLocks noChangeAspect="1" noChangeArrowheads="1"/>
            </p:cNvSpPr>
            <p:nvPr/>
          </p:nvSpPr>
          <p:spPr bwMode="auto">
            <a:xfrm>
              <a:off x="3840" y="2496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3" name="AutoShape 89"/>
            <p:cNvSpPr>
              <a:spLocks noChangeAspect="1" noChangeArrowheads="1"/>
            </p:cNvSpPr>
            <p:nvPr/>
          </p:nvSpPr>
          <p:spPr bwMode="auto">
            <a:xfrm>
              <a:off x="3552" y="2496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4" name="AutoShape 90"/>
            <p:cNvSpPr>
              <a:spLocks noChangeAspect="1" noChangeArrowheads="1"/>
            </p:cNvSpPr>
            <p:nvPr/>
          </p:nvSpPr>
          <p:spPr bwMode="auto">
            <a:xfrm>
              <a:off x="4479" y="2472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5" name="AutoShape 91"/>
            <p:cNvSpPr>
              <a:spLocks noChangeAspect="1" noChangeArrowheads="1"/>
            </p:cNvSpPr>
            <p:nvPr/>
          </p:nvSpPr>
          <p:spPr bwMode="auto">
            <a:xfrm>
              <a:off x="3183" y="3192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6" name="AutoShape 92"/>
            <p:cNvSpPr>
              <a:spLocks noChangeAspect="1" noChangeArrowheads="1"/>
            </p:cNvSpPr>
            <p:nvPr/>
          </p:nvSpPr>
          <p:spPr bwMode="auto">
            <a:xfrm>
              <a:off x="1695" y="2736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8" name="AutoShape 94"/>
            <p:cNvSpPr>
              <a:spLocks noChangeAspect="1" noChangeArrowheads="1"/>
            </p:cNvSpPr>
            <p:nvPr/>
          </p:nvSpPr>
          <p:spPr bwMode="auto">
            <a:xfrm>
              <a:off x="3759" y="2280"/>
              <a:ext cx="81" cy="72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3063" cy="685800"/>
          </a:xfrm>
          <a:noFill/>
          <a:ln/>
        </p:spPr>
        <p:txBody>
          <a:bodyPr lIns="92075" tIns="46038" rIns="92075" bIns="46038" anchor="b"/>
          <a:lstStyle/>
          <a:p>
            <a:r>
              <a:rPr lang="en-US">
                <a:effectLst/>
              </a:rPr>
              <a:t>Serology - Positives</a:t>
            </a:r>
            <a:r>
              <a:rPr lang="en-US" b="1"/>
              <a:t> </a:t>
            </a:r>
            <a:br>
              <a:rPr lang="en-US" b="1"/>
            </a:br>
            <a:endParaRPr lang="en-US" b="1" i="1">
              <a:latin typeface="Times New Roman" pitchFamily="18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1600"/>
            <a:ext cx="5249863" cy="4953000"/>
          </a:xfrm>
          <a:noFill/>
          <a:ln/>
        </p:spPr>
        <p:txBody>
          <a:bodyPr lIns="92075" tIns="46038" rIns="92075" bIns="46038"/>
          <a:lstStyle/>
          <a:p>
            <a:pPr>
              <a:buSzPct val="50000"/>
            </a:pPr>
            <a:r>
              <a:rPr lang="en-US" sz="3200"/>
              <a:t>Herpes Simplex 1	</a:t>
            </a:r>
          </a:p>
          <a:p>
            <a:pPr>
              <a:buSzPct val="50000"/>
            </a:pPr>
            <a:r>
              <a:rPr lang="en-US" sz="3200"/>
              <a:t>Epstein Barr		</a:t>
            </a:r>
          </a:p>
          <a:p>
            <a:pPr>
              <a:buSzPct val="50000"/>
            </a:pPr>
            <a:r>
              <a:rPr lang="en-US" sz="3200"/>
              <a:t>Rubella			</a:t>
            </a:r>
          </a:p>
          <a:p>
            <a:pPr>
              <a:buSzPct val="50000"/>
            </a:pPr>
            <a:r>
              <a:rPr lang="en-US" sz="3200"/>
              <a:t>Hepatitis A			</a:t>
            </a:r>
          </a:p>
          <a:p>
            <a:pPr>
              <a:buSzPct val="50000"/>
            </a:pPr>
            <a:r>
              <a:rPr lang="en-US" sz="3200"/>
              <a:t>Hepatitis B  </a:t>
            </a:r>
          </a:p>
          <a:p>
            <a:pPr>
              <a:buSzPct val="50000"/>
            </a:pPr>
            <a:r>
              <a:rPr lang="en-US" sz="3200"/>
              <a:t>Treponema	</a:t>
            </a:r>
            <a:r>
              <a:rPr lang="en-US" sz="3600"/>
              <a:t>	</a:t>
            </a:r>
            <a:r>
              <a:rPr lang="en-US" sz="3200"/>
              <a:t>	</a:t>
            </a:r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1114425" y="5251450"/>
            <a:ext cx="70929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/>
              <a:t>Data suggest animals have </a:t>
            </a:r>
            <a:r>
              <a:rPr lang="en-US" sz="2400" b="1"/>
              <a:t>already</a:t>
            </a:r>
            <a:r>
              <a:rPr lang="en-US" sz="2400"/>
              <a:t> been exposed </a:t>
            </a:r>
          </a:p>
          <a:p>
            <a:pPr algn="ctr" eaLnBrk="1" hangingPunct="1"/>
            <a:r>
              <a:rPr lang="en-US" sz="2400"/>
              <a:t>and have </a:t>
            </a:r>
            <a:r>
              <a:rPr lang="en-US" sz="2400" b="1"/>
              <a:t>some</a:t>
            </a:r>
            <a:r>
              <a:rPr lang="en-US" sz="2400"/>
              <a:t> immunity following exposure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838200"/>
            <a:ext cx="7993062" cy="685800"/>
          </a:xfrm>
          <a:noFill/>
          <a:ln/>
        </p:spPr>
        <p:txBody>
          <a:bodyPr lIns="92075" tIns="46038" rIns="92075" bIns="46038" anchor="b"/>
          <a:lstStyle/>
          <a:p>
            <a:r>
              <a:rPr lang="en-US">
                <a:effectLst/>
                <a:latin typeface="Times New Roman" pitchFamily="18" charset="0"/>
              </a:rPr>
              <a:t>Serology - Negatives</a:t>
            </a:r>
            <a:r>
              <a:rPr lang="en-US" b="1"/>
              <a:t> </a:t>
            </a:r>
            <a:br>
              <a:rPr lang="en-US" b="1"/>
            </a:br>
            <a:endParaRPr lang="en-US" b="1" i="1">
              <a:latin typeface="Times New Roman" pitchFamily="18" charset="0"/>
            </a:endParaRP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19200"/>
            <a:ext cx="5326063" cy="3810000"/>
          </a:xfrm>
          <a:noFill/>
          <a:ln/>
        </p:spPr>
        <p:txBody>
          <a:bodyPr lIns="92075" tIns="46038" rIns="92075" bIns="46038"/>
          <a:lstStyle/>
          <a:p>
            <a:pPr>
              <a:buSzPct val="50000"/>
            </a:pPr>
            <a:r>
              <a:rPr lang="en-US" sz="3200">
                <a:effectLst/>
              </a:rPr>
              <a:t>Polio		</a:t>
            </a:r>
          </a:p>
          <a:p>
            <a:pPr>
              <a:buSzPct val="50000"/>
            </a:pPr>
            <a:r>
              <a:rPr lang="en-US" sz="3200">
                <a:effectLst/>
              </a:rPr>
              <a:t>Measles		</a:t>
            </a:r>
          </a:p>
          <a:p>
            <a:pPr>
              <a:buSzPct val="50000"/>
            </a:pPr>
            <a:r>
              <a:rPr lang="en-US" sz="3200">
                <a:effectLst/>
              </a:rPr>
              <a:t>Dengue Fever</a:t>
            </a:r>
          </a:p>
          <a:p>
            <a:pPr>
              <a:buSzPct val="50000"/>
            </a:pPr>
            <a:r>
              <a:rPr lang="en-US" sz="3200">
                <a:effectLst/>
              </a:rPr>
              <a:t>Monkey Pox	</a:t>
            </a:r>
          </a:p>
          <a:p>
            <a:pPr>
              <a:buSzPct val="50000"/>
            </a:pPr>
            <a:r>
              <a:rPr lang="en-US" sz="3200">
                <a:effectLst/>
              </a:rPr>
              <a:t>Reovirus</a:t>
            </a:r>
          </a:p>
          <a:p>
            <a:pPr>
              <a:buSzPct val="50000"/>
            </a:pPr>
            <a:r>
              <a:rPr lang="en-US" sz="3200">
                <a:effectLst/>
              </a:rPr>
              <a:t>Parvovirus</a:t>
            </a:r>
            <a:r>
              <a:rPr lang="en-US" sz="3200" b="1"/>
              <a:t>	</a:t>
            </a:r>
          </a:p>
          <a:p>
            <a:pPr>
              <a:buSzPct val="50000"/>
            </a:pPr>
            <a:r>
              <a:rPr lang="en-US" sz="3200">
                <a:effectLst/>
              </a:rPr>
              <a:t>Ebola	</a:t>
            </a:r>
          </a:p>
          <a:p>
            <a:pPr>
              <a:buSzPct val="50000"/>
              <a:buFont typeface="Wingdings" pitchFamily="2" charset="2"/>
              <a:buNone/>
            </a:pPr>
            <a:r>
              <a:rPr lang="en-US" sz="3200" b="1"/>
              <a:t>			</a:t>
            </a:r>
          </a:p>
        </p:txBody>
      </p:sp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1143000" y="5410200"/>
            <a:ext cx="661193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/>
              <a:t>Data suggest animals have </a:t>
            </a:r>
            <a:r>
              <a:rPr lang="en-US" sz="2400" b="1"/>
              <a:t>NOT</a:t>
            </a:r>
            <a:r>
              <a:rPr lang="en-US" sz="2400"/>
              <a:t> been exposed </a:t>
            </a:r>
          </a:p>
          <a:p>
            <a:pPr algn="ctr" eaLnBrk="1" hangingPunct="1"/>
            <a:r>
              <a:rPr lang="en-US" sz="2400"/>
              <a:t>and have </a:t>
            </a:r>
            <a:r>
              <a:rPr lang="en-US" sz="2400" b="1"/>
              <a:t>NO</a:t>
            </a:r>
            <a:r>
              <a:rPr lang="en-US" sz="2400"/>
              <a:t> immunity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 descr="Ebola Science article_2_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5734050" cy="2562225"/>
          </a:xfrm>
          <a:prstGeom prst="rect">
            <a:avLst/>
          </a:prstGeom>
          <a:noFill/>
        </p:spPr>
      </p:pic>
      <p:grpSp>
        <p:nvGrpSpPr>
          <p:cNvPr id="501763" name="Group 3"/>
          <p:cNvGrpSpPr>
            <a:grpSpLocks/>
          </p:cNvGrpSpPr>
          <p:nvPr/>
        </p:nvGrpSpPr>
        <p:grpSpPr bwMode="auto">
          <a:xfrm>
            <a:off x="152400" y="152400"/>
            <a:ext cx="6251575" cy="2819400"/>
            <a:chOff x="96" y="96"/>
            <a:chExt cx="3938" cy="1776"/>
          </a:xfrm>
        </p:grpSpPr>
        <p:pic>
          <p:nvPicPr>
            <p:cNvPr id="50176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96"/>
              <a:ext cx="3938" cy="17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501765" name="Text Box 5"/>
            <p:cNvSpPr txBox="1">
              <a:spLocks noChangeArrowheads="1"/>
            </p:cNvSpPr>
            <p:nvPr/>
          </p:nvSpPr>
          <p:spPr bwMode="auto">
            <a:xfrm>
              <a:off x="2496" y="142"/>
              <a:ext cx="1511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SCIENCE, Jan 16, 2004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ChangeArrowheads="1"/>
          </p:cNvSpPr>
          <p:nvPr/>
        </p:nvSpPr>
        <p:spPr bwMode="auto">
          <a:xfrm>
            <a:off x="762000" y="6022975"/>
            <a:ext cx="6448425" cy="35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3331" name="Picture 3" descr="bush bu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663" y="3022600"/>
            <a:ext cx="889000" cy="765175"/>
          </a:xfrm>
          <a:prstGeom prst="rect">
            <a:avLst/>
          </a:prstGeom>
          <a:noFill/>
        </p:spPr>
      </p:pic>
      <p:pic>
        <p:nvPicPr>
          <p:cNvPr id="483332" name="Picture 4" descr="goril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038" y="1974850"/>
            <a:ext cx="1006475" cy="1085850"/>
          </a:xfrm>
          <a:prstGeom prst="rect">
            <a:avLst/>
          </a:prstGeom>
          <a:noFill/>
        </p:spPr>
      </p:pic>
      <p:sp>
        <p:nvSpPr>
          <p:cNvPr id="483333" name="Freeform 5"/>
          <p:cNvSpPr>
            <a:spLocks noChangeAspect="1"/>
          </p:cNvSpPr>
          <p:nvPr/>
        </p:nvSpPr>
        <p:spPr bwMode="auto">
          <a:xfrm>
            <a:off x="5124450" y="288925"/>
            <a:ext cx="3997325" cy="4576763"/>
          </a:xfrm>
          <a:custGeom>
            <a:avLst/>
            <a:gdLst/>
            <a:ahLst/>
            <a:cxnLst>
              <a:cxn ang="0">
                <a:pos x="1101" y="15"/>
              </a:cxn>
              <a:cxn ang="0">
                <a:pos x="1074" y="152"/>
              </a:cxn>
              <a:cxn ang="0">
                <a:pos x="1049" y="199"/>
              </a:cxn>
              <a:cxn ang="0">
                <a:pos x="1021" y="332"/>
              </a:cxn>
              <a:cxn ang="0">
                <a:pos x="1005" y="458"/>
              </a:cxn>
              <a:cxn ang="0">
                <a:pos x="974" y="639"/>
              </a:cxn>
              <a:cxn ang="0">
                <a:pos x="865" y="744"/>
              </a:cxn>
              <a:cxn ang="0">
                <a:pos x="803" y="831"/>
              </a:cxn>
              <a:cxn ang="0">
                <a:pos x="763" y="867"/>
              </a:cxn>
              <a:cxn ang="0">
                <a:pos x="752" y="896"/>
              </a:cxn>
              <a:cxn ang="0">
                <a:pos x="752" y="976"/>
              </a:cxn>
              <a:cxn ang="0">
                <a:pos x="752" y="1051"/>
              </a:cxn>
              <a:cxn ang="0">
                <a:pos x="708" y="1123"/>
              </a:cxn>
              <a:cxn ang="0">
                <a:pos x="635" y="1170"/>
              </a:cxn>
              <a:cxn ang="0">
                <a:pos x="561" y="1242"/>
              </a:cxn>
              <a:cxn ang="0">
                <a:pos x="481" y="1241"/>
              </a:cxn>
              <a:cxn ang="0">
                <a:pos x="491" y="1213"/>
              </a:cxn>
              <a:cxn ang="0">
                <a:pos x="473" y="1190"/>
              </a:cxn>
              <a:cxn ang="0">
                <a:pos x="437" y="1199"/>
              </a:cxn>
              <a:cxn ang="0">
                <a:pos x="387" y="1242"/>
              </a:cxn>
              <a:cxn ang="0">
                <a:pos x="346" y="1275"/>
              </a:cxn>
              <a:cxn ang="0">
                <a:pos x="308" y="1240"/>
              </a:cxn>
              <a:cxn ang="0">
                <a:pos x="284" y="1184"/>
              </a:cxn>
              <a:cxn ang="0">
                <a:pos x="167" y="1250"/>
              </a:cxn>
              <a:cxn ang="0">
                <a:pos x="123" y="1274"/>
              </a:cxn>
              <a:cxn ang="0">
                <a:pos x="76" y="1184"/>
              </a:cxn>
              <a:cxn ang="0">
                <a:pos x="58" y="1054"/>
              </a:cxn>
              <a:cxn ang="0">
                <a:pos x="104" y="1070"/>
              </a:cxn>
              <a:cxn ang="0">
                <a:pos x="131" y="1058"/>
              </a:cxn>
              <a:cxn ang="0">
                <a:pos x="112" y="1027"/>
              </a:cxn>
              <a:cxn ang="0">
                <a:pos x="83" y="993"/>
              </a:cxn>
              <a:cxn ang="0">
                <a:pos x="74" y="948"/>
              </a:cxn>
              <a:cxn ang="0">
                <a:pos x="94" y="883"/>
              </a:cxn>
              <a:cxn ang="0">
                <a:pos x="161" y="887"/>
              </a:cxn>
              <a:cxn ang="0">
                <a:pos x="199" y="819"/>
              </a:cxn>
              <a:cxn ang="0">
                <a:pos x="256" y="809"/>
              </a:cxn>
              <a:cxn ang="0">
                <a:pos x="278" y="854"/>
              </a:cxn>
              <a:cxn ang="0">
                <a:pos x="330" y="896"/>
              </a:cxn>
              <a:cxn ang="0">
                <a:pos x="359" y="887"/>
              </a:cxn>
              <a:cxn ang="0">
                <a:pos x="411" y="872"/>
              </a:cxn>
              <a:cxn ang="0">
                <a:pos x="451" y="878"/>
              </a:cxn>
              <a:cxn ang="0">
                <a:pos x="473" y="717"/>
              </a:cxn>
              <a:cxn ang="0">
                <a:pos x="491" y="635"/>
              </a:cxn>
              <a:cxn ang="0">
                <a:pos x="469" y="607"/>
              </a:cxn>
              <a:cxn ang="0">
                <a:pos x="418" y="599"/>
              </a:cxn>
              <a:cxn ang="0">
                <a:pos x="403" y="524"/>
              </a:cxn>
              <a:cxn ang="0">
                <a:pos x="440" y="457"/>
              </a:cxn>
              <a:cxn ang="0">
                <a:pos x="477" y="398"/>
              </a:cxn>
              <a:cxn ang="0">
                <a:pos x="422" y="353"/>
              </a:cxn>
              <a:cxn ang="0">
                <a:pos x="350" y="375"/>
              </a:cxn>
              <a:cxn ang="0">
                <a:pos x="306" y="363"/>
              </a:cxn>
              <a:cxn ang="0">
                <a:pos x="299" y="297"/>
              </a:cxn>
              <a:cxn ang="0">
                <a:pos x="330" y="251"/>
              </a:cxn>
              <a:cxn ang="0">
                <a:pos x="448" y="243"/>
              </a:cxn>
              <a:cxn ang="0">
                <a:pos x="633" y="309"/>
              </a:cxn>
              <a:cxn ang="0">
                <a:pos x="646" y="280"/>
              </a:cxn>
              <a:cxn ang="0">
                <a:pos x="709" y="106"/>
              </a:cxn>
              <a:cxn ang="0">
                <a:pos x="750" y="13"/>
              </a:cxn>
              <a:cxn ang="0">
                <a:pos x="959" y="15"/>
              </a:cxn>
              <a:cxn ang="0">
                <a:pos x="1097" y="20"/>
              </a:cxn>
            </a:cxnLst>
            <a:rect l="0" t="0" r="r" b="b"/>
            <a:pathLst>
              <a:path w="1114" h="1275">
                <a:moveTo>
                  <a:pt x="1097" y="20"/>
                </a:moveTo>
                <a:lnTo>
                  <a:pt x="1097" y="18"/>
                </a:lnTo>
                <a:lnTo>
                  <a:pt x="1101" y="15"/>
                </a:lnTo>
                <a:lnTo>
                  <a:pt x="1114" y="51"/>
                </a:lnTo>
                <a:lnTo>
                  <a:pt x="1110" y="86"/>
                </a:lnTo>
                <a:lnTo>
                  <a:pt x="1074" y="152"/>
                </a:lnTo>
                <a:lnTo>
                  <a:pt x="1065" y="180"/>
                </a:lnTo>
                <a:lnTo>
                  <a:pt x="1062" y="193"/>
                </a:lnTo>
                <a:lnTo>
                  <a:pt x="1049" y="199"/>
                </a:lnTo>
                <a:lnTo>
                  <a:pt x="1045" y="225"/>
                </a:lnTo>
                <a:lnTo>
                  <a:pt x="1035" y="247"/>
                </a:lnTo>
                <a:lnTo>
                  <a:pt x="1021" y="332"/>
                </a:lnTo>
                <a:lnTo>
                  <a:pt x="1002" y="412"/>
                </a:lnTo>
                <a:lnTo>
                  <a:pt x="1005" y="407"/>
                </a:lnTo>
                <a:lnTo>
                  <a:pt x="1005" y="458"/>
                </a:lnTo>
                <a:lnTo>
                  <a:pt x="997" y="509"/>
                </a:lnTo>
                <a:lnTo>
                  <a:pt x="980" y="613"/>
                </a:lnTo>
                <a:lnTo>
                  <a:pt x="974" y="639"/>
                </a:lnTo>
                <a:lnTo>
                  <a:pt x="960" y="662"/>
                </a:lnTo>
                <a:lnTo>
                  <a:pt x="924" y="701"/>
                </a:lnTo>
                <a:lnTo>
                  <a:pt x="865" y="744"/>
                </a:lnTo>
                <a:lnTo>
                  <a:pt x="838" y="768"/>
                </a:lnTo>
                <a:lnTo>
                  <a:pt x="818" y="803"/>
                </a:lnTo>
                <a:lnTo>
                  <a:pt x="803" y="831"/>
                </a:lnTo>
                <a:lnTo>
                  <a:pt x="794" y="845"/>
                </a:lnTo>
                <a:lnTo>
                  <a:pt x="778" y="856"/>
                </a:lnTo>
                <a:lnTo>
                  <a:pt x="763" y="867"/>
                </a:lnTo>
                <a:lnTo>
                  <a:pt x="751" y="883"/>
                </a:lnTo>
                <a:lnTo>
                  <a:pt x="752" y="900"/>
                </a:lnTo>
                <a:lnTo>
                  <a:pt x="752" y="896"/>
                </a:lnTo>
                <a:lnTo>
                  <a:pt x="752" y="933"/>
                </a:lnTo>
                <a:lnTo>
                  <a:pt x="757" y="970"/>
                </a:lnTo>
                <a:lnTo>
                  <a:pt x="752" y="976"/>
                </a:lnTo>
                <a:lnTo>
                  <a:pt x="749" y="983"/>
                </a:lnTo>
                <a:lnTo>
                  <a:pt x="756" y="1020"/>
                </a:lnTo>
                <a:lnTo>
                  <a:pt x="752" y="1051"/>
                </a:lnTo>
                <a:lnTo>
                  <a:pt x="734" y="1081"/>
                </a:lnTo>
                <a:lnTo>
                  <a:pt x="715" y="1102"/>
                </a:lnTo>
                <a:lnTo>
                  <a:pt x="708" y="1123"/>
                </a:lnTo>
                <a:lnTo>
                  <a:pt x="692" y="1139"/>
                </a:lnTo>
                <a:lnTo>
                  <a:pt x="663" y="1141"/>
                </a:lnTo>
                <a:lnTo>
                  <a:pt x="635" y="1170"/>
                </a:lnTo>
                <a:lnTo>
                  <a:pt x="602" y="1198"/>
                </a:lnTo>
                <a:lnTo>
                  <a:pt x="582" y="1219"/>
                </a:lnTo>
                <a:lnTo>
                  <a:pt x="561" y="1242"/>
                </a:lnTo>
                <a:lnTo>
                  <a:pt x="525" y="1259"/>
                </a:lnTo>
                <a:lnTo>
                  <a:pt x="483" y="1262"/>
                </a:lnTo>
                <a:lnTo>
                  <a:pt x="481" y="1241"/>
                </a:lnTo>
                <a:lnTo>
                  <a:pt x="474" y="1223"/>
                </a:lnTo>
                <a:lnTo>
                  <a:pt x="484" y="1218"/>
                </a:lnTo>
                <a:lnTo>
                  <a:pt x="491" y="1213"/>
                </a:lnTo>
                <a:lnTo>
                  <a:pt x="487" y="1198"/>
                </a:lnTo>
                <a:lnTo>
                  <a:pt x="483" y="1183"/>
                </a:lnTo>
                <a:lnTo>
                  <a:pt x="473" y="1190"/>
                </a:lnTo>
                <a:lnTo>
                  <a:pt x="454" y="1198"/>
                </a:lnTo>
                <a:lnTo>
                  <a:pt x="452" y="1205"/>
                </a:lnTo>
                <a:lnTo>
                  <a:pt x="437" y="1199"/>
                </a:lnTo>
                <a:lnTo>
                  <a:pt x="421" y="1202"/>
                </a:lnTo>
                <a:lnTo>
                  <a:pt x="394" y="1224"/>
                </a:lnTo>
                <a:lnTo>
                  <a:pt x="387" y="1242"/>
                </a:lnTo>
                <a:lnTo>
                  <a:pt x="365" y="1264"/>
                </a:lnTo>
                <a:lnTo>
                  <a:pt x="357" y="1274"/>
                </a:lnTo>
                <a:lnTo>
                  <a:pt x="346" y="1275"/>
                </a:lnTo>
                <a:lnTo>
                  <a:pt x="323" y="1263"/>
                </a:lnTo>
                <a:lnTo>
                  <a:pt x="313" y="1253"/>
                </a:lnTo>
                <a:lnTo>
                  <a:pt x="308" y="1240"/>
                </a:lnTo>
                <a:lnTo>
                  <a:pt x="291" y="1235"/>
                </a:lnTo>
                <a:lnTo>
                  <a:pt x="291" y="1196"/>
                </a:lnTo>
                <a:lnTo>
                  <a:pt x="284" y="1184"/>
                </a:lnTo>
                <a:lnTo>
                  <a:pt x="266" y="1187"/>
                </a:lnTo>
                <a:lnTo>
                  <a:pt x="214" y="1212"/>
                </a:lnTo>
                <a:lnTo>
                  <a:pt x="167" y="1250"/>
                </a:lnTo>
                <a:lnTo>
                  <a:pt x="149" y="1269"/>
                </a:lnTo>
                <a:lnTo>
                  <a:pt x="138" y="1275"/>
                </a:lnTo>
                <a:lnTo>
                  <a:pt x="123" y="1274"/>
                </a:lnTo>
                <a:lnTo>
                  <a:pt x="111" y="1257"/>
                </a:lnTo>
                <a:lnTo>
                  <a:pt x="99" y="1217"/>
                </a:lnTo>
                <a:lnTo>
                  <a:pt x="76" y="1184"/>
                </a:lnTo>
                <a:lnTo>
                  <a:pt x="0" y="1114"/>
                </a:lnTo>
                <a:lnTo>
                  <a:pt x="24" y="1078"/>
                </a:lnTo>
                <a:lnTo>
                  <a:pt x="58" y="1054"/>
                </a:lnTo>
                <a:lnTo>
                  <a:pt x="85" y="1056"/>
                </a:lnTo>
                <a:lnTo>
                  <a:pt x="104" y="1079"/>
                </a:lnTo>
                <a:lnTo>
                  <a:pt x="104" y="1070"/>
                </a:lnTo>
                <a:lnTo>
                  <a:pt x="120" y="1070"/>
                </a:lnTo>
                <a:lnTo>
                  <a:pt x="128" y="1064"/>
                </a:lnTo>
                <a:lnTo>
                  <a:pt x="131" y="1058"/>
                </a:lnTo>
                <a:lnTo>
                  <a:pt x="127" y="1060"/>
                </a:lnTo>
                <a:lnTo>
                  <a:pt x="117" y="1061"/>
                </a:lnTo>
                <a:lnTo>
                  <a:pt x="112" y="1027"/>
                </a:lnTo>
                <a:lnTo>
                  <a:pt x="98" y="1022"/>
                </a:lnTo>
                <a:lnTo>
                  <a:pt x="87" y="1014"/>
                </a:lnTo>
                <a:lnTo>
                  <a:pt x="83" y="993"/>
                </a:lnTo>
                <a:lnTo>
                  <a:pt x="81" y="976"/>
                </a:lnTo>
                <a:lnTo>
                  <a:pt x="65" y="948"/>
                </a:lnTo>
                <a:lnTo>
                  <a:pt x="74" y="948"/>
                </a:lnTo>
                <a:lnTo>
                  <a:pt x="76" y="912"/>
                </a:lnTo>
                <a:lnTo>
                  <a:pt x="65" y="878"/>
                </a:lnTo>
                <a:lnTo>
                  <a:pt x="94" y="883"/>
                </a:lnTo>
                <a:lnTo>
                  <a:pt x="123" y="889"/>
                </a:lnTo>
                <a:lnTo>
                  <a:pt x="141" y="891"/>
                </a:lnTo>
                <a:lnTo>
                  <a:pt x="161" y="887"/>
                </a:lnTo>
                <a:lnTo>
                  <a:pt x="199" y="878"/>
                </a:lnTo>
                <a:lnTo>
                  <a:pt x="196" y="847"/>
                </a:lnTo>
                <a:lnTo>
                  <a:pt x="199" y="819"/>
                </a:lnTo>
                <a:lnTo>
                  <a:pt x="222" y="797"/>
                </a:lnTo>
                <a:lnTo>
                  <a:pt x="241" y="797"/>
                </a:lnTo>
                <a:lnTo>
                  <a:pt x="256" y="809"/>
                </a:lnTo>
                <a:lnTo>
                  <a:pt x="254" y="820"/>
                </a:lnTo>
                <a:lnTo>
                  <a:pt x="270" y="835"/>
                </a:lnTo>
                <a:lnTo>
                  <a:pt x="278" y="854"/>
                </a:lnTo>
                <a:lnTo>
                  <a:pt x="287" y="874"/>
                </a:lnTo>
                <a:lnTo>
                  <a:pt x="300" y="891"/>
                </a:lnTo>
                <a:lnTo>
                  <a:pt x="330" y="896"/>
                </a:lnTo>
                <a:lnTo>
                  <a:pt x="337" y="893"/>
                </a:lnTo>
                <a:lnTo>
                  <a:pt x="339" y="887"/>
                </a:lnTo>
                <a:lnTo>
                  <a:pt x="359" y="887"/>
                </a:lnTo>
                <a:lnTo>
                  <a:pt x="375" y="878"/>
                </a:lnTo>
                <a:lnTo>
                  <a:pt x="400" y="848"/>
                </a:lnTo>
                <a:lnTo>
                  <a:pt x="411" y="872"/>
                </a:lnTo>
                <a:lnTo>
                  <a:pt x="432" y="890"/>
                </a:lnTo>
                <a:lnTo>
                  <a:pt x="444" y="887"/>
                </a:lnTo>
                <a:lnTo>
                  <a:pt x="451" y="878"/>
                </a:lnTo>
                <a:lnTo>
                  <a:pt x="483" y="761"/>
                </a:lnTo>
                <a:lnTo>
                  <a:pt x="480" y="738"/>
                </a:lnTo>
                <a:lnTo>
                  <a:pt x="473" y="717"/>
                </a:lnTo>
                <a:lnTo>
                  <a:pt x="473" y="695"/>
                </a:lnTo>
                <a:lnTo>
                  <a:pt x="479" y="675"/>
                </a:lnTo>
                <a:lnTo>
                  <a:pt x="491" y="635"/>
                </a:lnTo>
                <a:lnTo>
                  <a:pt x="483" y="635"/>
                </a:lnTo>
                <a:lnTo>
                  <a:pt x="480" y="618"/>
                </a:lnTo>
                <a:lnTo>
                  <a:pt x="469" y="607"/>
                </a:lnTo>
                <a:lnTo>
                  <a:pt x="439" y="594"/>
                </a:lnTo>
                <a:lnTo>
                  <a:pt x="432" y="596"/>
                </a:lnTo>
                <a:lnTo>
                  <a:pt x="418" y="599"/>
                </a:lnTo>
                <a:lnTo>
                  <a:pt x="404" y="579"/>
                </a:lnTo>
                <a:lnTo>
                  <a:pt x="403" y="556"/>
                </a:lnTo>
                <a:lnTo>
                  <a:pt x="403" y="524"/>
                </a:lnTo>
                <a:lnTo>
                  <a:pt x="408" y="502"/>
                </a:lnTo>
                <a:lnTo>
                  <a:pt x="426" y="478"/>
                </a:lnTo>
                <a:lnTo>
                  <a:pt x="440" y="457"/>
                </a:lnTo>
                <a:lnTo>
                  <a:pt x="467" y="439"/>
                </a:lnTo>
                <a:lnTo>
                  <a:pt x="480" y="415"/>
                </a:lnTo>
                <a:lnTo>
                  <a:pt x="477" y="398"/>
                </a:lnTo>
                <a:lnTo>
                  <a:pt x="468" y="377"/>
                </a:lnTo>
                <a:lnTo>
                  <a:pt x="451" y="360"/>
                </a:lnTo>
                <a:lnTo>
                  <a:pt x="422" y="353"/>
                </a:lnTo>
                <a:lnTo>
                  <a:pt x="397" y="354"/>
                </a:lnTo>
                <a:lnTo>
                  <a:pt x="372" y="364"/>
                </a:lnTo>
                <a:lnTo>
                  <a:pt x="350" y="375"/>
                </a:lnTo>
                <a:lnTo>
                  <a:pt x="322" y="376"/>
                </a:lnTo>
                <a:lnTo>
                  <a:pt x="295" y="382"/>
                </a:lnTo>
                <a:lnTo>
                  <a:pt x="306" y="363"/>
                </a:lnTo>
                <a:lnTo>
                  <a:pt x="307" y="342"/>
                </a:lnTo>
                <a:lnTo>
                  <a:pt x="300" y="303"/>
                </a:lnTo>
                <a:lnTo>
                  <a:pt x="299" y="297"/>
                </a:lnTo>
                <a:lnTo>
                  <a:pt x="291" y="295"/>
                </a:lnTo>
                <a:lnTo>
                  <a:pt x="323" y="251"/>
                </a:lnTo>
                <a:lnTo>
                  <a:pt x="330" y="251"/>
                </a:lnTo>
                <a:lnTo>
                  <a:pt x="327" y="255"/>
                </a:lnTo>
                <a:lnTo>
                  <a:pt x="366" y="251"/>
                </a:lnTo>
                <a:lnTo>
                  <a:pt x="448" y="243"/>
                </a:lnTo>
                <a:lnTo>
                  <a:pt x="525" y="251"/>
                </a:lnTo>
                <a:lnTo>
                  <a:pt x="578" y="280"/>
                </a:lnTo>
                <a:lnTo>
                  <a:pt x="633" y="309"/>
                </a:lnTo>
                <a:lnTo>
                  <a:pt x="641" y="308"/>
                </a:lnTo>
                <a:lnTo>
                  <a:pt x="643" y="301"/>
                </a:lnTo>
                <a:lnTo>
                  <a:pt x="646" y="280"/>
                </a:lnTo>
                <a:lnTo>
                  <a:pt x="677" y="179"/>
                </a:lnTo>
                <a:lnTo>
                  <a:pt x="691" y="158"/>
                </a:lnTo>
                <a:lnTo>
                  <a:pt x="709" y="106"/>
                </a:lnTo>
                <a:lnTo>
                  <a:pt x="722" y="54"/>
                </a:lnTo>
                <a:lnTo>
                  <a:pt x="733" y="30"/>
                </a:lnTo>
                <a:lnTo>
                  <a:pt x="750" y="13"/>
                </a:lnTo>
                <a:lnTo>
                  <a:pt x="777" y="3"/>
                </a:lnTo>
                <a:lnTo>
                  <a:pt x="814" y="0"/>
                </a:lnTo>
                <a:lnTo>
                  <a:pt x="959" y="15"/>
                </a:lnTo>
                <a:lnTo>
                  <a:pt x="1031" y="19"/>
                </a:lnTo>
                <a:lnTo>
                  <a:pt x="1101" y="12"/>
                </a:lnTo>
                <a:lnTo>
                  <a:pt x="1097" y="20"/>
                </a:lnTo>
                <a:lnTo>
                  <a:pt x="1097" y="20"/>
                </a:lnTo>
                <a:close/>
              </a:path>
            </a:pathLst>
          </a:custGeom>
          <a:solidFill>
            <a:srgbClr val="FFFF00"/>
          </a:solidFill>
          <a:ln w="482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3334" name="Picture 6" descr="WHO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676400"/>
            <a:ext cx="841375" cy="850900"/>
          </a:xfrm>
          <a:prstGeom prst="rect">
            <a:avLst/>
          </a:prstGeom>
          <a:noFill/>
        </p:spPr>
      </p:pic>
      <p:sp>
        <p:nvSpPr>
          <p:cNvPr id="483335" name="Oval 7"/>
          <p:cNvSpPr>
            <a:spLocks noChangeAspect="1" noChangeArrowheads="1"/>
          </p:cNvSpPr>
          <p:nvPr/>
        </p:nvSpPr>
        <p:spPr bwMode="auto">
          <a:xfrm>
            <a:off x="6550025" y="1917700"/>
            <a:ext cx="346075" cy="368300"/>
          </a:xfrm>
          <a:prstGeom prst="ellipse">
            <a:avLst/>
          </a:prstGeom>
          <a:solidFill>
            <a:srgbClr val="FF33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36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4676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2800">
                <a:effectLst/>
              </a:rPr>
              <a:t>Ebola outbreak in Mbomo and Kéllé districts, </a:t>
            </a:r>
            <a:br>
              <a:rPr lang="en-US" sz="2800">
                <a:effectLst/>
              </a:rPr>
            </a:br>
            <a:r>
              <a:rPr lang="en-US" sz="2800">
                <a:effectLst/>
              </a:rPr>
              <a:t>December 2002 to April 2003, Congo </a:t>
            </a:r>
            <a:br>
              <a:rPr lang="en-US" sz="2800">
                <a:effectLst/>
              </a:rPr>
            </a:br>
            <a:r>
              <a:rPr lang="en-US" sz="2800">
                <a:effectLst/>
              </a:rPr>
              <a:t>(143 cases, 128 deaths)</a:t>
            </a:r>
          </a:p>
        </p:txBody>
      </p:sp>
      <p:pic>
        <p:nvPicPr>
          <p:cNvPr id="483337" name="Picture 9" descr="INJECT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1508125"/>
            <a:ext cx="793750" cy="1244600"/>
          </a:xfrm>
          <a:prstGeom prst="rect">
            <a:avLst/>
          </a:prstGeom>
          <a:noFill/>
        </p:spPr>
      </p:pic>
      <p:sp>
        <p:nvSpPr>
          <p:cNvPr id="483338" name="AutoShape 10"/>
          <p:cNvSpPr>
            <a:spLocks noChangeAspect="1" noChangeArrowheads="1"/>
          </p:cNvSpPr>
          <p:nvPr/>
        </p:nvSpPr>
        <p:spPr bwMode="auto">
          <a:xfrm>
            <a:off x="5565775" y="2482850"/>
            <a:ext cx="257175" cy="257175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39" name="Text Box 11"/>
          <p:cNvSpPr txBox="1">
            <a:spLocks noChangeArrowheads="1"/>
          </p:cNvSpPr>
          <p:nvPr/>
        </p:nvSpPr>
        <p:spPr bwMode="auto">
          <a:xfrm>
            <a:off x="7112000" y="2273300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>
                <a:latin typeface="Arial" pitchFamily="34" charset="0"/>
              </a:rPr>
              <a:t>Kelle</a:t>
            </a:r>
          </a:p>
        </p:txBody>
      </p:sp>
      <p:sp>
        <p:nvSpPr>
          <p:cNvPr id="483340" name="Text Box 12"/>
          <p:cNvSpPr txBox="1">
            <a:spLocks noChangeArrowheads="1"/>
          </p:cNvSpPr>
          <p:nvPr/>
        </p:nvSpPr>
        <p:spPr bwMode="auto">
          <a:xfrm>
            <a:off x="7439025" y="4254500"/>
            <a:ext cx="17605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Arial" pitchFamily="34" charset="0"/>
              </a:rPr>
              <a:t>Brazzaville</a:t>
            </a:r>
          </a:p>
          <a:p>
            <a:pPr algn="ctr"/>
            <a:r>
              <a:rPr lang="fr-FR" b="1">
                <a:solidFill>
                  <a:schemeClr val="bg1"/>
                </a:solidFill>
                <a:latin typeface="Arial" pitchFamily="34" charset="0"/>
              </a:rPr>
              <a:t>(WHO-AFRO)</a:t>
            </a:r>
          </a:p>
        </p:txBody>
      </p:sp>
      <p:sp>
        <p:nvSpPr>
          <p:cNvPr id="483341" name="Text Box 13"/>
          <p:cNvSpPr txBox="1">
            <a:spLocks noChangeArrowheads="1"/>
          </p:cNvSpPr>
          <p:nvPr/>
        </p:nvSpPr>
        <p:spPr bwMode="auto">
          <a:xfrm>
            <a:off x="4267200" y="266700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Times New Roman" pitchFamily="18" charset="0"/>
              </a:rPr>
              <a:t>3/25 medical </a:t>
            </a:r>
          </a:p>
          <a:p>
            <a:pPr algn="ctr"/>
            <a:r>
              <a:rPr lang="fr-FR" sz="1600" b="1">
                <a:solidFill>
                  <a:schemeClr val="bg1"/>
                </a:solidFill>
                <a:latin typeface="Times New Roman" pitchFamily="18" charset="0"/>
              </a:rPr>
              <a:t>staff infected</a:t>
            </a:r>
          </a:p>
        </p:txBody>
      </p:sp>
      <p:sp>
        <p:nvSpPr>
          <p:cNvPr id="483342" name="Oval 14"/>
          <p:cNvSpPr>
            <a:spLocks noChangeAspect="1" noChangeArrowheads="1"/>
          </p:cNvSpPr>
          <p:nvPr/>
        </p:nvSpPr>
        <p:spPr bwMode="auto">
          <a:xfrm>
            <a:off x="7099300" y="4195763"/>
            <a:ext cx="146050" cy="1460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43" name="Text Box 15"/>
          <p:cNvSpPr txBox="1">
            <a:spLocks noChangeArrowheads="1"/>
          </p:cNvSpPr>
          <p:nvPr/>
        </p:nvSpPr>
        <p:spPr bwMode="auto">
          <a:xfrm>
            <a:off x="7188200" y="1739900"/>
            <a:ext cx="81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>
                <a:latin typeface="Arial" pitchFamily="34" charset="0"/>
              </a:rPr>
              <a:t>Mbomo</a:t>
            </a:r>
          </a:p>
        </p:txBody>
      </p:sp>
      <p:sp>
        <p:nvSpPr>
          <p:cNvPr id="483344" name="Line 16"/>
          <p:cNvSpPr>
            <a:spLocks noChangeShapeType="1"/>
          </p:cNvSpPr>
          <p:nvPr/>
        </p:nvSpPr>
        <p:spPr bwMode="auto">
          <a:xfrm>
            <a:off x="1776413" y="5772150"/>
            <a:ext cx="1587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45" name="Line 17"/>
          <p:cNvSpPr>
            <a:spLocks noChangeShapeType="1"/>
          </p:cNvSpPr>
          <p:nvPr/>
        </p:nvSpPr>
        <p:spPr bwMode="auto">
          <a:xfrm>
            <a:off x="3224213" y="5822950"/>
            <a:ext cx="1587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46" name="Rectangle 18"/>
          <p:cNvSpPr>
            <a:spLocks noChangeArrowheads="1"/>
          </p:cNvSpPr>
          <p:nvPr/>
        </p:nvSpPr>
        <p:spPr bwMode="auto">
          <a:xfrm>
            <a:off x="730250" y="6151563"/>
            <a:ext cx="704850" cy="241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000" b="1">
                <a:solidFill>
                  <a:schemeClr val="tx2"/>
                </a:solidFill>
                <a:latin typeface="Arial" pitchFamily="34" charset="0"/>
              </a:rPr>
              <a:t>December</a:t>
            </a:r>
          </a:p>
        </p:txBody>
      </p:sp>
      <p:sp>
        <p:nvSpPr>
          <p:cNvPr id="483347" name="Rectangle 19"/>
          <p:cNvSpPr>
            <a:spLocks noChangeArrowheads="1"/>
          </p:cNvSpPr>
          <p:nvPr/>
        </p:nvSpPr>
        <p:spPr bwMode="auto">
          <a:xfrm>
            <a:off x="2100263" y="6134100"/>
            <a:ext cx="590550" cy="241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000" b="1">
                <a:solidFill>
                  <a:schemeClr val="tx2"/>
                </a:solidFill>
                <a:latin typeface="Arial" pitchFamily="34" charset="0"/>
              </a:rPr>
              <a:t>January</a:t>
            </a:r>
            <a:endParaRPr lang="en-GB" sz="20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83348" name="Line 20"/>
          <p:cNvSpPr>
            <a:spLocks noChangeShapeType="1"/>
          </p:cNvSpPr>
          <p:nvPr/>
        </p:nvSpPr>
        <p:spPr bwMode="auto">
          <a:xfrm>
            <a:off x="4443413" y="5822950"/>
            <a:ext cx="1587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49" name="Rectangle 21"/>
          <p:cNvSpPr>
            <a:spLocks noChangeArrowheads="1"/>
          </p:cNvSpPr>
          <p:nvPr/>
        </p:nvSpPr>
        <p:spPr bwMode="auto">
          <a:xfrm>
            <a:off x="3511550" y="6138863"/>
            <a:ext cx="642938" cy="241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000" b="1">
                <a:solidFill>
                  <a:schemeClr val="tx2"/>
                </a:solidFill>
                <a:latin typeface="Arial" pitchFamily="34" charset="0"/>
              </a:rPr>
              <a:t>February</a:t>
            </a:r>
            <a:endParaRPr lang="en-GB" sz="20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83350" name="Rectangle 22"/>
          <p:cNvSpPr>
            <a:spLocks noChangeArrowheads="1"/>
          </p:cNvSpPr>
          <p:nvPr/>
        </p:nvSpPr>
        <p:spPr bwMode="auto">
          <a:xfrm>
            <a:off x="4775200" y="6164263"/>
            <a:ext cx="492125" cy="241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000" b="1">
                <a:solidFill>
                  <a:schemeClr val="tx2"/>
                </a:solidFill>
                <a:latin typeface="Arial" pitchFamily="34" charset="0"/>
              </a:rPr>
              <a:t>March</a:t>
            </a:r>
            <a:endParaRPr lang="en-GB" sz="20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83351" name="Line 23"/>
          <p:cNvSpPr>
            <a:spLocks noChangeShapeType="1"/>
          </p:cNvSpPr>
          <p:nvPr/>
        </p:nvSpPr>
        <p:spPr bwMode="auto">
          <a:xfrm>
            <a:off x="4054475" y="2524125"/>
            <a:ext cx="1588" cy="927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52" name="Line 24"/>
          <p:cNvSpPr>
            <a:spLocks noChangeShapeType="1"/>
          </p:cNvSpPr>
          <p:nvPr/>
        </p:nvSpPr>
        <p:spPr bwMode="auto">
          <a:xfrm>
            <a:off x="6626225" y="1622425"/>
            <a:ext cx="3698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53" name="Freeform 25"/>
          <p:cNvSpPr>
            <a:spLocks/>
          </p:cNvSpPr>
          <p:nvPr/>
        </p:nvSpPr>
        <p:spPr bwMode="auto">
          <a:xfrm>
            <a:off x="6699250" y="2046288"/>
            <a:ext cx="258763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" y="72"/>
              </a:cxn>
              <a:cxn ang="0">
                <a:pos x="136" y="104"/>
              </a:cxn>
              <a:cxn ang="0">
                <a:pos x="168" y="120"/>
              </a:cxn>
            </a:cxnLst>
            <a:rect l="0" t="0" r="r" b="b"/>
            <a:pathLst>
              <a:path w="168" h="121">
                <a:moveTo>
                  <a:pt x="0" y="0"/>
                </a:moveTo>
                <a:cubicBezTo>
                  <a:pt x="11" y="17"/>
                  <a:pt x="23" y="61"/>
                  <a:pt x="40" y="72"/>
                </a:cubicBezTo>
                <a:cubicBezTo>
                  <a:pt x="67" y="89"/>
                  <a:pt x="109" y="86"/>
                  <a:pt x="136" y="104"/>
                </a:cubicBezTo>
                <a:cubicBezTo>
                  <a:pt x="162" y="121"/>
                  <a:pt x="150" y="120"/>
                  <a:pt x="168" y="1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54" name="Oval 26"/>
          <p:cNvSpPr>
            <a:spLocks noChangeAspect="1" noChangeArrowheads="1"/>
          </p:cNvSpPr>
          <p:nvPr/>
        </p:nvSpPr>
        <p:spPr bwMode="auto">
          <a:xfrm>
            <a:off x="6848475" y="2138363"/>
            <a:ext cx="146050" cy="1460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55" name="Oval 27"/>
          <p:cNvSpPr>
            <a:spLocks noChangeAspect="1" noChangeArrowheads="1"/>
          </p:cNvSpPr>
          <p:nvPr/>
        </p:nvSpPr>
        <p:spPr bwMode="auto">
          <a:xfrm>
            <a:off x="6619875" y="1909763"/>
            <a:ext cx="146050" cy="1460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56" name="Oval 28"/>
          <p:cNvSpPr>
            <a:spLocks noChangeAspect="1" noChangeArrowheads="1"/>
          </p:cNvSpPr>
          <p:nvPr/>
        </p:nvSpPr>
        <p:spPr bwMode="auto">
          <a:xfrm>
            <a:off x="6924675" y="1833563"/>
            <a:ext cx="146050" cy="1460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57" name="Text Box 29"/>
          <p:cNvSpPr txBox="1">
            <a:spLocks noChangeArrowheads="1"/>
          </p:cNvSpPr>
          <p:nvPr/>
        </p:nvSpPr>
        <p:spPr bwMode="auto">
          <a:xfrm>
            <a:off x="187325" y="1312863"/>
            <a:ext cx="1581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/>
              <a:t>Gorilla gorilla</a:t>
            </a:r>
          </a:p>
          <a:p>
            <a:pPr algn="ctr"/>
            <a:r>
              <a:rPr lang="en-GB" sz="1600"/>
              <a:t>Pan troglodytes</a:t>
            </a:r>
          </a:p>
          <a:p>
            <a:pPr algn="ctr"/>
            <a:r>
              <a:rPr lang="en-GB" sz="1600"/>
              <a:t>Cephalophus</a:t>
            </a:r>
          </a:p>
        </p:txBody>
      </p:sp>
      <p:pic>
        <p:nvPicPr>
          <p:cNvPr id="483358" name="Picture 30" descr="chimp2-bla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75" y="2311400"/>
            <a:ext cx="960438" cy="673100"/>
          </a:xfrm>
          <a:prstGeom prst="rect">
            <a:avLst/>
          </a:prstGeom>
          <a:noFill/>
        </p:spPr>
      </p:pic>
      <p:sp>
        <p:nvSpPr>
          <p:cNvPr id="483359" name="Oval 31"/>
          <p:cNvSpPr>
            <a:spLocks noChangeAspect="1" noChangeArrowheads="1"/>
          </p:cNvSpPr>
          <p:nvPr/>
        </p:nvSpPr>
        <p:spPr bwMode="auto">
          <a:xfrm>
            <a:off x="2100263" y="2305050"/>
            <a:ext cx="146050" cy="14605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60" name="Oval 32"/>
          <p:cNvSpPr>
            <a:spLocks noChangeAspect="1" noChangeArrowheads="1"/>
          </p:cNvSpPr>
          <p:nvPr/>
        </p:nvSpPr>
        <p:spPr bwMode="auto">
          <a:xfrm>
            <a:off x="1004888" y="2457450"/>
            <a:ext cx="146050" cy="14605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61" name="Line 33"/>
          <p:cNvSpPr>
            <a:spLocks noChangeShapeType="1"/>
          </p:cNvSpPr>
          <p:nvPr/>
        </p:nvSpPr>
        <p:spPr bwMode="auto">
          <a:xfrm>
            <a:off x="1489075" y="5175250"/>
            <a:ext cx="1588" cy="565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3362" name="Group 34"/>
          <p:cNvGrpSpPr>
            <a:grpSpLocks noChangeAspect="1"/>
          </p:cNvGrpSpPr>
          <p:nvPr/>
        </p:nvGrpSpPr>
        <p:grpSpPr bwMode="auto">
          <a:xfrm rot="-8023499">
            <a:off x="1166019" y="4698207"/>
            <a:ext cx="631825" cy="407987"/>
            <a:chOff x="4564" y="3072"/>
            <a:chExt cx="633" cy="407"/>
          </a:xfrm>
        </p:grpSpPr>
        <p:sp>
          <p:nvSpPr>
            <p:cNvPr id="483363" name="Freeform 35"/>
            <p:cNvSpPr>
              <a:spLocks noChangeAspect="1"/>
            </p:cNvSpPr>
            <p:nvPr/>
          </p:nvSpPr>
          <p:spPr bwMode="auto">
            <a:xfrm>
              <a:off x="4646" y="3076"/>
              <a:ext cx="423" cy="403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513" y="46"/>
                </a:cxn>
                <a:cxn ang="0">
                  <a:pos x="527" y="87"/>
                </a:cxn>
                <a:cxn ang="0">
                  <a:pos x="536" y="114"/>
                </a:cxn>
                <a:cxn ang="0">
                  <a:pos x="550" y="145"/>
                </a:cxn>
                <a:cxn ang="0">
                  <a:pos x="578" y="191"/>
                </a:cxn>
                <a:cxn ang="0">
                  <a:pos x="621" y="240"/>
                </a:cxn>
                <a:cxn ang="0">
                  <a:pos x="663" y="288"/>
                </a:cxn>
                <a:cxn ang="0">
                  <a:pos x="719" y="343"/>
                </a:cxn>
                <a:cxn ang="0">
                  <a:pos x="775" y="403"/>
                </a:cxn>
                <a:cxn ang="0">
                  <a:pos x="809" y="449"/>
                </a:cxn>
                <a:cxn ang="0">
                  <a:pos x="833" y="500"/>
                </a:cxn>
                <a:cxn ang="0">
                  <a:pos x="844" y="535"/>
                </a:cxn>
                <a:cxn ang="0">
                  <a:pos x="847" y="568"/>
                </a:cxn>
                <a:cxn ang="0">
                  <a:pos x="842" y="607"/>
                </a:cxn>
                <a:cxn ang="0">
                  <a:pos x="831" y="653"/>
                </a:cxn>
                <a:cxn ang="0">
                  <a:pos x="818" y="682"/>
                </a:cxn>
                <a:cxn ang="0">
                  <a:pos x="808" y="707"/>
                </a:cxn>
                <a:cxn ang="0">
                  <a:pos x="784" y="736"/>
                </a:cxn>
                <a:cxn ang="0">
                  <a:pos x="732" y="773"/>
                </a:cxn>
                <a:cxn ang="0">
                  <a:pos x="682" y="794"/>
                </a:cxn>
                <a:cxn ang="0">
                  <a:pos x="634" y="804"/>
                </a:cxn>
                <a:cxn ang="0">
                  <a:pos x="598" y="806"/>
                </a:cxn>
                <a:cxn ang="0">
                  <a:pos x="560" y="800"/>
                </a:cxn>
                <a:cxn ang="0">
                  <a:pos x="518" y="788"/>
                </a:cxn>
                <a:cxn ang="0">
                  <a:pos x="479" y="769"/>
                </a:cxn>
                <a:cxn ang="0">
                  <a:pos x="429" y="727"/>
                </a:cxn>
                <a:cxn ang="0">
                  <a:pos x="385" y="681"/>
                </a:cxn>
                <a:cxn ang="0">
                  <a:pos x="239" y="534"/>
                </a:cxn>
                <a:cxn ang="0">
                  <a:pos x="199" y="503"/>
                </a:cxn>
                <a:cxn ang="0">
                  <a:pos x="145" y="467"/>
                </a:cxn>
                <a:cxn ang="0">
                  <a:pos x="88" y="442"/>
                </a:cxn>
                <a:cxn ang="0">
                  <a:pos x="0" y="416"/>
                </a:cxn>
                <a:cxn ang="0">
                  <a:pos x="74" y="400"/>
                </a:cxn>
                <a:cxn ang="0">
                  <a:pos x="144" y="368"/>
                </a:cxn>
                <a:cxn ang="0">
                  <a:pos x="204" y="330"/>
                </a:cxn>
                <a:cxn ang="0">
                  <a:pos x="267" y="291"/>
                </a:cxn>
                <a:cxn ang="0">
                  <a:pos x="331" y="238"/>
                </a:cxn>
                <a:cxn ang="0">
                  <a:pos x="392" y="175"/>
                </a:cxn>
                <a:cxn ang="0">
                  <a:pos x="439" y="121"/>
                </a:cxn>
                <a:cxn ang="0">
                  <a:pos x="475" y="66"/>
                </a:cxn>
                <a:cxn ang="0">
                  <a:pos x="502" y="0"/>
                </a:cxn>
              </a:cxnLst>
              <a:rect l="0" t="0" r="r" b="b"/>
              <a:pathLst>
                <a:path w="847" h="806">
                  <a:moveTo>
                    <a:pt x="502" y="0"/>
                  </a:moveTo>
                  <a:lnTo>
                    <a:pt x="513" y="46"/>
                  </a:lnTo>
                  <a:lnTo>
                    <a:pt x="527" y="87"/>
                  </a:lnTo>
                  <a:lnTo>
                    <a:pt x="536" y="114"/>
                  </a:lnTo>
                  <a:lnTo>
                    <a:pt x="550" y="145"/>
                  </a:lnTo>
                  <a:lnTo>
                    <a:pt x="578" y="191"/>
                  </a:lnTo>
                  <a:lnTo>
                    <a:pt x="621" y="240"/>
                  </a:lnTo>
                  <a:lnTo>
                    <a:pt x="663" y="288"/>
                  </a:lnTo>
                  <a:lnTo>
                    <a:pt x="719" y="343"/>
                  </a:lnTo>
                  <a:lnTo>
                    <a:pt x="775" y="403"/>
                  </a:lnTo>
                  <a:lnTo>
                    <a:pt x="809" y="449"/>
                  </a:lnTo>
                  <a:lnTo>
                    <a:pt x="833" y="500"/>
                  </a:lnTo>
                  <a:lnTo>
                    <a:pt x="844" y="535"/>
                  </a:lnTo>
                  <a:lnTo>
                    <a:pt x="847" y="568"/>
                  </a:lnTo>
                  <a:lnTo>
                    <a:pt x="842" y="607"/>
                  </a:lnTo>
                  <a:lnTo>
                    <a:pt x="831" y="653"/>
                  </a:lnTo>
                  <a:lnTo>
                    <a:pt x="818" y="682"/>
                  </a:lnTo>
                  <a:lnTo>
                    <a:pt x="808" y="707"/>
                  </a:lnTo>
                  <a:lnTo>
                    <a:pt x="784" y="736"/>
                  </a:lnTo>
                  <a:lnTo>
                    <a:pt x="732" y="773"/>
                  </a:lnTo>
                  <a:lnTo>
                    <a:pt x="682" y="794"/>
                  </a:lnTo>
                  <a:lnTo>
                    <a:pt x="634" y="804"/>
                  </a:lnTo>
                  <a:lnTo>
                    <a:pt x="598" y="806"/>
                  </a:lnTo>
                  <a:lnTo>
                    <a:pt x="560" y="800"/>
                  </a:lnTo>
                  <a:lnTo>
                    <a:pt x="518" y="788"/>
                  </a:lnTo>
                  <a:lnTo>
                    <a:pt x="479" y="769"/>
                  </a:lnTo>
                  <a:lnTo>
                    <a:pt x="429" y="727"/>
                  </a:lnTo>
                  <a:lnTo>
                    <a:pt x="385" y="681"/>
                  </a:lnTo>
                  <a:lnTo>
                    <a:pt x="239" y="534"/>
                  </a:lnTo>
                  <a:lnTo>
                    <a:pt x="199" y="503"/>
                  </a:lnTo>
                  <a:lnTo>
                    <a:pt x="145" y="467"/>
                  </a:lnTo>
                  <a:lnTo>
                    <a:pt x="88" y="442"/>
                  </a:lnTo>
                  <a:lnTo>
                    <a:pt x="0" y="416"/>
                  </a:lnTo>
                  <a:lnTo>
                    <a:pt x="74" y="400"/>
                  </a:lnTo>
                  <a:lnTo>
                    <a:pt x="144" y="368"/>
                  </a:lnTo>
                  <a:lnTo>
                    <a:pt x="204" y="330"/>
                  </a:lnTo>
                  <a:lnTo>
                    <a:pt x="267" y="291"/>
                  </a:lnTo>
                  <a:lnTo>
                    <a:pt x="331" y="238"/>
                  </a:lnTo>
                  <a:lnTo>
                    <a:pt x="392" y="175"/>
                  </a:lnTo>
                  <a:lnTo>
                    <a:pt x="439" y="121"/>
                  </a:lnTo>
                  <a:lnTo>
                    <a:pt x="475" y="6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FF8000"/>
            </a:solidFill>
            <a:ln w="6350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64" name="Freeform 36"/>
            <p:cNvSpPr>
              <a:spLocks noChangeAspect="1"/>
            </p:cNvSpPr>
            <p:nvPr/>
          </p:nvSpPr>
          <p:spPr bwMode="auto">
            <a:xfrm>
              <a:off x="4642" y="3072"/>
              <a:ext cx="257" cy="214"/>
            </a:xfrm>
            <a:custGeom>
              <a:avLst/>
              <a:gdLst/>
              <a:ahLst/>
              <a:cxnLst>
                <a:cxn ang="0">
                  <a:pos x="3" y="425"/>
                </a:cxn>
                <a:cxn ang="0">
                  <a:pos x="0" y="411"/>
                </a:cxn>
                <a:cxn ang="0">
                  <a:pos x="5" y="388"/>
                </a:cxn>
                <a:cxn ang="0">
                  <a:pos x="13" y="370"/>
                </a:cxn>
                <a:cxn ang="0">
                  <a:pos x="25" y="351"/>
                </a:cxn>
                <a:cxn ang="0">
                  <a:pos x="41" y="330"/>
                </a:cxn>
                <a:cxn ang="0">
                  <a:pos x="59" y="307"/>
                </a:cxn>
                <a:cxn ang="0">
                  <a:pos x="98" y="266"/>
                </a:cxn>
                <a:cxn ang="0">
                  <a:pos x="134" y="230"/>
                </a:cxn>
                <a:cxn ang="0">
                  <a:pos x="167" y="200"/>
                </a:cxn>
                <a:cxn ang="0">
                  <a:pos x="200" y="173"/>
                </a:cxn>
                <a:cxn ang="0">
                  <a:pos x="233" y="146"/>
                </a:cxn>
                <a:cxn ang="0">
                  <a:pos x="269" y="117"/>
                </a:cxn>
                <a:cxn ang="0">
                  <a:pos x="313" y="86"/>
                </a:cxn>
                <a:cxn ang="0">
                  <a:pos x="357" y="58"/>
                </a:cxn>
                <a:cxn ang="0">
                  <a:pos x="402" y="32"/>
                </a:cxn>
                <a:cxn ang="0">
                  <a:pos x="443" y="15"/>
                </a:cxn>
                <a:cxn ang="0">
                  <a:pos x="471" y="6"/>
                </a:cxn>
                <a:cxn ang="0">
                  <a:pos x="490" y="2"/>
                </a:cxn>
                <a:cxn ang="0">
                  <a:pos x="504" y="0"/>
                </a:cxn>
                <a:cxn ang="0">
                  <a:pos x="511" y="3"/>
                </a:cxn>
                <a:cxn ang="0">
                  <a:pos x="514" y="7"/>
                </a:cxn>
                <a:cxn ang="0">
                  <a:pos x="513" y="18"/>
                </a:cxn>
                <a:cxn ang="0">
                  <a:pos x="506" y="33"/>
                </a:cxn>
                <a:cxn ang="0">
                  <a:pos x="490" y="59"/>
                </a:cxn>
                <a:cxn ang="0">
                  <a:pos x="473" y="87"/>
                </a:cxn>
                <a:cxn ang="0">
                  <a:pos x="458" y="109"/>
                </a:cxn>
                <a:cxn ang="0">
                  <a:pos x="433" y="141"/>
                </a:cxn>
                <a:cxn ang="0">
                  <a:pos x="399" y="178"/>
                </a:cxn>
                <a:cxn ang="0">
                  <a:pos x="368" y="212"/>
                </a:cxn>
                <a:cxn ang="0">
                  <a:pos x="336" y="246"/>
                </a:cxn>
                <a:cxn ang="0">
                  <a:pos x="287" y="287"/>
                </a:cxn>
                <a:cxn ang="0">
                  <a:pos x="232" y="325"/>
                </a:cxn>
                <a:cxn ang="0">
                  <a:pos x="185" y="353"/>
                </a:cxn>
                <a:cxn ang="0">
                  <a:pos x="140" y="380"/>
                </a:cxn>
                <a:cxn ang="0">
                  <a:pos x="104" y="400"/>
                </a:cxn>
                <a:cxn ang="0">
                  <a:pos x="62" y="418"/>
                </a:cxn>
                <a:cxn ang="0">
                  <a:pos x="41" y="426"/>
                </a:cxn>
                <a:cxn ang="0">
                  <a:pos x="26" y="429"/>
                </a:cxn>
                <a:cxn ang="0">
                  <a:pos x="11" y="429"/>
                </a:cxn>
                <a:cxn ang="0">
                  <a:pos x="3" y="425"/>
                </a:cxn>
              </a:cxnLst>
              <a:rect l="0" t="0" r="r" b="b"/>
              <a:pathLst>
                <a:path w="514" h="429">
                  <a:moveTo>
                    <a:pt x="3" y="425"/>
                  </a:moveTo>
                  <a:lnTo>
                    <a:pt x="0" y="411"/>
                  </a:lnTo>
                  <a:lnTo>
                    <a:pt x="5" y="388"/>
                  </a:lnTo>
                  <a:lnTo>
                    <a:pt x="13" y="370"/>
                  </a:lnTo>
                  <a:lnTo>
                    <a:pt x="25" y="351"/>
                  </a:lnTo>
                  <a:lnTo>
                    <a:pt x="41" y="330"/>
                  </a:lnTo>
                  <a:lnTo>
                    <a:pt x="59" y="307"/>
                  </a:lnTo>
                  <a:lnTo>
                    <a:pt x="98" y="266"/>
                  </a:lnTo>
                  <a:lnTo>
                    <a:pt x="134" y="230"/>
                  </a:lnTo>
                  <a:lnTo>
                    <a:pt x="167" y="200"/>
                  </a:lnTo>
                  <a:lnTo>
                    <a:pt x="200" y="173"/>
                  </a:lnTo>
                  <a:lnTo>
                    <a:pt x="233" y="146"/>
                  </a:lnTo>
                  <a:lnTo>
                    <a:pt x="269" y="117"/>
                  </a:lnTo>
                  <a:lnTo>
                    <a:pt x="313" y="86"/>
                  </a:lnTo>
                  <a:lnTo>
                    <a:pt x="357" y="58"/>
                  </a:lnTo>
                  <a:lnTo>
                    <a:pt x="402" y="32"/>
                  </a:lnTo>
                  <a:lnTo>
                    <a:pt x="443" y="15"/>
                  </a:lnTo>
                  <a:lnTo>
                    <a:pt x="471" y="6"/>
                  </a:lnTo>
                  <a:lnTo>
                    <a:pt x="490" y="2"/>
                  </a:lnTo>
                  <a:lnTo>
                    <a:pt x="504" y="0"/>
                  </a:lnTo>
                  <a:lnTo>
                    <a:pt x="511" y="3"/>
                  </a:lnTo>
                  <a:lnTo>
                    <a:pt x="514" y="7"/>
                  </a:lnTo>
                  <a:lnTo>
                    <a:pt x="513" y="18"/>
                  </a:lnTo>
                  <a:lnTo>
                    <a:pt x="506" y="33"/>
                  </a:lnTo>
                  <a:lnTo>
                    <a:pt x="490" y="59"/>
                  </a:lnTo>
                  <a:lnTo>
                    <a:pt x="473" y="87"/>
                  </a:lnTo>
                  <a:lnTo>
                    <a:pt x="458" y="109"/>
                  </a:lnTo>
                  <a:lnTo>
                    <a:pt x="433" y="141"/>
                  </a:lnTo>
                  <a:lnTo>
                    <a:pt x="399" y="178"/>
                  </a:lnTo>
                  <a:lnTo>
                    <a:pt x="368" y="212"/>
                  </a:lnTo>
                  <a:lnTo>
                    <a:pt x="336" y="246"/>
                  </a:lnTo>
                  <a:lnTo>
                    <a:pt x="287" y="287"/>
                  </a:lnTo>
                  <a:lnTo>
                    <a:pt x="232" y="325"/>
                  </a:lnTo>
                  <a:lnTo>
                    <a:pt x="185" y="353"/>
                  </a:lnTo>
                  <a:lnTo>
                    <a:pt x="140" y="380"/>
                  </a:lnTo>
                  <a:lnTo>
                    <a:pt x="104" y="400"/>
                  </a:lnTo>
                  <a:lnTo>
                    <a:pt x="62" y="418"/>
                  </a:lnTo>
                  <a:lnTo>
                    <a:pt x="41" y="426"/>
                  </a:lnTo>
                  <a:lnTo>
                    <a:pt x="26" y="429"/>
                  </a:lnTo>
                  <a:lnTo>
                    <a:pt x="11" y="429"/>
                  </a:lnTo>
                  <a:lnTo>
                    <a:pt x="3" y="425"/>
                  </a:lnTo>
                  <a:close/>
                </a:path>
              </a:pathLst>
            </a:custGeom>
            <a:solidFill>
              <a:srgbClr val="80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65" name="Freeform 37"/>
            <p:cNvSpPr>
              <a:spLocks noChangeAspect="1"/>
            </p:cNvSpPr>
            <p:nvPr/>
          </p:nvSpPr>
          <p:spPr bwMode="auto">
            <a:xfrm>
              <a:off x="4889" y="3133"/>
              <a:ext cx="153" cy="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3" y="68"/>
                </a:cxn>
                <a:cxn ang="0">
                  <a:pos x="11" y="103"/>
                </a:cxn>
                <a:cxn ang="0">
                  <a:pos x="28" y="139"/>
                </a:cxn>
                <a:cxn ang="0">
                  <a:pos x="49" y="179"/>
                </a:cxn>
                <a:cxn ang="0">
                  <a:pos x="85" y="222"/>
                </a:cxn>
                <a:cxn ang="0">
                  <a:pos x="130" y="255"/>
                </a:cxn>
                <a:cxn ang="0">
                  <a:pos x="183" y="294"/>
                </a:cxn>
                <a:cxn ang="0">
                  <a:pos x="221" y="327"/>
                </a:cxn>
                <a:cxn ang="0">
                  <a:pos x="246" y="350"/>
                </a:cxn>
                <a:cxn ang="0">
                  <a:pos x="265" y="382"/>
                </a:cxn>
                <a:cxn ang="0">
                  <a:pos x="280" y="424"/>
                </a:cxn>
                <a:cxn ang="0">
                  <a:pos x="288" y="477"/>
                </a:cxn>
                <a:cxn ang="0">
                  <a:pos x="301" y="444"/>
                </a:cxn>
                <a:cxn ang="0">
                  <a:pos x="304" y="408"/>
                </a:cxn>
                <a:cxn ang="0">
                  <a:pos x="294" y="371"/>
                </a:cxn>
                <a:cxn ang="0">
                  <a:pos x="269" y="327"/>
                </a:cxn>
                <a:cxn ang="0">
                  <a:pos x="244" y="294"/>
                </a:cxn>
                <a:cxn ang="0">
                  <a:pos x="219" y="265"/>
                </a:cxn>
                <a:cxn ang="0">
                  <a:pos x="187" y="238"/>
                </a:cxn>
                <a:cxn ang="0">
                  <a:pos x="150" y="212"/>
                </a:cxn>
                <a:cxn ang="0">
                  <a:pos x="116" y="186"/>
                </a:cxn>
                <a:cxn ang="0">
                  <a:pos x="76" y="138"/>
                </a:cxn>
                <a:cxn ang="0">
                  <a:pos x="50" y="102"/>
                </a:cxn>
                <a:cxn ang="0">
                  <a:pos x="28" y="62"/>
                </a:cxn>
                <a:cxn ang="0">
                  <a:pos x="0" y="0"/>
                </a:cxn>
              </a:cxnLst>
              <a:rect l="0" t="0" r="r" b="b"/>
              <a:pathLst>
                <a:path w="304" h="477">
                  <a:moveTo>
                    <a:pt x="0" y="0"/>
                  </a:moveTo>
                  <a:lnTo>
                    <a:pt x="0" y="35"/>
                  </a:lnTo>
                  <a:lnTo>
                    <a:pt x="3" y="68"/>
                  </a:lnTo>
                  <a:lnTo>
                    <a:pt x="11" y="103"/>
                  </a:lnTo>
                  <a:lnTo>
                    <a:pt x="28" y="139"/>
                  </a:lnTo>
                  <a:lnTo>
                    <a:pt x="49" y="179"/>
                  </a:lnTo>
                  <a:lnTo>
                    <a:pt x="85" y="222"/>
                  </a:lnTo>
                  <a:lnTo>
                    <a:pt x="130" y="255"/>
                  </a:lnTo>
                  <a:lnTo>
                    <a:pt x="183" y="294"/>
                  </a:lnTo>
                  <a:lnTo>
                    <a:pt x="221" y="327"/>
                  </a:lnTo>
                  <a:lnTo>
                    <a:pt x="246" y="350"/>
                  </a:lnTo>
                  <a:lnTo>
                    <a:pt x="265" y="382"/>
                  </a:lnTo>
                  <a:lnTo>
                    <a:pt x="280" y="424"/>
                  </a:lnTo>
                  <a:lnTo>
                    <a:pt x="288" y="477"/>
                  </a:lnTo>
                  <a:lnTo>
                    <a:pt x="301" y="444"/>
                  </a:lnTo>
                  <a:lnTo>
                    <a:pt x="304" y="408"/>
                  </a:lnTo>
                  <a:lnTo>
                    <a:pt x="294" y="371"/>
                  </a:lnTo>
                  <a:lnTo>
                    <a:pt x="269" y="327"/>
                  </a:lnTo>
                  <a:lnTo>
                    <a:pt x="244" y="294"/>
                  </a:lnTo>
                  <a:lnTo>
                    <a:pt x="219" y="265"/>
                  </a:lnTo>
                  <a:lnTo>
                    <a:pt x="187" y="238"/>
                  </a:lnTo>
                  <a:lnTo>
                    <a:pt x="150" y="212"/>
                  </a:lnTo>
                  <a:lnTo>
                    <a:pt x="116" y="186"/>
                  </a:lnTo>
                  <a:lnTo>
                    <a:pt x="76" y="138"/>
                  </a:lnTo>
                  <a:lnTo>
                    <a:pt x="50" y="102"/>
                  </a:lnTo>
                  <a:lnTo>
                    <a:pt x="28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66" name="Freeform 38"/>
            <p:cNvSpPr>
              <a:spLocks noChangeAspect="1"/>
            </p:cNvSpPr>
            <p:nvPr/>
          </p:nvSpPr>
          <p:spPr bwMode="auto">
            <a:xfrm>
              <a:off x="4988" y="3416"/>
              <a:ext cx="69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24" y="110"/>
                </a:cxn>
                <a:cxn ang="0">
                  <a:pos x="48" y="99"/>
                </a:cxn>
                <a:cxn ang="0">
                  <a:pos x="71" y="85"/>
                </a:cxn>
                <a:cxn ang="0">
                  <a:pos x="89" y="73"/>
                </a:cxn>
                <a:cxn ang="0">
                  <a:pos x="106" y="57"/>
                </a:cxn>
                <a:cxn ang="0">
                  <a:pos x="120" y="37"/>
                </a:cxn>
                <a:cxn ang="0">
                  <a:pos x="129" y="20"/>
                </a:cxn>
                <a:cxn ang="0">
                  <a:pos x="138" y="0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24" y="110"/>
                  </a:lnTo>
                  <a:lnTo>
                    <a:pt x="48" y="99"/>
                  </a:lnTo>
                  <a:lnTo>
                    <a:pt x="71" y="85"/>
                  </a:lnTo>
                  <a:lnTo>
                    <a:pt x="89" y="73"/>
                  </a:lnTo>
                  <a:lnTo>
                    <a:pt x="106" y="57"/>
                  </a:lnTo>
                  <a:lnTo>
                    <a:pt x="120" y="37"/>
                  </a:lnTo>
                  <a:lnTo>
                    <a:pt x="129" y="20"/>
                  </a:lnTo>
                  <a:lnTo>
                    <a:pt x="138" y="0"/>
                  </a:lnTo>
                </a:path>
              </a:pathLst>
            </a:custGeom>
            <a:noFill/>
            <a:ln w="6350">
              <a:solidFill>
                <a:srgbClr val="603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3367" name="Group 39"/>
            <p:cNvGrpSpPr>
              <a:grpSpLocks noChangeAspect="1"/>
            </p:cNvGrpSpPr>
            <p:nvPr/>
          </p:nvGrpSpPr>
          <p:grpSpPr bwMode="auto">
            <a:xfrm>
              <a:off x="4564" y="3303"/>
              <a:ext cx="147" cy="132"/>
              <a:chOff x="4564" y="3303"/>
              <a:chExt cx="147" cy="132"/>
            </a:xfrm>
          </p:grpSpPr>
          <p:sp>
            <p:nvSpPr>
              <p:cNvPr id="483368" name="Arc 40"/>
              <p:cNvSpPr>
                <a:spLocks noChangeAspect="1"/>
              </p:cNvSpPr>
              <p:nvPr/>
            </p:nvSpPr>
            <p:spPr bwMode="auto">
              <a:xfrm>
                <a:off x="4604" y="3303"/>
                <a:ext cx="107" cy="9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9" name="Arc 41"/>
              <p:cNvSpPr>
                <a:spLocks noChangeAspect="1"/>
              </p:cNvSpPr>
              <p:nvPr/>
            </p:nvSpPr>
            <p:spPr bwMode="auto">
              <a:xfrm>
                <a:off x="4564" y="3336"/>
                <a:ext cx="107" cy="9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70" name="Arc 42"/>
              <p:cNvSpPr>
                <a:spLocks noChangeAspect="1"/>
              </p:cNvSpPr>
              <p:nvPr/>
            </p:nvSpPr>
            <p:spPr bwMode="auto">
              <a:xfrm>
                <a:off x="4584" y="3319"/>
                <a:ext cx="107" cy="9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3371" name="Group 43"/>
            <p:cNvGrpSpPr>
              <a:grpSpLocks noChangeAspect="1"/>
            </p:cNvGrpSpPr>
            <p:nvPr/>
          </p:nvGrpSpPr>
          <p:grpSpPr bwMode="auto">
            <a:xfrm>
              <a:off x="5004" y="3106"/>
              <a:ext cx="193" cy="231"/>
              <a:chOff x="5004" y="3106"/>
              <a:chExt cx="193" cy="231"/>
            </a:xfrm>
          </p:grpSpPr>
          <p:sp>
            <p:nvSpPr>
              <p:cNvPr id="483372" name="Arc 44"/>
              <p:cNvSpPr>
                <a:spLocks noChangeAspect="1"/>
              </p:cNvSpPr>
              <p:nvPr/>
            </p:nvSpPr>
            <p:spPr bwMode="auto">
              <a:xfrm>
                <a:off x="5057" y="3106"/>
                <a:ext cx="140" cy="1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474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880" y="0"/>
                      <a:pt x="21530" y="9594"/>
                      <a:pt x="21599" y="21474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880" y="0"/>
                      <a:pt x="21530" y="9594"/>
                      <a:pt x="21599" y="21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73" name="Arc 45"/>
              <p:cNvSpPr>
                <a:spLocks noChangeAspect="1"/>
              </p:cNvSpPr>
              <p:nvPr/>
            </p:nvSpPr>
            <p:spPr bwMode="auto">
              <a:xfrm>
                <a:off x="5004" y="3165"/>
                <a:ext cx="140" cy="172"/>
              </a:xfrm>
              <a:custGeom>
                <a:avLst/>
                <a:gdLst>
                  <a:gd name="G0" fmla="+- 154 0 0"/>
                  <a:gd name="G1" fmla="+- 21600 0 0"/>
                  <a:gd name="G2" fmla="+- 21600 0 0"/>
                  <a:gd name="T0" fmla="*/ 0 w 21754"/>
                  <a:gd name="T1" fmla="*/ 1 h 21600"/>
                  <a:gd name="T2" fmla="*/ 21754 w 21754"/>
                  <a:gd name="T3" fmla="*/ 21474 h 21600"/>
                  <a:gd name="T4" fmla="*/ 154 w 217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54" h="21600" fill="none" extrusionOk="0">
                    <a:moveTo>
                      <a:pt x="-1" y="0"/>
                    </a:moveTo>
                    <a:cubicBezTo>
                      <a:pt x="51" y="0"/>
                      <a:pt x="102" y="-1"/>
                      <a:pt x="154" y="0"/>
                    </a:cubicBezTo>
                    <a:cubicBezTo>
                      <a:pt x="12034" y="0"/>
                      <a:pt x="21684" y="9594"/>
                      <a:pt x="21753" y="21474"/>
                    </a:cubicBezTo>
                  </a:path>
                  <a:path w="21754" h="21600" stroke="0" extrusionOk="0">
                    <a:moveTo>
                      <a:pt x="-1" y="0"/>
                    </a:moveTo>
                    <a:cubicBezTo>
                      <a:pt x="51" y="0"/>
                      <a:pt x="102" y="-1"/>
                      <a:pt x="154" y="0"/>
                    </a:cubicBezTo>
                    <a:cubicBezTo>
                      <a:pt x="12034" y="0"/>
                      <a:pt x="21684" y="9594"/>
                      <a:pt x="21753" y="21474"/>
                    </a:cubicBezTo>
                    <a:lnTo>
                      <a:pt x="154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74" name="Arc 46"/>
              <p:cNvSpPr>
                <a:spLocks noChangeAspect="1"/>
              </p:cNvSpPr>
              <p:nvPr/>
            </p:nvSpPr>
            <p:spPr bwMode="auto">
              <a:xfrm>
                <a:off x="5030" y="3134"/>
                <a:ext cx="140" cy="172"/>
              </a:xfrm>
              <a:custGeom>
                <a:avLst/>
                <a:gdLst>
                  <a:gd name="G0" fmla="+- 153 0 0"/>
                  <a:gd name="G1" fmla="+- 21600 0 0"/>
                  <a:gd name="G2" fmla="+- 21600 0 0"/>
                  <a:gd name="T0" fmla="*/ 0 w 21753"/>
                  <a:gd name="T1" fmla="*/ 1 h 21600"/>
                  <a:gd name="T2" fmla="*/ 21753 w 21753"/>
                  <a:gd name="T3" fmla="*/ 21474 h 21600"/>
                  <a:gd name="T4" fmla="*/ 153 w 2175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53" h="21600" fill="none" extrusionOk="0">
                    <a:moveTo>
                      <a:pt x="-1" y="0"/>
                    </a:moveTo>
                    <a:cubicBezTo>
                      <a:pt x="50" y="0"/>
                      <a:pt x="101" y="-1"/>
                      <a:pt x="153" y="0"/>
                    </a:cubicBezTo>
                    <a:cubicBezTo>
                      <a:pt x="12033" y="0"/>
                      <a:pt x="21683" y="9594"/>
                      <a:pt x="21752" y="21474"/>
                    </a:cubicBezTo>
                  </a:path>
                  <a:path w="21753" h="21600" stroke="0" extrusionOk="0">
                    <a:moveTo>
                      <a:pt x="-1" y="0"/>
                    </a:moveTo>
                    <a:cubicBezTo>
                      <a:pt x="50" y="0"/>
                      <a:pt x="101" y="-1"/>
                      <a:pt x="153" y="0"/>
                    </a:cubicBezTo>
                    <a:cubicBezTo>
                      <a:pt x="12033" y="0"/>
                      <a:pt x="21683" y="9594"/>
                      <a:pt x="21752" y="21474"/>
                    </a:cubicBezTo>
                    <a:lnTo>
                      <a:pt x="153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3375" name="Freeform 47"/>
            <p:cNvSpPr>
              <a:spLocks noChangeAspect="1"/>
            </p:cNvSpPr>
            <p:nvPr/>
          </p:nvSpPr>
          <p:spPr bwMode="auto">
            <a:xfrm>
              <a:off x="4671" y="3231"/>
              <a:ext cx="53" cy="45"/>
            </a:xfrm>
            <a:custGeom>
              <a:avLst/>
              <a:gdLst/>
              <a:ahLst/>
              <a:cxnLst>
                <a:cxn ang="0">
                  <a:pos x="62" y="72"/>
                </a:cxn>
                <a:cxn ang="0">
                  <a:pos x="46" y="81"/>
                </a:cxn>
                <a:cxn ang="0">
                  <a:pos x="24" y="90"/>
                </a:cxn>
                <a:cxn ang="0">
                  <a:pos x="14" y="85"/>
                </a:cxn>
                <a:cxn ang="0">
                  <a:pos x="7" y="77"/>
                </a:cxn>
                <a:cxn ang="0">
                  <a:pos x="2" y="67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8" y="25"/>
                </a:cxn>
                <a:cxn ang="0">
                  <a:pos x="14" y="18"/>
                </a:cxn>
                <a:cxn ang="0">
                  <a:pos x="22" y="11"/>
                </a:cxn>
                <a:cxn ang="0">
                  <a:pos x="33" y="6"/>
                </a:cxn>
                <a:cxn ang="0">
                  <a:pos x="42" y="3"/>
                </a:cxn>
                <a:cxn ang="0">
                  <a:pos x="59" y="0"/>
                </a:cxn>
                <a:cxn ang="0">
                  <a:pos x="70" y="2"/>
                </a:cxn>
                <a:cxn ang="0">
                  <a:pos x="83" y="7"/>
                </a:cxn>
                <a:cxn ang="0">
                  <a:pos x="91" y="13"/>
                </a:cxn>
                <a:cxn ang="0">
                  <a:pos x="98" y="20"/>
                </a:cxn>
                <a:cxn ang="0">
                  <a:pos x="104" y="30"/>
                </a:cxn>
                <a:cxn ang="0">
                  <a:pos x="106" y="39"/>
                </a:cxn>
                <a:cxn ang="0">
                  <a:pos x="106" y="47"/>
                </a:cxn>
                <a:cxn ang="0">
                  <a:pos x="87" y="59"/>
                </a:cxn>
                <a:cxn ang="0">
                  <a:pos x="62" y="72"/>
                </a:cxn>
              </a:cxnLst>
              <a:rect l="0" t="0" r="r" b="b"/>
              <a:pathLst>
                <a:path w="106" h="90">
                  <a:moveTo>
                    <a:pt x="62" y="72"/>
                  </a:moveTo>
                  <a:lnTo>
                    <a:pt x="46" y="81"/>
                  </a:lnTo>
                  <a:lnTo>
                    <a:pt x="24" y="90"/>
                  </a:lnTo>
                  <a:lnTo>
                    <a:pt x="14" y="85"/>
                  </a:lnTo>
                  <a:lnTo>
                    <a:pt x="7" y="77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8" y="25"/>
                  </a:lnTo>
                  <a:lnTo>
                    <a:pt x="14" y="18"/>
                  </a:lnTo>
                  <a:lnTo>
                    <a:pt x="22" y="11"/>
                  </a:lnTo>
                  <a:lnTo>
                    <a:pt x="33" y="6"/>
                  </a:lnTo>
                  <a:lnTo>
                    <a:pt x="42" y="3"/>
                  </a:lnTo>
                  <a:lnTo>
                    <a:pt x="59" y="0"/>
                  </a:lnTo>
                  <a:lnTo>
                    <a:pt x="70" y="2"/>
                  </a:lnTo>
                  <a:lnTo>
                    <a:pt x="83" y="7"/>
                  </a:lnTo>
                  <a:lnTo>
                    <a:pt x="91" y="13"/>
                  </a:lnTo>
                  <a:lnTo>
                    <a:pt x="98" y="20"/>
                  </a:lnTo>
                  <a:lnTo>
                    <a:pt x="104" y="30"/>
                  </a:lnTo>
                  <a:lnTo>
                    <a:pt x="106" y="39"/>
                  </a:lnTo>
                  <a:lnTo>
                    <a:pt x="106" y="47"/>
                  </a:lnTo>
                  <a:lnTo>
                    <a:pt x="87" y="59"/>
                  </a:lnTo>
                  <a:lnTo>
                    <a:pt x="62" y="72"/>
                  </a:lnTo>
                  <a:close/>
                </a:path>
              </a:pathLst>
            </a:custGeom>
            <a:solidFill>
              <a:srgbClr val="8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3376" name="Group 48"/>
            <p:cNvGrpSpPr>
              <a:grpSpLocks noChangeAspect="1"/>
            </p:cNvGrpSpPr>
            <p:nvPr/>
          </p:nvGrpSpPr>
          <p:grpSpPr bwMode="auto">
            <a:xfrm>
              <a:off x="4597" y="3197"/>
              <a:ext cx="76" cy="59"/>
              <a:chOff x="4597" y="3197"/>
              <a:chExt cx="76" cy="59"/>
            </a:xfrm>
          </p:grpSpPr>
          <p:sp>
            <p:nvSpPr>
              <p:cNvPr id="483377" name="Arc 49"/>
              <p:cNvSpPr>
                <a:spLocks noChangeAspect="1"/>
              </p:cNvSpPr>
              <p:nvPr/>
            </p:nvSpPr>
            <p:spPr bwMode="auto">
              <a:xfrm>
                <a:off x="4634" y="3213"/>
                <a:ext cx="39" cy="4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60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78" name="Group 50"/>
              <p:cNvGrpSpPr>
                <a:grpSpLocks noChangeAspect="1"/>
              </p:cNvGrpSpPr>
              <p:nvPr/>
            </p:nvGrpSpPr>
            <p:grpSpPr bwMode="auto">
              <a:xfrm>
                <a:off x="4597" y="3197"/>
                <a:ext cx="45" cy="41"/>
                <a:chOff x="4597" y="3197"/>
                <a:chExt cx="45" cy="41"/>
              </a:xfrm>
            </p:grpSpPr>
            <p:sp>
              <p:nvSpPr>
                <p:cNvPr id="483379" name="Arc 51"/>
                <p:cNvSpPr>
                  <a:spLocks noChangeAspect="1"/>
                </p:cNvSpPr>
                <p:nvPr/>
              </p:nvSpPr>
              <p:spPr bwMode="auto">
                <a:xfrm>
                  <a:off x="4616" y="3204"/>
                  <a:ext cx="26" cy="3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80" name="Arc 52"/>
                <p:cNvSpPr>
                  <a:spLocks noChangeAspect="1"/>
                </p:cNvSpPr>
                <p:nvPr/>
              </p:nvSpPr>
              <p:spPr bwMode="auto">
                <a:xfrm>
                  <a:off x="4597" y="3197"/>
                  <a:ext cx="18" cy="2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83381" name="Line 53"/>
          <p:cNvSpPr>
            <a:spLocks noChangeShapeType="1"/>
          </p:cNvSpPr>
          <p:nvPr/>
        </p:nvSpPr>
        <p:spPr bwMode="auto">
          <a:xfrm>
            <a:off x="3757613" y="2566988"/>
            <a:ext cx="1587" cy="49371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82" name="Line 54"/>
          <p:cNvSpPr>
            <a:spLocks noChangeShapeType="1"/>
          </p:cNvSpPr>
          <p:nvPr/>
        </p:nvSpPr>
        <p:spPr bwMode="auto">
          <a:xfrm>
            <a:off x="3613150" y="2679700"/>
            <a:ext cx="296863" cy="1588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83" name="Line 55"/>
          <p:cNvSpPr>
            <a:spLocks noChangeShapeType="1"/>
          </p:cNvSpPr>
          <p:nvPr/>
        </p:nvSpPr>
        <p:spPr bwMode="auto">
          <a:xfrm>
            <a:off x="5599113" y="5822950"/>
            <a:ext cx="1587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84" name="Rectangle 56"/>
          <p:cNvSpPr>
            <a:spLocks noChangeArrowheads="1"/>
          </p:cNvSpPr>
          <p:nvPr/>
        </p:nvSpPr>
        <p:spPr bwMode="auto">
          <a:xfrm>
            <a:off x="5972175" y="6164263"/>
            <a:ext cx="417513" cy="241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000" b="1">
                <a:solidFill>
                  <a:schemeClr val="tx2"/>
                </a:solidFill>
                <a:latin typeface="Arial" pitchFamily="34" charset="0"/>
              </a:rPr>
              <a:t>April</a:t>
            </a:r>
            <a:endParaRPr lang="en-GB" sz="20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83385" name="Line 57"/>
          <p:cNvSpPr>
            <a:spLocks noChangeShapeType="1"/>
          </p:cNvSpPr>
          <p:nvPr/>
        </p:nvSpPr>
        <p:spPr bwMode="auto">
          <a:xfrm>
            <a:off x="3143250" y="2495550"/>
            <a:ext cx="0" cy="565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3386" name="Group 58"/>
          <p:cNvGrpSpPr>
            <a:grpSpLocks noChangeAspect="1"/>
          </p:cNvGrpSpPr>
          <p:nvPr/>
        </p:nvGrpSpPr>
        <p:grpSpPr bwMode="auto">
          <a:xfrm rot="-8023499">
            <a:off x="2774950" y="2019301"/>
            <a:ext cx="631825" cy="406400"/>
            <a:chOff x="4564" y="3072"/>
            <a:chExt cx="633" cy="407"/>
          </a:xfrm>
        </p:grpSpPr>
        <p:sp>
          <p:nvSpPr>
            <p:cNvPr id="483387" name="Freeform 59"/>
            <p:cNvSpPr>
              <a:spLocks noChangeAspect="1"/>
            </p:cNvSpPr>
            <p:nvPr/>
          </p:nvSpPr>
          <p:spPr bwMode="auto">
            <a:xfrm>
              <a:off x="4646" y="3076"/>
              <a:ext cx="423" cy="403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513" y="46"/>
                </a:cxn>
                <a:cxn ang="0">
                  <a:pos x="527" y="87"/>
                </a:cxn>
                <a:cxn ang="0">
                  <a:pos x="536" y="114"/>
                </a:cxn>
                <a:cxn ang="0">
                  <a:pos x="550" y="145"/>
                </a:cxn>
                <a:cxn ang="0">
                  <a:pos x="578" y="191"/>
                </a:cxn>
                <a:cxn ang="0">
                  <a:pos x="621" y="240"/>
                </a:cxn>
                <a:cxn ang="0">
                  <a:pos x="663" y="288"/>
                </a:cxn>
                <a:cxn ang="0">
                  <a:pos x="719" y="343"/>
                </a:cxn>
                <a:cxn ang="0">
                  <a:pos x="775" y="403"/>
                </a:cxn>
                <a:cxn ang="0">
                  <a:pos x="809" y="449"/>
                </a:cxn>
                <a:cxn ang="0">
                  <a:pos x="833" y="500"/>
                </a:cxn>
                <a:cxn ang="0">
                  <a:pos x="844" y="535"/>
                </a:cxn>
                <a:cxn ang="0">
                  <a:pos x="847" y="568"/>
                </a:cxn>
                <a:cxn ang="0">
                  <a:pos x="842" y="607"/>
                </a:cxn>
                <a:cxn ang="0">
                  <a:pos x="831" y="653"/>
                </a:cxn>
                <a:cxn ang="0">
                  <a:pos x="818" y="682"/>
                </a:cxn>
                <a:cxn ang="0">
                  <a:pos x="808" y="707"/>
                </a:cxn>
                <a:cxn ang="0">
                  <a:pos x="784" y="736"/>
                </a:cxn>
                <a:cxn ang="0">
                  <a:pos x="732" y="773"/>
                </a:cxn>
                <a:cxn ang="0">
                  <a:pos x="682" y="794"/>
                </a:cxn>
                <a:cxn ang="0">
                  <a:pos x="634" y="804"/>
                </a:cxn>
                <a:cxn ang="0">
                  <a:pos x="598" y="806"/>
                </a:cxn>
                <a:cxn ang="0">
                  <a:pos x="560" y="800"/>
                </a:cxn>
                <a:cxn ang="0">
                  <a:pos x="518" y="788"/>
                </a:cxn>
                <a:cxn ang="0">
                  <a:pos x="479" y="769"/>
                </a:cxn>
                <a:cxn ang="0">
                  <a:pos x="429" y="727"/>
                </a:cxn>
                <a:cxn ang="0">
                  <a:pos x="385" y="681"/>
                </a:cxn>
                <a:cxn ang="0">
                  <a:pos x="239" y="534"/>
                </a:cxn>
                <a:cxn ang="0">
                  <a:pos x="199" y="503"/>
                </a:cxn>
                <a:cxn ang="0">
                  <a:pos x="145" y="467"/>
                </a:cxn>
                <a:cxn ang="0">
                  <a:pos x="88" y="442"/>
                </a:cxn>
                <a:cxn ang="0">
                  <a:pos x="0" y="416"/>
                </a:cxn>
                <a:cxn ang="0">
                  <a:pos x="74" y="400"/>
                </a:cxn>
                <a:cxn ang="0">
                  <a:pos x="144" y="368"/>
                </a:cxn>
                <a:cxn ang="0">
                  <a:pos x="204" y="330"/>
                </a:cxn>
                <a:cxn ang="0">
                  <a:pos x="267" y="291"/>
                </a:cxn>
                <a:cxn ang="0">
                  <a:pos x="331" y="238"/>
                </a:cxn>
                <a:cxn ang="0">
                  <a:pos x="392" y="175"/>
                </a:cxn>
                <a:cxn ang="0">
                  <a:pos x="439" y="121"/>
                </a:cxn>
                <a:cxn ang="0">
                  <a:pos x="475" y="66"/>
                </a:cxn>
                <a:cxn ang="0">
                  <a:pos x="502" y="0"/>
                </a:cxn>
              </a:cxnLst>
              <a:rect l="0" t="0" r="r" b="b"/>
              <a:pathLst>
                <a:path w="847" h="806">
                  <a:moveTo>
                    <a:pt x="502" y="0"/>
                  </a:moveTo>
                  <a:lnTo>
                    <a:pt x="513" y="46"/>
                  </a:lnTo>
                  <a:lnTo>
                    <a:pt x="527" y="87"/>
                  </a:lnTo>
                  <a:lnTo>
                    <a:pt x="536" y="114"/>
                  </a:lnTo>
                  <a:lnTo>
                    <a:pt x="550" y="145"/>
                  </a:lnTo>
                  <a:lnTo>
                    <a:pt x="578" y="191"/>
                  </a:lnTo>
                  <a:lnTo>
                    <a:pt x="621" y="240"/>
                  </a:lnTo>
                  <a:lnTo>
                    <a:pt x="663" y="288"/>
                  </a:lnTo>
                  <a:lnTo>
                    <a:pt x="719" y="343"/>
                  </a:lnTo>
                  <a:lnTo>
                    <a:pt x="775" y="403"/>
                  </a:lnTo>
                  <a:lnTo>
                    <a:pt x="809" y="449"/>
                  </a:lnTo>
                  <a:lnTo>
                    <a:pt x="833" y="500"/>
                  </a:lnTo>
                  <a:lnTo>
                    <a:pt x="844" y="535"/>
                  </a:lnTo>
                  <a:lnTo>
                    <a:pt x="847" y="568"/>
                  </a:lnTo>
                  <a:lnTo>
                    <a:pt x="842" y="607"/>
                  </a:lnTo>
                  <a:lnTo>
                    <a:pt x="831" y="653"/>
                  </a:lnTo>
                  <a:lnTo>
                    <a:pt x="818" y="682"/>
                  </a:lnTo>
                  <a:lnTo>
                    <a:pt x="808" y="707"/>
                  </a:lnTo>
                  <a:lnTo>
                    <a:pt x="784" y="736"/>
                  </a:lnTo>
                  <a:lnTo>
                    <a:pt x="732" y="773"/>
                  </a:lnTo>
                  <a:lnTo>
                    <a:pt x="682" y="794"/>
                  </a:lnTo>
                  <a:lnTo>
                    <a:pt x="634" y="804"/>
                  </a:lnTo>
                  <a:lnTo>
                    <a:pt x="598" y="806"/>
                  </a:lnTo>
                  <a:lnTo>
                    <a:pt x="560" y="800"/>
                  </a:lnTo>
                  <a:lnTo>
                    <a:pt x="518" y="788"/>
                  </a:lnTo>
                  <a:lnTo>
                    <a:pt x="479" y="769"/>
                  </a:lnTo>
                  <a:lnTo>
                    <a:pt x="429" y="727"/>
                  </a:lnTo>
                  <a:lnTo>
                    <a:pt x="385" y="681"/>
                  </a:lnTo>
                  <a:lnTo>
                    <a:pt x="239" y="534"/>
                  </a:lnTo>
                  <a:lnTo>
                    <a:pt x="199" y="503"/>
                  </a:lnTo>
                  <a:lnTo>
                    <a:pt x="145" y="467"/>
                  </a:lnTo>
                  <a:lnTo>
                    <a:pt x="88" y="442"/>
                  </a:lnTo>
                  <a:lnTo>
                    <a:pt x="0" y="416"/>
                  </a:lnTo>
                  <a:lnTo>
                    <a:pt x="74" y="400"/>
                  </a:lnTo>
                  <a:lnTo>
                    <a:pt x="144" y="368"/>
                  </a:lnTo>
                  <a:lnTo>
                    <a:pt x="204" y="330"/>
                  </a:lnTo>
                  <a:lnTo>
                    <a:pt x="267" y="291"/>
                  </a:lnTo>
                  <a:lnTo>
                    <a:pt x="331" y="238"/>
                  </a:lnTo>
                  <a:lnTo>
                    <a:pt x="392" y="175"/>
                  </a:lnTo>
                  <a:lnTo>
                    <a:pt x="439" y="121"/>
                  </a:lnTo>
                  <a:lnTo>
                    <a:pt x="475" y="6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FF8000"/>
            </a:solidFill>
            <a:ln w="6350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88" name="Freeform 60"/>
            <p:cNvSpPr>
              <a:spLocks noChangeAspect="1"/>
            </p:cNvSpPr>
            <p:nvPr/>
          </p:nvSpPr>
          <p:spPr bwMode="auto">
            <a:xfrm>
              <a:off x="4642" y="3072"/>
              <a:ext cx="257" cy="214"/>
            </a:xfrm>
            <a:custGeom>
              <a:avLst/>
              <a:gdLst/>
              <a:ahLst/>
              <a:cxnLst>
                <a:cxn ang="0">
                  <a:pos x="3" y="425"/>
                </a:cxn>
                <a:cxn ang="0">
                  <a:pos x="0" y="411"/>
                </a:cxn>
                <a:cxn ang="0">
                  <a:pos x="5" y="388"/>
                </a:cxn>
                <a:cxn ang="0">
                  <a:pos x="13" y="370"/>
                </a:cxn>
                <a:cxn ang="0">
                  <a:pos x="25" y="351"/>
                </a:cxn>
                <a:cxn ang="0">
                  <a:pos x="41" y="330"/>
                </a:cxn>
                <a:cxn ang="0">
                  <a:pos x="59" y="307"/>
                </a:cxn>
                <a:cxn ang="0">
                  <a:pos x="98" y="266"/>
                </a:cxn>
                <a:cxn ang="0">
                  <a:pos x="134" y="230"/>
                </a:cxn>
                <a:cxn ang="0">
                  <a:pos x="167" y="200"/>
                </a:cxn>
                <a:cxn ang="0">
                  <a:pos x="200" y="173"/>
                </a:cxn>
                <a:cxn ang="0">
                  <a:pos x="233" y="146"/>
                </a:cxn>
                <a:cxn ang="0">
                  <a:pos x="269" y="117"/>
                </a:cxn>
                <a:cxn ang="0">
                  <a:pos x="313" y="86"/>
                </a:cxn>
                <a:cxn ang="0">
                  <a:pos x="357" y="58"/>
                </a:cxn>
                <a:cxn ang="0">
                  <a:pos x="402" y="32"/>
                </a:cxn>
                <a:cxn ang="0">
                  <a:pos x="443" y="15"/>
                </a:cxn>
                <a:cxn ang="0">
                  <a:pos x="471" y="6"/>
                </a:cxn>
                <a:cxn ang="0">
                  <a:pos x="490" y="2"/>
                </a:cxn>
                <a:cxn ang="0">
                  <a:pos x="504" y="0"/>
                </a:cxn>
                <a:cxn ang="0">
                  <a:pos x="511" y="3"/>
                </a:cxn>
                <a:cxn ang="0">
                  <a:pos x="514" y="7"/>
                </a:cxn>
                <a:cxn ang="0">
                  <a:pos x="513" y="18"/>
                </a:cxn>
                <a:cxn ang="0">
                  <a:pos x="506" y="33"/>
                </a:cxn>
                <a:cxn ang="0">
                  <a:pos x="490" y="59"/>
                </a:cxn>
                <a:cxn ang="0">
                  <a:pos x="473" y="87"/>
                </a:cxn>
                <a:cxn ang="0">
                  <a:pos x="458" y="109"/>
                </a:cxn>
                <a:cxn ang="0">
                  <a:pos x="433" y="141"/>
                </a:cxn>
                <a:cxn ang="0">
                  <a:pos x="399" y="178"/>
                </a:cxn>
                <a:cxn ang="0">
                  <a:pos x="368" y="212"/>
                </a:cxn>
                <a:cxn ang="0">
                  <a:pos x="336" y="246"/>
                </a:cxn>
                <a:cxn ang="0">
                  <a:pos x="287" y="287"/>
                </a:cxn>
                <a:cxn ang="0">
                  <a:pos x="232" y="325"/>
                </a:cxn>
                <a:cxn ang="0">
                  <a:pos x="185" y="353"/>
                </a:cxn>
                <a:cxn ang="0">
                  <a:pos x="140" y="380"/>
                </a:cxn>
                <a:cxn ang="0">
                  <a:pos x="104" y="400"/>
                </a:cxn>
                <a:cxn ang="0">
                  <a:pos x="62" y="418"/>
                </a:cxn>
                <a:cxn ang="0">
                  <a:pos x="41" y="426"/>
                </a:cxn>
                <a:cxn ang="0">
                  <a:pos x="26" y="429"/>
                </a:cxn>
                <a:cxn ang="0">
                  <a:pos x="11" y="429"/>
                </a:cxn>
                <a:cxn ang="0">
                  <a:pos x="3" y="425"/>
                </a:cxn>
              </a:cxnLst>
              <a:rect l="0" t="0" r="r" b="b"/>
              <a:pathLst>
                <a:path w="514" h="429">
                  <a:moveTo>
                    <a:pt x="3" y="425"/>
                  </a:moveTo>
                  <a:lnTo>
                    <a:pt x="0" y="411"/>
                  </a:lnTo>
                  <a:lnTo>
                    <a:pt x="5" y="388"/>
                  </a:lnTo>
                  <a:lnTo>
                    <a:pt x="13" y="370"/>
                  </a:lnTo>
                  <a:lnTo>
                    <a:pt x="25" y="351"/>
                  </a:lnTo>
                  <a:lnTo>
                    <a:pt x="41" y="330"/>
                  </a:lnTo>
                  <a:lnTo>
                    <a:pt x="59" y="307"/>
                  </a:lnTo>
                  <a:lnTo>
                    <a:pt x="98" y="266"/>
                  </a:lnTo>
                  <a:lnTo>
                    <a:pt x="134" y="230"/>
                  </a:lnTo>
                  <a:lnTo>
                    <a:pt x="167" y="200"/>
                  </a:lnTo>
                  <a:lnTo>
                    <a:pt x="200" y="173"/>
                  </a:lnTo>
                  <a:lnTo>
                    <a:pt x="233" y="146"/>
                  </a:lnTo>
                  <a:lnTo>
                    <a:pt x="269" y="117"/>
                  </a:lnTo>
                  <a:lnTo>
                    <a:pt x="313" y="86"/>
                  </a:lnTo>
                  <a:lnTo>
                    <a:pt x="357" y="58"/>
                  </a:lnTo>
                  <a:lnTo>
                    <a:pt x="402" y="32"/>
                  </a:lnTo>
                  <a:lnTo>
                    <a:pt x="443" y="15"/>
                  </a:lnTo>
                  <a:lnTo>
                    <a:pt x="471" y="6"/>
                  </a:lnTo>
                  <a:lnTo>
                    <a:pt x="490" y="2"/>
                  </a:lnTo>
                  <a:lnTo>
                    <a:pt x="504" y="0"/>
                  </a:lnTo>
                  <a:lnTo>
                    <a:pt x="511" y="3"/>
                  </a:lnTo>
                  <a:lnTo>
                    <a:pt x="514" y="7"/>
                  </a:lnTo>
                  <a:lnTo>
                    <a:pt x="513" y="18"/>
                  </a:lnTo>
                  <a:lnTo>
                    <a:pt x="506" y="33"/>
                  </a:lnTo>
                  <a:lnTo>
                    <a:pt x="490" y="59"/>
                  </a:lnTo>
                  <a:lnTo>
                    <a:pt x="473" y="87"/>
                  </a:lnTo>
                  <a:lnTo>
                    <a:pt x="458" y="109"/>
                  </a:lnTo>
                  <a:lnTo>
                    <a:pt x="433" y="141"/>
                  </a:lnTo>
                  <a:lnTo>
                    <a:pt x="399" y="178"/>
                  </a:lnTo>
                  <a:lnTo>
                    <a:pt x="368" y="212"/>
                  </a:lnTo>
                  <a:lnTo>
                    <a:pt x="336" y="246"/>
                  </a:lnTo>
                  <a:lnTo>
                    <a:pt x="287" y="287"/>
                  </a:lnTo>
                  <a:lnTo>
                    <a:pt x="232" y="325"/>
                  </a:lnTo>
                  <a:lnTo>
                    <a:pt x="185" y="353"/>
                  </a:lnTo>
                  <a:lnTo>
                    <a:pt x="140" y="380"/>
                  </a:lnTo>
                  <a:lnTo>
                    <a:pt x="104" y="400"/>
                  </a:lnTo>
                  <a:lnTo>
                    <a:pt x="62" y="418"/>
                  </a:lnTo>
                  <a:lnTo>
                    <a:pt x="41" y="426"/>
                  </a:lnTo>
                  <a:lnTo>
                    <a:pt x="26" y="429"/>
                  </a:lnTo>
                  <a:lnTo>
                    <a:pt x="11" y="429"/>
                  </a:lnTo>
                  <a:lnTo>
                    <a:pt x="3" y="425"/>
                  </a:lnTo>
                  <a:close/>
                </a:path>
              </a:pathLst>
            </a:custGeom>
            <a:solidFill>
              <a:srgbClr val="80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89" name="Freeform 61"/>
            <p:cNvSpPr>
              <a:spLocks noChangeAspect="1"/>
            </p:cNvSpPr>
            <p:nvPr/>
          </p:nvSpPr>
          <p:spPr bwMode="auto">
            <a:xfrm>
              <a:off x="4889" y="3133"/>
              <a:ext cx="153" cy="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3" y="68"/>
                </a:cxn>
                <a:cxn ang="0">
                  <a:pos x="11" y="103"/>
                </a:cxn>
                <a:cxn ang="0">
                  <a:pos x="28" y="139"/>
                </a:cxn>
                <a:cxn ang="0">
                  <a:pos x="49" y="179"/>
                </a:cxn>
                <a:cxn ang="0">
                  <a:pos x="85" y="222"/>
                </a:cxn>
                <a:cxn ang="0">
                  <a:pos x="130" y="255"/>
                </a:cxn>
                <a:cxn ang="0">
                  <a:pos x="183" y="294"/>
                </a:cxn>
                <a:cxn ang="0">
                  <a:pos x="221" y="327"/>
                </a:cxn>
                <a:cxn ang="0">
                  <a:pos x="246" y="350"/>
                </a:cxn>
                <a:cxn ang="0">
                  <a:pos x="265" y="382"/>
                </a:cxn>
                <a:cxn ang="0">
                  <a:pos x="280" y="424"/>
                </a:cxn>
                <a:cxn ang="0">
                  <a:pos x="288" y="477"/>
                </a:cxn>
                <a:cxn ang="0">
                  <a:pos x="301" y="444"/>
                </a:cxn>
                <a:cxn ang="0">
                  <a:pos x="304" y="408"/>
                </a:cxn>
                <a:cxn ang="0">
                  <a:pos x="294" y="371"/>
                </a:cxn>
                <a:cxn ang="0">
                  <a:pos x="269" y="327"/>
                </a:cxn>
                <a:cxn ang="0">
                  <a:pos x="244" y="294"/>
                </a:cxn>
                <a:cxn ang="0">
                  <a:pos x="219" y="265"/>
                </a:cxn>
                <a:cxn ang="0">
                  <a:pos x="187" y="238"/>
                </a:cxn>
                <a:cxn ang="0">
                  <a:pos x="150" y="212"/>
                </a:cxn>
                <a:cxn ang="0">
                  <a:pos x="116" y="186"/>
                </a:cxn>
                <a:cxn ang="0">
                  <a:pos x="76" y="138"/>
                </a:cxn>
                <a:cxn ang="0">
                  <a:pos x="50" y="102"/>
                </a:cxn>
                <a:cxn ang="0">
                  <a:pos x="28" y="62"/>
                </a:cxn>
                <a:cxn ang="0">
                  <a:pos x="0" y="0"/>
                </a:cxn>
              </a:cxnLst>
              <a:rect l="0" t="0" r="r" b="b"/>
              <a:pathLst>
                <a:path w="304" h="477">
                  <a:moveTo>
                    <a:pt x="0" y="0"/>
                  </a:moveTo>
                  <a:lnTo>
                    <a:pt x="0" y="35"/>
                  </a:lnTo>
                  <a:lnTo>
                    <a:pt x="3" y="68"/>
                  </a:lnTo>
                  <a:lnTo>
                    <a:pt x="11" y="103"/>
                  </a:lnTo>
                  <a:lnTo>
                    <a:pt x="28" y="139"/>
                  </a:lnTo>
                  <a:lnTo>
                    <a:pt x="49" y="179"/>
                  </a:lnTo>
                  <a:lnTo>
                    <a:pt x="85" y="222"/>
                  </a:lnTo>
                  <a:lnTo>
                    <a:pt x="130" y="255"/>
                  </a:lnTo>
                  <a:lnTo>
                    <a:pt x="183" y="294"/>
                  </a:lnTo>
                  <a:lnTo>
                    <a:pt x="221" y="327"/>
                  </a:lnTo>
                  <a:lnTo>
                    <a:pt x="246" y="350"/>
                  </a:lnTo>
                  <a:lnTo>
                    <a:pt x="265" y="382"/>
                  </a:lnTo>
                  <a:lnTo>
                    <a:pt x="280" y="424"/>
                  </a:lnTo>
                  <a:lnTo>
                    <a:pt x="288" y="477"/>
                  </a:lnTo>
                  <a:lnTo>
                    <a:pt x="301" y="444"/>
                  </a:lnTo>
                  <a:lnTo>
                    <a:pt x="304" y="408"/>
                  </a:lnTo>
                  <a:lnTo>
                    <a:pt x="294" y="371"/>
                  </a:lnTo>
                  <a:lnTo>
                    <a:pt x="269" y="327"/>
                  </a:lnTo>
                  <a:lnTo>
                    <a:pt x="244" y="294"/>
                  </a:lnTo>
                  <a:lnTo>
                    <a:pt x="219" y="265"/>
                  </a:lnTo>
                  <a:lnTo>
                    <a:pt x="187" y="238"/>
                  </a:lnTo>
                  <a:lnTo>
                    <a:pt x="150" y="212"/>
                  </a:lnTo>
                  <a:lnTo>
                    <a:pt x="116" y="186"/>
                  </a:lnTo>
                  <a:lnTo>
                    <a:pt x="76" y="138"/>
                  </a:lnTo>
                  <a:lnTo>
                    <a:pt x="50" y="102"/>
                  </a:lnTo>
                  <a:lnTo>
                    <a:pt x="28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90" name="Freeform 62"/>
            <p:cNvSpPr>
              <a:spLocks noChangeAspect="1"/>
            </p:cNvSpPr>
            <p:nvPr/>
          </p:nvSpPr>
          <p:spPr bwMode="auto">
            <a:xfrm>
              <a:off x="4988" y="3416"/>
              <a:ext cx="69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24" y="110"/>
                </a:cxn>
                <a:cxn ang="0">
                  <a:pos x="48" y="99"/>
                </a:cxn>
                <a:cxn ang="0">
                  <a:pos x="71" y="85"/>
                </a:cxn>
                <a:cxn ang="0">
                  <a:pos x="89" y="73"/>
                </a:cxn>
                <a:cxn ang="0">
                  <a:pos x="106" y="57"/>
                </a:cxn>
                <a:cxn ang="0">
                  <a:pos x="120" y="37"/>
                </a:cxn>
                <a:cxn ang="0">
                  <a:pos x="129" y="20"/>
                </a:cxn>
                <a:cxn ang="0">
                  <a:pos x="138" y="0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24" y="110"/>
                  </a:lnTo>
                  <a:lnTo>
                    <a:pt x="48" y="99"/>
                  </a:lnTo>
                  <a:lnTo>
                    <a:pt x="71" y="85"/>
                  </a:lnTo>
                  <a:lnTo>
                    <a:pt x="89" y="73"/>
                  </a:lnTo>
                  <a:lnTo>
                    <a:pt x="106" y="57"/>
                  </a:lnTo>
                  <a:lnTo>
                    <a:pt x="120" y="37"/>
                  </a:lnTo>
                  <a:lnTo>
                    <a:pt x="129" y="20"/>
                  </a:lnTo>
                  <a:lnTo>
                    <a:pt x="138" y="0"/>
                  </a:lnTo>
                </a:path>
              </a:pathLst>
            </a:custGeom>
            <a:noFill/>
            <a:ln w="6350">
              <a:solidFill>
                <a:srgbClr val="603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3391" name="Group 63"/>
            <p:cNvGrpSpPr>
              <a:grpSpLocks noChangeAspect="1"/>
            </p:cNvGrpSpPr>
            <p:nvPr/>
          </p:nvGrpSpPr>
          <p:grpSpPr bwMode="auto">
            <a:xfrm>
              <a:off x="4564" y="3303"/>
              <a:ext cx="147" cy="132"/>
              <a:chOff x="4564" y="3303"/>
              <a:chExt cx="147" cy="132"/>
            </a:xfrm>
          </p:grpSpPr>
          <p:sp>
            <p:nvSpPr>
              <p:cNvPr id="483392" name="Arc 64"/>
              <p:cNvSpPr>
                <a:spLocks noChangeAspect="1"/>
              </p:cNvSpPr>
              <p:nvPr/>
            </p:nvSpPr>
            <p:spPr bwMode="auto">
              <a:xfrm>
                <a:off x="4604" y="3303"/>
                <a:ext cx="107" cy="9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93" name="Arc 65"/>
              <p:cNvSpPr>
                <a:spLocks noChangeAspect="1"/>
              </p:cNvSpPr>
              <p:nvPr/>
            </p:nvSpPr>
            <p:spPr bwMode="auto">
              <a:xfrm>
                <a:off x="4564" y="3336"/>
                <a:ext cx="107" cy="9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94" name="Arc 66"/>
              <p:cNvSpPr>
                <a:spLocks noChangeAspect="1"/>
              </p:cNvSpPr>
              <p:nvPr/>
            </p:nvSpPr>
            <p:spPr bwMode="auto">
              <a:xfrm>
                <a:off x="4584" y="3319"/>
                <a:ext cx="107" cy="9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3395" name="Group 67"/>
            <p:cNvGrpSpPr>
              <a:grpSpLocks noChangeAspect="1"/>
            </p:cNvGrpSpPr>
            <p:nvPr/>
          </p:nvGrpSpPr>
          <p:grpSpPr bwMode="auto">
            <a:xfrm>
              <a:off x="5004" y="3106"/>
              <a:ext cx="193" cy="231"/>
              <a:chOff x="5004" y="3106"/>
              <a:chExt cx="193" cy="231"/>
            </a:xfrm>
          </p:grpSpPr>
          <p:sp>
            <p:nvSpPr>
              <p:cNvPr id="483396" name="Arc 68"/>
              <p:cNvSpPr>
                <a:spLocks noChangeAspect="1"/>
              </p:cNvSpPr>
              <p:nvPr/>
            </p:nvSpPr>
            <p:spPr bwMode="auto">
              <a:xfrm>
                <a:off x="5057" y="3106"/>
                <a:ext cx="140" cy="1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474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880" y="0"/>
                      <a:pt x="21530" y="9594"/>
                      <a:pt x="21599" y="21474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880" y="0"/>
                      <a:pt x="21530" y="9594"/>
                      <a:pt x="21599" y="214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97" name="Arc 69"/>
              <p:cNvSpPr>
                <a:spLocks noChangeAspect="1"/>
              </p:cNvSpPr>
              <p:nvPr/>
            </p:nvSpPr>
            <p:spPr bwMode="auto">
              <a:xfrm>
                <a:off x="5004" y="3165"/>
                <a:ext cx="140" cy="172"/>
              </a:xfrm>
              <a:custGeom>
                <a:avLst/>
                <a:gdLst>
                  <a:gd name="G0" fmla="+- 154 0 0"/>
                  <a:gd name="G1" fmla="+- 21600 0 0"/>
                  <a:gd name="G2" fmla="+- 21600 0 0"/>
                  <a:gd name="T0" fmla="*/ 0 w 21754"/>
                  <a:gd name="T1" fmla="*/ 1 h 21600"/>
                  <a:gd name="T2" fmla="*/ 21754 w 21754"/>
                  <a:gd name="T3" fmla="*/ 21474 h 21600"/>
                  <a:gd name="T4" fmla="*/ 154 w 217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54" h="21600" fill="none" extrusionOk="0">
                    <a:moveTo>
                      <a:pt x="-1" y="0"/>
                    </a:moveTo>
                    <a:cubicBezTo>
                      <a:pt x="51" y="0"/>
                      <a:pt x="102" y="-1"/>
                      <a:pt x="154" y="0"/>
                    </a:cubicBezTo>
                    <a:cubicBezTo>
                      <a:pt x="12034" y="0"/>
                      <a:pt x="21684" y="9594"/>
                      <a:pt x="21753" y="21474"/>
                    </a:cubicBezTo>
                  </a:path>
                  <a:path w="21754" h="21600" stroke="0" extrusionOk="0">
                    <a:moveTo>
                      <a:pt x="-1" y="0"/>
                    </a:moveTo>
                    <a:cubicBezTo>
                      <a:pt x="51" y="0"/>
                      <a:pt x="102" y="-1"/>
                      <a:pt x="154" y="0"/>
                    </a:cubicBezTo>
                    <a:cubicBezTo>
                      <a:pt x="12034" y="0"/>
                      <a:pt x="21684" y="9594"/>
                      <a:pt x="21753" y="21474"/>
                    </a:cubicBezTo>
                    <a:lnTo>
                      <a:pt x="154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98" name="Arc 70"/>
              <p:cNvSpPr>
                <a:spLocks noChangeAspect="1"/>
              </p:cNvSpPr>
              <p:nvPr/>
            </p:nvSpPr>
            <p:spPr bwMode="auto">
              <a:xfrm>
                <a:off x="5030" y="3134"/>
                <a:ext cx="140" cy="172"/>
              </a:xfrm>
              <a:custGeom>
                <a:avLst/>
                <a:gdLst>
                  <a:gd name="G0" fmla="+- 153 0 0"/>
                  <a:gd name="G1" fmla="+- 21600 0 0"/>
                  <a:gd name="G2" fmla="+- 21600 0 0"/>
                  <a:gd name="T0" fmla="*/ 0 w 21753"/>
                  <a:gd name="T1" fmla="*/ 1 h 21600"/>
                  <a:gd name="T2" fmla="*/ 21753 w 21753"/>
                  <a:gd name="T3" fmla="*/ 21474 h 21600"/>
                  <a:gd name="T4" fmla="*/ 153 w 2175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53" h="21600" fill="none" extrusionOk="0">
                    <a:moveTo>
                      <a:pt x="-1" y="0"/>
                    </a:moveTo>
                    <a:cubicBezTo>
                      <a:pt x="50" y="0"/>
                      <a:pt x="101" y="-1"/>
                      <a:pt x="153" y="0"/>
                    </a:cubicBezTo>
                    <a:cubicBezTo>
                      <a:pt x="12033" y="0"/>
                      <a:pt x="21683" y="9594"/>
                      <a:pt x="21752" y="21474"/>
                    </a:cubicBezTo>
                  </a:path>
                  <a:path w="21753" h="21600" stroke="0" extrusionOk="0">
                    <a:moveTo>
                      <a:pt x="-1" y="0"/>
                    </a:moveTo>
                    <a:cubicBezTo>
                      <a:pt x="50" y="0"/>
                      <a:pt x="101" y="-1"/>
                      <a:pt x="153" y="0"/>
                    </a:cubicBezTo>
                    <a:cubicBezTo>
                      <a:pt x="12033" y="0"/>
                      <a:pt x="21683" y="9594"/>
                      <a:pt x="21752" y="21474"/>
                    </a:cubicBezTo>
                    <a:lnTo>
                      <a:pt x="153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3399" name="Freeform 71"/>
            <p:cNvSpPr>
              <a:spLocks noChangeAspect="1"/>
            </p:cNvSpPr>
            <p:nvPr/>
          </p:nvSpPr>
          <p:spPr bwMode="auto">
            <a:xfrm>
              <a:off x="4671" y="3231"/>
              <a:ext cx="53" cy="45"/>
            </a:xfrm>
            <a:custGeom>
              <a:avLst/>
              <a:gdLst/>
              <a:ahLst/>
              <a:cxnLst>
                <a:cxn ang="0">
                  <a:pos x="62" y="72"/>
                </a:cxn>
                <a:cxn ang="0">
                  <a:pos x="46" y="81"/>
                </a:cxn>
                <a:cxn ang="0">
                  <a:pos x="24" y="90"/>
                </a:cxn>
                <a:cxn ang="0">
                  <a:pos x="14" y="85"/>
                </a:cxn>
                <a:cxn ang="0">
                  <a:pos x="7" y="77"/>
                </a:cxn>
                <a:cxn ang="0">
                  <a:pos x="2" y="67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8" y="25"/>
                </a:cxn>
                <a:cxn ang="0">
                  <a:pos x="14" y="18"/>
                </a:cxn>
                <a:cxn ang="0">
                  <a:pos x="22" y="11"/>
                </a:cxn>
                <a:cxn ang="0">
                  <a:pos x="33" y="6"/>
                </a:cxn>
                <a:cxn ang="0">
                  <a:pos x="42" y="3"/>
                </a:cxn>
                <a:cxn ang="0">
                  <a:pos x="59" y="0"/>
                </a:cxn>
                <a:cxn ang="0">
                  <a:pos x="70" y="2"/>
                </a:cxn>
                <a:cxn ang="0">
                  <a:pos x="83" y="7"/>
                </a:cxn>
                <a:cxn ang="0">
                  <a:pos x="91" y="13"/>
                </a:cxn>
                <a:cxn ang="0">
                  <a:pos x="98" y="20"/>
                </a:cxn>
                <a:cxn ang="0">
                  <a:pos x="104" y="30"/>
                </a:cxn>
                <a:cxn ang="0">
                  <a:pos x="106" y="39"/>
                </a:cxn>
                <a:cxn ang="0">
                  <a:pos x="106" y="47"/>
                </a:cxn>
                <a:cxn ang="0">
                  <a:pos x="87" y="59"/>
                </a:cxn>
                <a:cxn ang="0">
                  <a:pos x="62" y="72"/>
                </a:cxn>
              </a:cxnLst>
              <a:rect l="0" t="0" r="r" b="b"/>
              <a:pathLst>
                <a:path w="106" h="90">
                  <a:moveTo>
                    <a:pt x="62" y="72"/>
                  </a:moveTo>
                  <a:lnTo>
                    <a:pt x="46" y="81"/>
                  </a:lnTo>
                  <a:lnTo>
                    <a:pt x="24" y="90"/>
                  </a:lnTo>
                  <a:lnTo>
                    <a:pt x="14" y="85"/>
                  </a:lnTo>
                  <a:lnTo>
                    <a:pt x="7" y="77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8" y="25"/>
                  </a:lnTo>
                  <a:lnTo>
                    <a:pt x="14" y="18"/>
                  </a:lnTo>
                  <a:lnTo>
                    <a:pt x="22" y="11"/>
                  </a:lnTo>
                  <a:lnTo>
                    <a:pt x="33" y="6"/>
                  </a:lnTo>
                  <a:lnTo>
                    <a:pt x="42" y="3"/>
                  </a:lnTo>
                  <a:lnTo>
                    <a:pt x="59" y="0"/>
                  </a:lnTo>
                  <a:lnTo>
                    <a:pt x="70" y="2"/>
                  </a:lnTo>
                  <a:lnTo>
                    <a:pt x="83" y="7"/>
                  </a:lnTo>
                  <a:lnTo>
                    <a:pt x="91" y="13"/>
                  </a:lnTo>
                  <a:lnTo>
                    <a:pt x="98" y="20"/>
                  </a:lnTo>
                  <a:lnTo>
                    <a:pt x="104" y="30"/>
                  </a:lnTo>
                  <a:lnTo>
                    <a:pt x="106" y="39"/>
                  </a:lnTo>
                  <a:lnTo>
                    <a:pt x="106" y="47"/>
                  </a:lnTo>
                  <a:lnTo>
                    <a:pt x="87" y="59"/>
                  </a:lnTo>
                  <a:lnTo>
                    <a:pt x="62" y="72"/>
                  </a:lnTo>
                  <a:close/>
                </a:path>
              </a:pathLst>
            </a:custGeom>
            <a:solidFill>
              <a:srgbClr val="8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3400" name="Group 72"/>
            <p:cNvGrpSpPr>
              <a:grpSpLocks noChangeAspect="1"/>
            </p:cNvGrpSpPr>
            <p:nvPr/>
          </p:nvGrpSpPr>
          <p:grpSpPr bwMode="auto">
            <a:xfrm>
              <a:off x="4597" y="3197"/>
              <a:ext cx="76" cy="59"/>
              <a:chOff x="4597" y="3197"/>
              <a:chExt cx="76" cy="59"/>
            </a:xfrm>
          </p:grpSpPr>
          <p:sp>
            <p:nvSpPr>
              <p:cNvPr id="483401" name="Arc 73"/>
              <p:cNvSpPr>
                <a:spLocks noChangeAspect="1"/>
              </p:cNvSpPr>
              <p:nvPr/>
            </p:nvSpPr>
            <p:spPr bwMode="auto">
              <a:xfrm>
                <a:off x="4634" y="3213"/>
                <a:ext cx="39" cy="4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60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402" name="Group 74"/>
              <p:cNvGrpSpPr>
                <a:grpSpLocks noChangeAspect="1"/>
              </p:cNvGrpSpPr>
              <p:nvPr/>
            </p:nvGrpSpPr>
            <p:grpSpPr bwMode="auto">
              <a:xfrm>
                <a:off x="4597" y="3197"/>
                <a:ext cx="45" cy="41"/>
                <a:chOff x="4597" y="3197"/>
                <a:chExt cx="45" cy="41"/>
              </a:xfrm>
            </p:grpSpPr>
            <p:sp>
              <p:nvSpPr>
                <p:cNvPr id="483403" name="Arc 75"/>
                <p:cNvSpPr>
                  <a:spLocks noChangeAspect="1"/>
                </p:cNvSpPr>
                <p:nvPr/>
              </p:nvSpPr>
              <p:spPr bwMode="auto">
                <a:xfrm>
                  <a:off x="4616" y="3204"/>
                  <a:ext cx="26" cy="3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404" name="Arc 76"/>
                <p:cNvSpPr>
                  <a:spLocks noChangeAspect="1"/>
                </p:cNvSpPr>
                <p:nvPr/>
              </p:nvSpPr>
              <p:spPr bwMode="auto">
                <a:xfrm>
                  <a:off x="4597" y="3197"/>
                  <a:ext cx="18" cy="2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83405" name="Text Box 77"/>
          <p:cNvSpPr txBox="1">
            <a:spLocks noChangeArrowheads="1"/>
          </p:cNvSpPr>
          <p:nvPr/>
        </p:nvSpPr>
        <p:spPr bwMode="auto">
          <a:xfrm>
            <a:off x="2989263" y="1997075"/>
            <a:ext cx="26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Arial Narrow" pitchFamily="34" charset="0"/>
              </a:rPr>
              <a:t>2</a:t>
            </a:r>
          </a:p>
        </p:txBody>
      </p:sp>
      <p:sp>
        <p:nvSpPr>
          <p:cNvPr id="483406" name="Text Box 78"/>
          <p:cNvSpPr txBox="1">
            <a:spLocks noChangeArrowheads="1"/>
          </p:cNvSpPr>
          <p:nvPr/>
        </p:nvSpPr>
        <p:spPr bwMode="auto">
          <a:xfrm>
            <a:off x="1344613" y="4686300"/>
            <a:ext cx="26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Arial Narrow" pitchFamily="34" charset="0"/>
              </a:rPr>
              <a:t>1</a:t>
            </a:r>
          </a:p>
        </p:txBody>
      </p:sp>
      <p:sp>
        <p:nvSpPr>
          <p:cNvPr id="483407" name="Rectangle 79"/>
          <p:cNvSpPr>
            <a:spLocks noChangeArrowheads="1"/>
          </p:cNvSpPr>
          <p:nvPr/>
        </p:nvSpPr>
        <p:spPr bwMode="auto">
          <a:xfrm>
            <a:off x="1663700" y="5649913"/>
            <a:ext cx="263525" cy="111125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08" name="Rectangle 80"/>
          <p:cNvSpPr>
            <a:spLocks noChangeArrowheads="1"/>
          </p:cNvSpPr>
          <p:nvPr/>
        </p:nvSpPr>
        <p:spPr bwMode="auto">
          <a:xfrm>
            <a:off x="1952625" y="5649913"/>
            <a:ext cx="255588" cy="111125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09" name="Rectangle 81"/>
          <p:cNvSpPr>
            <a:spLocks noChangeArrowheads="1"/>
          </p:cNvSpPr>
          <p:nvPr/>
        </p:nvSpPr>
        <p:spPr bwMode="auto">
          <a:xfrm>
            <a:off x="2233613" y="5649913"/>
            <a:ext cx="261937" cy="111125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10" name="Rectangle 82"/>
          <p:cNvSpPr>
            <a:spLocks noChangeArrowheads="1"/>
          </p:cNvSpPr>
          <p:nvPr/>
        </p:nvSpPr>
        <p:spPr bwMode="auto">
          <a:xfrm>
            <a:off x="2520950" y="4864100"/>
            <a:ext cx="263525" cy="896938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11" name="Rectangle 83"/>
          <p:cNvSpPr>
            <a:spLocks noChangeArrowheads="1"/>
          </p:cNvSpPr>
          <p:nvPr/>
        </p:nvSpPr>
        <p:spPr bwMode="auto">
          <a:xfrm>
            <a:off x="2809875" y="5086350"/>
            <a:ext cx="255588" cy="674688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12" name="Rectangle 84"/>
          <p:cNvSpPr>
            <a:spLocks noChangeArrowheads="1"/>
          </p:cNvSpPr>
          <p:nvPr/>
        </p:nvSpPr>
        <p:spPr bwMode="auto">
          <a:xfrm>
            <a:off x="3090863" y="3413125"/>
            <a:ext cx="263525" cy="2347913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13" name="Rectangle 85"/>
          <p:cNvSpPr>
            <a:spLocks noChangeArrowheads="1"/>
          </p:cNvSpPr>
          <p:nvPr/>
        </p:nvSpPr>
        <p:spPr bwMode="auto">
          <a:xfrm>
            <a:off x="3379788" y="3190875"/>
            <a:ext cx="261937" cy="2570163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14" name="Rectangle 86"/>
          <p:cNvSpPr>
            <a:spLocks noChangeArrowheads="1"/>
          </p:cNvSpPr>
          <p:nvPr/>
        </p:nvSpPr>
        <p:spPr bwMode="auto">
          <a:xfrm>
            <a:off x="3667125" y="3967163"/>
            <a:ext cx="263525" cy="1793875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15" name="Rectangle 87"/>
          <p:cNvSpPr>
            <a:spLocks noChangeArrowheads="1"/>
          </p:cNvSpPr>
          <p:nvPr/>
        </p:nvSpPr>
        <p:spPr bwMode="auto">
          <a:xfrm>
            <a:off x="3956050" y="3856038"/>
            <a:ext cx="255588" cy="1905000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16" name="Rectangle 88"/>
          <p:cNvSpPr>
            <a:spLocks noChangeArrowheads="1"/>
          </p:cNvSpPr>
          <p:nvPr/>
        </p:nvSpPr>
        <p:spPr bwMode="auto">
          <a:xfrm>
            <a:off x="4237038" y="4641850"/>
            <a:ext cx="261937" cy="1119188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17" name="Rectangle 89"/>
          <p:cNvSpPr>
            <a:spLocks noChangeArrowheads="1"/>
          </p:cNvSpPr>
          <p:nvPr/>
        </p:nvSpPr>
        <p:spPr bwMode="auto">
          <a:xfrm>
            <a:off x="4525963" y="4975225"/>
            <a:ext cx="261937" cy="785813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18" name="Rectangle 90"/>
          <p:cNvSpPr>
            <a:spLocks noChangeArrowheads="1"/>
          </p:cNvSpPr>
          <p:nvPr/>
        </p:nvSpPr>
        <p:spPr bwMode="auto">
          <a:xfrm>
            <a:off x="4813300" y="5318125"/>
            <a:ext cx="255588" cy="442913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19" name="Rectangle 91"/>
          <p:cNvSpPr>
            <a:spLocks noChangeArrowheads="1"/>
          </p:cNvSpPr>
          <p:nvPr/>
        </p:nvSpPr>
        <p:spPr bwMode="auto">
          <a:xfrm>
            <a:off x="5094288" y="5538788"/>
            <a:ext cx="263525" cy="222250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20" name="Rectangle 92"/>
          <p:cNvSpPr>
            <a:spLocks noChangeArrowheads="1"/>
          </p:cNvSpPr>
          <p:nvPr/>
        </p:nvSpPr>
        <p:spPr bwMode="auto">
          <a:xfrm>
            <a:off x="5383213" y="5318125"/>
            <a:ext cx="261937" cy="442913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21" name="Rectangle 93"/>
          <p:cNvSpPr>
            <a:spLocks noChangeArrowheads="1"/>
          </p:cNvSpPr>
          <p:nvPr/>
        </p:nvSpPr>
        <p:spPr bwMode="auto">
          <a:xfrm>
            <a:off x="5670550" y="5427663"/>
            <a:ext cx="255588" cy="333375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22" name="Rectangle 94"/>
          <p:cNvSpPr>
            <a:spLocks noChangeArrowheads="1"/>
          </p:cNvSpPr>
          <p:nvPr/>
        </p:nvSpPr>
        <p:spPr bwMode="auto">
          <a:xfrm>
            <a:off x="5951538" y="5538788"/>
            <a:ext cx="263525" cy="222250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23" name="Rectangle 95"/>
          <p:cNvSpPr>
            <a:spLocks noChangeArrowheads="1"/>
          </p:cNvSpPr>
          <p:nvPr/>
        </p:nvSpPr>
        <p:spPr bwMode="auto">
          <a:xfrm>
            <a:off x="6240463" y="5649913"/>
            <a:ext cx="261937" cy="111125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24" name="Rectangle 96"/>
          <p:cNvSpPr>
            <a:spLocks noChangeArrowheads="1"/>
          </p:cNvSpPr>
          <p:nvPr/>
        </p:nvSpPr>
        <p:spPr bwMode="auto">
          <a:xfrm>
            <a:off x="2809875" y="4975225"/>
            <a:ext cx="255588" cy="111125"/>
          </a:xfrm>
          <a:prstGeom prst="rect">
            <a:avLst/>
          </a:prstGeom>
          <a:solidFill>
            <a:srgbClr val="00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25" name="Rectangle 97"/>
          <p:cNvSpPr>
            <a:spLocks noChangeArrowheads="1"/>
          </p:cNvSpPr>
          <p:nvPr/>
        </p:nvSpPr>
        <p:spPr bwMode="auto">
          <a:xfrm>
            <a:off x="3090863" y="3190875"/>
            <a:ext cx="263525" cy="222250"/>
          </a:xfrm>
          <a:prstGeom prst="rect">
            <a:avLst/>
          </a:prstGeom>
          <a:solidFill>
            <a:srgbClr val="00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26" name="Rectangle 98"/>
          <p:cNvSpPr>
            <a:spLocks noChangeArrowheads="1"/>
          </p:cNvSpPr>
          <p:nvPr/>
        </p:nvSpPr>
        <p:spPr bwMode="auto">
          <a:xfrm>
            <a:off x="3379788" y="2968625"/>
            <a:ext cx="261937" cy="222250"/>
          </a:xfrm>
          <a:prstGeom prst="rect">
            <a:avLst/>
          </a:prstGeom>
          <a:solidFill>
            <a:srgbClr val="00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27" name="Rectangle 99"/>
          <p:cNvSpPr>
            <a:spLocks noChangeArrowheads="1"/>
          </p:cNvSpPr>
          <p:nvPr/>
        </p:nvSpPr>
        <p:spPr bwMode="auto">
          <a:xfrm>
            <a:off x="3667125" y="3302000"/>
            <a:ext cx="263525" cy="665163"/>
          </a:xfrm>
          <a:prstGeom prst="rect">
            <a:avLst/>
          </a:prstGeom>
          <a:solidFill>
            <a:srgbClr val="00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28" name="Rectangle 100"/>
          <p:cNvSpPr>
            <a:spLocks noChangeArrowheads="1"/>
          </p:cNvSpPr>
          <p:nvPr/>
        </p:nvSpPr>
        <p:spPr bwMode="auto">
          <a:xfrm>
            <a:off x="3956050" y="3633788"/>
            <a:ext cx="255588" cy="222250"/>
          </a:xfrm>
          <a:prstGeom prst="rect">
            <a:avLst/>
          </a:prstGeom>
          <a:solidFill>
            <a:srgbClr val="00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29" name="Rectangle 101"/>
          <p:cNvSpPr>
            <a:spLocks noChangeArrowheads="1"/>
          </p:cNvSpPr>
          <p:nvPr/>
        </p:nvSpPr>
        <p:spPr bwMode="auto">
          <a:xfrm>
            <a:off x="4525963" y="4864100"/>
            <a:ext cx="261937" cy="111125"/>
          </a:xfrm>
          <a:prstGeom prst="rect">
            <a:avLst/>
          </a:prstGeom>
          <a:solidFill>
            <a:srgbClr val="00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30" name="Rectangle 102"/>
          <p:cNvSpPr>
            <a:spLocks noChangeArrowheads="1"/>
          </p:cNvSpPr>
          <p:nvPr/>
        </p:nvSpPr>
        <p:spPr bwMode="auto">
          <a:xfrm>
            <a:off x="5670550" y="5207000"/>
            <a:ext cx="255588" cy="220663"/>
          </a:xfrm>
          <a:prstGeom prst="rect">
            <a:avLst/>
          </a:prstGeom>
          <a:solidFill>
            <a:srgbClr val="00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31" name="Line 103"/>
          <p:cNvSpPr>
            <a:spLocks noChangeShapeType="1"/>
          </p:cNvSpPr>
          <p:nvPr/>
        </p:nvSpPr>
        <p:spPr bwMode="auto">
          <a:xfrm>
            <a:off x="798513" y="2405063"/>
            <a:ext cx="1587" cy="33559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32" name="Line 104"/>
          <p:cNvSpPr>
            <a:spLocks noChangeShapeType="1"/>
          </p:cNvSpPr>
          <p:nvPr/>
        </p:nvSpPr>
        <p:spPr bwMode="auto">
          <a:xfrm>
            <a:off x="739775" y="5761038"/>
            <a:ext cx="58738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33" name="Line 105"/>
          <p:cNvSpPr>
            <a:spLocks noChangeShapeType="1"/>
          </p:cNvSpPr>
          <p:nvPr/>
        </p:nvSpPr>
        <p:spPr bwMode="auto">
          <a:xfrm>
            <a:off x="739775" y="5207000"/>
            <a:ext cx="58738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34" name="Line 106"/>
          <p:cNvSpPr>
            <a:spLocks noChangeShapeType="1"/>
          </p:cNvSpPr>
          <p:nvPr/>
        </p:nvSpPr>
        <p:spPr bwMode="auto">
          <a:xfrm>
            <a:off x="739775" y="4641850"/>
            <a:ext cx="58738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35" name="Line 107"/>
          <p:cNvSpPr>
            <a:spLocks noChangeShapeType="1"/>
          </p:cNvSpPr>
          <p:nvPr/>
        </p:nvSpPr>
        <p:spPr bwMode="auto">
          <a:xfrm>
            <a:off x="739775" y="4087813"/>
            <a:ext cx="58738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36" name="Line 108"/>
          <p:cNvSpPr>
            <a:spLocks noChangeShapeType="1"/>
          </p:cNvSpPr>
          <p:nvPr/>
        </p:nvSpPr>
        <p:spPr bwMode="auto">
          <a:xfrm>
            <a:off x="739775" y="3524250"/>
            <a:ext cx="58738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37" name="Line 109"/>
          <p:cNvSpPr>
            <a:spLocks noChangeShapeType="1"/>
          </p:cNvSpPr>
          <p:nvPr/>
        </p:nvSpPr>
        <p:spPr bwMode="auto">
          <a:xfrm>
            <a:off x="739775" y="2968625"/>
            <a:ext cx="58738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38" name="Line 110"/>
          <p:cNvSpPr>
            <a:spLocks noChangeShapeType="1"/>
          </p:cNvSpPr>
          <p:nvPr/>
        </p:nvSpPr>
        <p:spPr bwMode="auto">
          <a:xfrm>
            <a:off x="739775" y="2405063"/>
            <a:ext cx="58738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39" name="Line 111"/>
          <p:cNvSpPr>
            <a:spLocks noChangeShapeType="1"/>
          </p:cNvSpPr>
          <p:nvPr/>
        </p:nvSpPr>
        <p:spPr bwMode="auto">
          <a:xfrm>
            <a:off x="798513" y="5761038"/>
            <a:ext cx="62896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40" name="Line 112"/>
          <p:cNvSpPr>
            <a:spLocks noChangeShapeType="1"/>
          </p:cNvSpPr>
          <p:nvPr/>
        </p:nvSpPr>
        <p:spPr bwMode="auto">
          <a:xfrm flipV="1">
            <a:off x="798513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41" name="Line 113"/>
          <p:cNvSpPr>
            <a:spLocks noChangeShapeType="1"/>
          </p:cNvSpPr>
          <p:nvPr/>
        </p:nvSpPr>
        <p:spPr bwMode="auto">
          <a:xfrm flipV="1">
            <a:off x="1087438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42" name="Line 114"/>
          <p:cNvSpPr>
            <a:spLocks noChangeShapeType="1"/>
          </p:cNvSpPr>
          <p:nvPr/>
        </p:nvSpPr>
        <p:spPr bwMode="auto">
          <a:xfrm flipV="1">
            <a:off x="1366838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43" name="Line 115"/>
          <p:cNvSpPr>
            <a:spLocks noChangeShapeType="1"/>
          </p:cNvSpPr>
          <p:nvPr/>
        </p:nvSpPr>
        <p:spPr bwMode="auto">
          <a:xfrm flipV="1">
            <a:off x="1655763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44" name="Line 116"/>
          <p:cNvSpPr>
            <a:spLocks noChangeShapeType="1"/>
          </p:cNvSpPr>
          <p:nvPr/>
        </p:nvSpPr>
        <p:spPr bwMode="auto">
          <a:xfrm flipV="1">
            <a:off x="1944688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45" name="Line 117"/>
          <p:cNvSpPr>
            <a:spLocks noChangeShapeType="1"/>
          </p:cNvSpPr>
          <p:nvPr/>
        </p:nvSpPr>
        <p:spPr bwMode="auto">
          <a:xfrm flipV="1">
            <a:off x="2224088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46" name="Line 118"/>
          <p:cNvSpPr>
            <a:spLocks noChangeShapeType="1"/>
          </p:cNvSpPr>
          <p:nvPr/>
        </p:nvSpPr>
        <p:spPr bwMode="auto">
          <a:xfrm flipV="1">
            <a:off x="2513013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47" name="Line 119"/>
          <p:cNvSpPr>
            <a:spLocks noChangeShapeType="1"/>
          </p:cNvSpPr>
          <p:nvPr/>
        </p:nvSpPr>
        <p:spPr bwMode="auto">
          <a:xfrm flipV="1">
            <a:off x="2801938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48" name="Line 120"/>
          <p:cNvSpPr>
            <a:spLocks noChangeShapeType="1"/>
          </p:cNvSpPr>
          <p:nvPr/>
        </p:nvSpPr>
        <p:spPr bwMode="auto">
          <a:xfrm flipV="1">
            <a:off x="3081338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49" name="Line 121"/>
          <p:cNvSpPr>
            <a:spLocks noChangeShapeType="1"/>
          </p:cNvSpPr>
          <p:nvPr/>
        </p:nvSpPr>
        <p:spPr bwMode="auto">
          <a:xfrm flipV="1">
            <a:off x="3370263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50" name="Line 122"/>
          <p:cNvSpPr>
            <a:spLocks noChangeShapeType="1"/>
          </p:cNvSpPr>
          <p:nvPr/>
        </p:nvSpPr>
        <p:spPr bwMode="auto">
          <a:xfrm flipV="1">
            <a:off x="3659188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51" name="Line 123"/>
          <p:cNvSpPr>
            <a:spLocks noChangeShapeType="1"/>
          </p:cNvSpPr>
          <p:nvPr/>
        </p:nvSpPr>
        <p:spPr bwMode="auto">
          <a:xfrm flipV="1">
            <a:off x="3948113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52" name="Line 124"/>
          <p:cNvSpPr>
            <a:spLocks noChangeShapeType="1"/>
          </p:cNvSpPr>
          <p:nvPr/>
        </p:nvSpPr>
        <p:spPr bwMode="auto">
          <a:xfrm flipV="1">
            <a:off x="4227513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53" name="Line 125"/>
          <p:cNvSpPr>
            <a:spLocks noChangeShapeType="1"/>
          </p:cNvSpPr>
          <p:nvPr/>
        </p:nvSpPr>
        <p:spPr bwMode="auto">
          <a:xfrm flipV="1">
            <a:off x="4516438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54" name="Line 126"/>
          <p:cNvSpPr>
            <a:spLocks noChangeShapeType="1"/>
          </p:cNvSpPr>
          <p:nvPr/>
        </p:nvSpPr>
        <p:spPr bwMode="auto">
          <a:xfrm flipV="1">
            <a:off x="4805363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55" name="Line 127"/>
          <p:cNvSpPr>
            <a:spLocks noChangeShapeType="1"/>
          </p:cNvSpPr>
          <p:nvPr/>
        </p:nvSpPr>
        <p:spPr bwMode="auto">
          <a:xfrm flipV="1">
            <a:off x="5084763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56" name="Line 128"/>
          <p:cNvSpPr>
            <a:spLocks noChangeShapeType="1"/>
          </p:cNvSpPr>
          <p:nvPr/>
        </p:nvSpPr>
        <p:spPr bwMode="auto">
          <a:xfrm flipV="1">
            <a:off x="5373688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57" name="Line 129"/>
          <p:cNvSpPr>
            <a:spLocks noChangeShapeType="1"/>
          </p:cNvSpPr>
          <p:nvPr/>
        </p:nvSpPr>
        <p:spPr bwMode="auto">
          <a:xfrm flipV="1">
            <a:off x="5662613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58" name="Line 130"/>
          <p:cNvSpPr>
            <a:spLocks noChangeShapeType="1"/>
          </p:cNvSpPr>
          <p:nvPr/>
        </p:nvSpPr>
        <p:spPr bwMode="auto">
          <a:xfrm flipV="1">
            <a:off x="5943600" y="5761038"/>
            <a:ext cx="1588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59" name="Line 131"/>
          <p:cNvSpPr>
            <a:spLocks noChangeShapeType="1"/>
          </p:cNvSpPr>
          <p:nvPr/>
        </p:nvSpPr>
        <p:spPr bwMode="auto">
          <a:xfrm flipV="1">
            <a:off x="6230938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60" name="Line 132"/>
          <p:cNvSpPr>
            <a:spLocks noChangeShapeType="1"/>
          </p:cNvSpPr>
          <p:nvPr/>
        </p:nvSpPr>
        <p:spPr bwMode="auto">
          <a:xfrm flipV="1">
            <a:off x="6519863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61" name="Line 133"/>
          <p:cNvSpPr>
            <a:spLocks noChangeShapeType="1"/>
          </p:cNvSpPr>
          <p:nvPr/>
        </p:nvSpPr>
        <p:spPr bwMode="auto">
          <a:xfrm flipV="1">
            <a:off x="6800850" y="5761038"/>
            <a:ext cx="1588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62" name="Line 134"/>
          <p:cNvSpPr>
            <a:spLocks noChangeShapeType="1"/>
          </p:cNvSpPr>
          <p:nvPr/>
        </p:nvSpPr>
        <p:spPr bwMode="auto">
          <a:xfrm flipV="1">
            <a:off x="7088188" y="5761038"/>
            <a:ext cx="1587" cy="60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63" name="Rectangle 135"/>
          <p:cNvSpPr>
            <a:spLocks noChangeArrowheads="1"/>
          </p:cNvSpPr>
          <p:nvPr/>
        </p:nvSpPr>
        <p:spPr bwMode="auto">
          <a:xfrm>
            <a:off x="534988" y="5629275"/>
            <a:ext cx="203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900">
                <a:solidFill>
                  <a:srgbClr val="FFFFFF"/>
                </a:solidFill>
                <a:latin typeface="Arial" pitchFamily="34" charset="0"/>
              </a:rPr>
              <a:t>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64" name="Rectangle 136"/>
          <p:cNvSpPr>
            <a:spLocks noChangeArrowheads="1"/>
          </p:cNvSpPr>
          <p:nvPr/>
        </p:nvSpPr>
        <p:spPr bwMode="auto">
          <a:xfrm>
            <a:off x="534988" y="5075238"/>
            <a:ext cx="203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900">
                <a:solidFill>
                  <a:srgbClr val="FFFFFF"/>
                </a:solidFill>
                <a:latin typeface="Arial" pitchFamily="34" charset="0"/>
              </a:rPr>
              <a:t>5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65" name="Rectangle 137"/>
          <p:cNvSpPr>
            <a:spLocks noChangeArrowheads="1"/>
          </p:cNvSpPr>
          <p:nvPr/>
        </p:nvSpPr>
        <p:spPr bwMode="auto">
          <a:xfrm>
            <a:off x="425450" y="4511675"/>
            <a:ext cx="3222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900">
                <a:solidFill>
                  <a:srgbClr val="FFFFFF"/>
                </a:solidFill>
                <a:latin typeface="Arial" pitchFamily="34" charset="0"/>
              </a:rPr>
              <a:t>10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66" name="Rectangle 138"/>
          <p:cNvSpPr>
            <a:spLocks noChangeArrowheads="1"/>
          </p:cNvSpPr>
          <p:nvPr/>
        </p:nvSpPr>
        <p:spPr bwMode="auto">
          <a:xfrm>
            <a:off x="425450" y="3957638"/>
            <a:ext cx="3222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900">
                <a:solidFill>
                  <a:srgbClr val="FFFFFF"/>
                </a:solidFill>
                <a:latin typeface="Arial" pitchFamily="34" charset="0"/>
              </a:rPr>
              <a:t>15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67" name="Rectangle 139"/>
          <p:cNvSpPr>
            <a:spLocks noChangeArrowheads="1"/>
          </p:cNvSpPr>
          <p:nvPr/>
        </p:nvSpPr>
        <p:spPr bwMode="auto">
          <a:xfrm>
            <a:off x="425450" y="3392488"/>
            <a:ext cx="3222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900">
                <a:solidFill>
                  <a:srgbClr val="FFFFFF"/>
                </a:solidFill>
                <a:latin typeface="Arial" pitchFamily="34" charset="0"/>
              </a:rPr>
              <a:t>20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68" name="Rectangle 140"/>
          <p:cNvSpPr>
            <a:spLocks noChangeArrowheads="1"/>
          </p:cNvSpPr>
          <p:nvPr/>
        </p:nvSpPr>
        <p:spPr bwMode="auto">
          <a:xfrm>
            <a:off x="425450" y="2838450"/>
            <a:ext cx="3222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900">
                <a:solidFill>
                  <a:srgbClr val="FFFFFF"/>
                </a:solidFill>
                <a:latin typeface="Arial" pitchFamily="34" charset="0"/>
              </a:rPr>
              <a:t>25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69" name="Rectangle 141"/>
          <p:cNvSpPr>
            <a:spLocks noChangeArrowheads="1"/>
          </p:cNvSpPr>
          <p:nvPr/>
        </p:nvSpPr>
        <p:spPr bwMode="auto">
          <a:xfrm>
            <a:off x="425450" y="2273300"/>
            <a:ext cx="3222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900">
                <a:solidFill>
                  <a:srgbClr val="FFFFFF"/>
                </a:solidFill>
                <a:latin typeface="Arial" pitchFamily="34" charset="0"/>
              </a:rPr>
              <a:t>30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70" name="Rectangle 142"/>
          <p:cNvSpPr>
            <a:spLocks noChangeArrowheads="1"/>
          </p:cNvSpPr>
          <p:nvPr/>
        </p:nvSpPr>
        <p:spPr bwMode="auto">
          <a:xfrm>
            <a:off x="849313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49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71" name="Rectangle 143"/>
          <p:cNvSpPr>
            <a:spLocks noChangeArrowheads="1"/>
          </p:cNvSpPr>
          <p:nvPr/>
        </p:nvSpPr>
        <p:spPr bwMode="auto">
          <a:xfrm>
            <a:off x="1138238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50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72" name="Rectangle 144"/>
          <p:cNvSpPr>
            <a:spLocks noChangeArrowheads="1"/>
          </p:cNvSpPr>
          <p:nvPr/>
        </p:nvSpPr>
        <p:spPr bwMode="auto">
          <a:xfrm>
            <a:off x="1417638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51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73" name="Rectangle 145"/>
          <p:cNvSpPr>
            <a:spLocks noChangeArrowheads="1"/>
          </p:cNvSpPr>
          <p:nvPr/>
        </p:nvSpPr>
        <p:spPr bwMode="auto">
          <a:xfrm>
            <a:off x="1706563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52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74" name="Rectangle 146"/>
          <p:cNvSpPr>
            <a:spLocks noChangeArrowheads="1"/>
          </p:cNvSpPr>
          <p:nvPr/>
        </p:nvSpPr>
        <p:spPr bwMode="auto">
          <a:xfrm>
            <a:off x="2046288" y="5932488"/>
            <a:ext cx="1698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1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75" name="Rectangle 147"/>
          <p:cNvSpPr>
            <a:spLocks noChangeArrowheads="1"/>
          </p:cNvSpPr>
          <p:nvPr/>
        </p:nvSpPr>
        <p:spPr bwMode="auto">
          <a:xfrm>
            <a:off x="2325688" y="5932488"/>
            <a:ext cx="1698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2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76" name="Rectangle 148"/>
          <p:cNvSpPr>
            <a:spLocks noChangeArrowheads="1"/>
          </p:cNvSpPr>
          <p:nvPr/>
        </p:nvSpPr>
        <p:spPr bwMode="auto">
          <a:xfrm>
            <a:off x="2614613" y="5932488"/>
            <a:ext cx="1698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3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77" name="Rectangle 149"/>
          <p:cNvSpPr>
            <a:spLocks noChangeArrowheads="1"/>
          </p:cNvSpPr>
          <p:nvPr/>
        </p:nvSpPr>
        <p:spPr bwMode="auto">
          <a:xfrm>
            <a:off x="2903538" y="5932488"/>
            <a:ext cx="1698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4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78" name="Rectangle 150"/>
          <p:cNvSpPr>
            <a:spLocks noChangeArrowheads="1"/>
          </p:cNvSpPr>
          <p:nvPr/>
        </p:nvSpPr>
        <p:spPr bwMode="auto">
          <a:xfrm>
            <a:off x="3184525" y="5932488"/>
            <a:ext cx="16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5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79" name="Rectangle 151"/>
          <p:cNvSpPr>
            <a:spLocks noChangeArrowheads="1"/>
          </p:cNvSpPr>
          <p:nvPr/>
        </p:nvSpPr>
        <p:spPr bwMode="auto">
          <a:xfrm>
            <a:off x="3471863" y="5932488"/>
            <a:ext cx="1698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6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80" name="Rectangle 152"/>
          <p:cNvSpPr>
            <a:spLocks noChangeArrowheads="1"/>
          </p:cNvSpPr>
          <p:nvPr/>
        </p:nvSpPr>
        <p:spPr bwMode="auto">
          <a:xfrm>
            <a:off x="3760788" y="5932488"/>
            <a:ext cx="1698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7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81" name="Rectangle 153"/>
          <p:cNvSpPr>
            <a:spLocks noChangeArrowheads="1"/>
          </p:cNvSpPr>
          <p:nvPr/>
        </p:nvSpPr>
        <p:spPr bwMode="auto">
          <a:xfrm>
            <a:off x="4041775" y="5932488"/>
            <a:ext cx="16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8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82" name="Rectangle 154"/>
          <p:cNvSpPr>
            <a:spLocks noChangeArrowheads="1"/>
          </p:cNvSpPr>
          <p:nvPr/>
        </p:nvSpPr>
        <p:spPr bwMode="auto">
          <a:xfrm>
            <a:off x="4330700" y="5932488"/>
            <a:ext cx="16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9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83" name="Rectangle 155"/>
          <p:cNvSpPr>
            <a:spLocks noChangeArrowheads="1"/>
          </p:cNvSpPr>
          <p:nvPr/>
        </p:nvSpPr>
        <p:spPr bwMode="auto">
          <a:xfrm>
            <a:off x="4567238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10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84" name="Rectangle 156"/>
          <p:cNvSpPr>
            <a:spLocks noChangeArrowheads="1"/>
          </p:cNvSpPr>
          <p:nvPr/>
        </p:nvSpPr>
        <p:spPr bwMode="auto">
          <a:xfrm>
            <a:off x="4848225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11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85" name="Rectangle 157"/>
          <p:cNvSpPr>
            <a:spLocks noChangeArrowheads="1"/>
          </p:cNvSpPr>
          <p:nvPr/>
        </p:nvSpPr>
        <p:spPr bwMode="auto">
          <a:xfrm>
            <a:off x="5137150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12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86" name="Rectangle 158"/>
          <p:cNvSpPr>
            <a:spLocks noChangeArrowheads="1"/>
          </p:cNvSpPr>
          <p:nvPr/>
        </p:nvSpPr>
        <p:spPr bwMode="auto">
          <a:xfrm>
            <a:off x="5424488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13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87" name="Rectangle 159"/>
          <p:cNvSpPr>
            <a:spLocks noChangeArrowheads="1"/>
          </p:cNvSpPr>
          <p:nvPr/>
        </p:nvSpPr>
        <p:spPr bwMode="auto">
          <a:xfrm>
            <a:off x="5705475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14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88" name="Rectangle 160"/>
          <p:cNvSpPr>
            <a:spLocks noChangeArrowheads="1"/>
          </p:cNvSpPr>
          <p:nvPr/>
        </p:nvSpPr>
        <p:spPr bwMode="auto">
          <a:xfrm>
            <a:off x="5994400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15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89" name="Rectangle 161"/>
          <p:cNvSpPr>
            <a:spLocks noChangeArrowheads="1"/>
          </p:cNvSpPr>
          <p:nvPr/>
        </p:nvSpPr>
        <p:spPr bwMode="auto">
          <a:xfrm>
            <a:off x="6281738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16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90" name="Rectangle 162"/>
          <p:cNvSpPr>
            <a:spLocks noChangeArrowheads="1"/>
          </p:cNvSpPr>
          <p:nvPr/>
        </p:nvSpPr>
        <p:spPr bwMode="auto">
          <a:xfrm>
            <a:off x="6562725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17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91" name="Rectangle 163"/>
          <p:cNvSpPr>
            <a:spLocks noChangeArrowheads="1"/>
          </p:cNvSpPr>
          <p:nvPr/>
        </p:nvSpPr>
        <p:spPr bwMode="auto">
          <a:xfrm>
            <a:off x="6851650" y="593248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18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92" name="Rectangle 164"/>
          <p:cNvSpPr>
            <a:spLocks noChangeArrowheads="1"/>
          </p:cNvSpPr>
          <p:nvPr/>
        </p:nvSpPr>
        <p:spPr bwMode="auto">
          <a:xfrm>
            <a:off x="908050" y="3865563"/>
            <a:ext cx="1249363" cy="555625"/>
          </a:xfrm>
          <a:prstGeom prst="rect">
            <a:avLst/>
          </a:prstGeom>
          <a:noFill/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93" name="Rectangle 165"/>
          <p:cNvSpPr>
            <a:spLocks noChangeArrowheads="1"/>
          </p:cNvSpPr>
          <p:nvPr/>
        </p:nvSpPr>
        <p:spPr bwMode="auto">
          <a:xfrm>
            <a:off x="1196975" y="3957638"/>
            <a:ext cx="93663" cy="109537"/>
          </a:xfrm>
          <a:prstGeom prst="rect">
            <a:avLst/>
          </a:prstGeom>
          <a:solidFill>
            <a:srgbClr val="00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94" name="Rectangle 166"/>
          <p:cNvSpPr>
            <a:spLocks noChangeArrowheads="1"/>
          </p:cNvSpPr>
          <p:nvPr/>
        </p:nvSpPr>
        <p:spPr bwMode="auto">
          <a:xfrm>
            <a:off x="1341438" y="3906838"/>
            <a:ext cx="668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survivor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483495" name="Rectangle 167"/>
          <p:cNvSpPr>
            <a:spLocks noChangeArrowheads="1"/>
          </p:cNvSpPr>
          <p:nvPr/>
        </p:nvSpPr>
        <p:spPr bwMode="auto">
          <a:xfrm>
            <a:off x="1196975" y="4229100"/>
            <a:ext cx="93663" cy="111125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96" name="Rectangle 168"/>
          <p:cNvSpPr>
            <a:spLocks noChangeArrowheads="1"/>
          </p:cNvSpPr>
          <p:nvPr/>
        </p:nvSpPr>
        <p:spPr bwMode="auto">
          <a:xfrm>
            <a:off x="1341438" y="4178300"/>
            <a:ext cx="477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sz="1500">
                <a:solidFill>
                  <a:srgbClr val="FFFFFF"/>
                </a:solidFill>
                <a:latin typeface="Arial" pitchFamily="34" charset="0"/>
              </a:rPr>
              <a:t>death</a:t>
            </a:r>
            <a:endParaRPr lang="fr-FR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Trish village outre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4876800" cy="4111625"/>
          </a:xfrm>
          <a:prstGeom prst="rect">
            <a:avLst/>
          </a:prstGeom>
          <a:noFill/>
        </p:spPr>
      </p:pic>
      <p:pic>
        <p:nvPicPr>
          <p:cNvPr id="280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1046163" cy="1066800"/>
          </a:xfrm>
          <a:prstGeom prst="rect">
            <a:avLst/>
          </a:prstGeom>
          <a:noFill/>
        </p:spPr>
      </p:pic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447675" y="228600"/>
            <a:ext cx="86963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Public Education and Preparedness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Prevention: Ebola vaccine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419600" cy="5334000"/>
          </a:xfrm>
        </p:spPr>
        <p:txBody>
          <a:bodyPr/>
          <a:lstStyle/>
          <a:p>
            <a:r>
              <a:rPr lang="en-US" sz="2800">
                <a:effectLst/>
              </a:rPr>
              <a:t>Vaccine development</a:t>
            </a:r>
            <a:r>
              <a:rPr lang="en-US" sz="2800" b="1">
                <a:effectLst/>
              </a:rPr>
              <a:t> </a:t>
            </a:r>
            <a:r>
              <a:rPr lang="en-US" sz="2800">
                <a:effectLst/>
              </a:rPr>
              <a:t>(NIH VRC, NIH NIAID)</a:t>
            </a:r>
          </a:p>
          <a:p>
            <a:pPr lvl="1">
              <a:buFont typeface="Times New Roman" pitchFamily="18" charset="0"/>
              <a:buChar char="√"/>
            </a:pPr>
            <a:r>
              <a:rPr lang="en-US">
                <a:effectLst/>
              </a:rPr>
              <a:t>Efficacy </a:t>
            </a:r>
          </a:p>
          <a:p>
            <a:pPr lvl="1">
              <a:buFont typeface="Times New Roman" pitchFamily="18" charset="0"/>
              <a:buChar char="√"/>
            </a:pPr>
            <a:r>
              <a:rPr lang="en-US">
                <a:effectLst/>
              </a:rPr>
              <a:t>Safety</a:t>
            </a:r>
          </a:p>
          <a:p>
            <a:pPr lvl="1">
              <a:buFont typeface="Times New Roman" pitchFamily="18" charset="0"/>
              <a:buChar char="√"/>
            </a:pPr>
            <a:r>
              <a:rPr lang="en-US">
                <a:effectLst/>
              </a:rPr>
              <a:t>Delivery</a:t>
            </a:r>
          </a:p>
          <a:p>
            <a:pPr lvl="1">
              <a:buFont typeface="Times New Roman" pitchFamily="18" charset="0"/>
              <a:buChar char="√"/>
            </a:pPr>
            <a:r>
              <a:rPr lang="en-US">
                <a:effectLst/>
              </a:rPr>
              <a:t>Target populations</a:t>
            </a:r>
          </a:p>
          <a:p>
            <a:pPr lvl="2"/>
            <a:r>
              <a:rPr lang="en-US" sz="2800">
                <a:effectLst/>
              </a:rPr>
              <a:t>Priority great ape populations</a:t>
            </a:r>
          </a:p>
          <a:p>
            <a:pPr lvl="2"/>
            <a:r>
              <a:rPr lang="en-US" sz="2800">
                <a:effectLst/>
              </a:rPr>
              <a:t>Non-target species</a:t>
            </a:r>
          </a:p>
          <a:p>
            <a:pPr lvl="1"/>
            <a:endParaRPr lang="en-US" sz="2400">
              <a:latin typeface="Papyrus" pitchFamily="66" charset="0"/>
            </a:endParaRPr>
          </a:p>
        </p:txBody>
      </p:sp>
      <p:sp>
        <p:nvSpPr>
          <p:cNvPr id="5" name="Media Placeholder 4"/>
          <p:cNvSpPr>
            <a:spLocks noGrp="1"/>
          </p:cNvSpPr>
          <p:nvPr>
            <p:ph type="media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304800" y="60325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</a:rPr>
              <a:t>AHEAD: Animal Health for the </a:t>
            </a:r>
          </a:p>
          <a:p>
            <a:pPr algn="ctr" eaLnBrk="1" hangingPunct="1"/>
            <a:r>
              <a:rPr lang="en-US" sz="4000">
                <a:solidFill>
                  <a:schemeClr val="tx2"/>
                </a:solidFill>
              </a:rPr>
              <a:t>Environment And  Development</a:t>
            </a:r>
          </a:p>
        </p:txBody>
      </p:sp>
      <p:pic>
        <p:nvPicPr>
          <p:cNvPr id="503811" name="Picture 3" descr="SA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7620000" cy="4127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914400" y="5715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000"/>
              <a:t>Guiding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AHEAD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ffectLst/>
              </a:rPr>
              <a:t>13 existing and proposed Transfrontier Conservation Areas covering 1.2 million km of Southern Africa</a:t>
            </a:r>
          </a:p>
          <a:p>
            <a:pPr>
              <a:lnSpc>
                <a:spcPct val="90000"/>
              </a:lnSpc>
            </a:pPr>
            <a:endParaRPr lang="en-US" sz="24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>
                <a:effectLst/>
              </a:rPr>
              <a:t>Rationale dominated by ecological and tourism considerations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/>
              </a:rPr>
              <a:t>Restoring free movement of large wild mammals particularly elephant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/>
              </a:rPr>
              <a:t>Free movement of tourist across international borders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/>
              </a:rPr>
              <a:t>Fostering cooperation between countries– Peace Parks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>
                <a:effectLst/>
              </a:rPr>
              <a:t>Concerns include spread of disease among wildlife, livestock, and wildlife; and affecting the livlihoods of agro-pastoralists living within the historically separated parks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6113463" y="5664200"/>
            <a:ext cx="10842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Avian Flu, EU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$500m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331779" name="Oval 3"/>
          <p:cNvSpPr>
            <a:spLocks noChangeArrowheads="1"/>
          </p:cNvSpPr>
          <p:nvPr/>
        </p:nvSpPr>
        <p:spPr bwMode="auto">
          <a:xfrm>
            <a:off x="4191000" y="876300"/>
            <a:ext cx="4803775" cy="3263900"/>
          </a:xfrm>
          <a:prstGeom prst="ellipse">
            <a:avLst/>
          </a:prstGeom>
          <a:solidFill>
            <a:srgbClr val="33CCCC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147638" y="0"/>
            <a:ext cx="76962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1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Economic Impact of Selected Infectious Diseases</a:t>
            </a:r>
            <a:endParaRPr lang="en-US" sz="3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1871663" y="1941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b="1">
              <a:latin typeface="Arial" pitchFamily="34" charset="0"/>
            </a:endParaRP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5148263" y="536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5148263" y="612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Palatino" charset="0"/>
            </a:endParaRPr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2068513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785" name="Line 9"/>
          <p:cNvSpPr>
            <a:spLocks noChangeShapeType="1"/>
          </p:cNvSpPr>
          <p:nvPr/>
        </p:nvSpPr>
        <p:spPr bwMode="auto">
          <a:xfrm flipV="1">
            <a:off x="885825" y="61341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6" name="Line 10"/>
          <p:cNvSpPr>
            <a:spLocks noChangeShapeType="1"/>
          </p:cNvSpPr>
          <p:nvPr/>
        </p:nvSpPr>
        <p:spPr bwMode="auto">
          <a:xfrm flipV="1">
            <a:off x="896938" y="1104900"/>
            <a:ext cx="0" cy="5049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7" name="Text Box 11"/>
          <p:cNvSpPr txBox="1">
            <a:spLocks noChangeArrowheads="1"/>
          </p:cNvSpPr>
          <p:nvPr/>
        </p:nvSpPr>
        <p:spPr bwMode="auto">
          <a:xfrm>
            <a:off x="2878138" y="62658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1996</a:t>
            </a:r>
          </a:p>
        </p:txBody>
      </p:sp>
      <p:sp>
        <p:nvSpPr>
          <p:cNvPr id="331788" name="Text Box 12"/>
          <p:cNvSpPr txBox="1">
            <a:spLocks noChangeArrowheads="1"/>
          </p:cNvSpPr>
          <p:nvPr/>
        </p:nvSpPr>
        <p:spPr bwMode="auto">
          <a:xfrm>
            <a:off x="3522663" y="62658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1997</a:t>
            </a:r>
          </a:p>
        </p:txBody>
      </p:sp>
      <p:sp>
        <p:nvSpPr>
          <p:cNvPr id="331789" name="Text Box 13"/>
          <p:cNvSpPr txBox="1">
            <a:spLocks noChangeArrowheads="1"/>
          </p:cNvSpPr>
          <p:nvPr/>
        </p:nvSpPr>
        <p:spPr bwMode="auto">
          <a:xfrm>
            <a:off x="4125913" y="62658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1998</a:t>
            </a:r>
          </a:p>
        </p:txBody>
      </p:sp>
      <p:sp>
        <p:nvSpPr>
          <p:cNvPr id="331790" name="Text Box 14"/>
          <p:cNvSpPr txBox="1">
            <a:spLocks noChangeArrowheads="1"/>
          </p:cNvSpPr>
          <p:nvPr/>
        </p:nvSpPr>
        <p:spPr bwMode="auto">
          <a:xfrm>
            <a:off x="4745038" y="62658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1999</a:t>
            </a:r>
          </a:p>
        </p:txBody>
      </p:sp>
      <p:sp>
        <p:nvSpPr>
          <p:cNvPr id="331791" name="Text Box 15"/>
          <p:cNvSpPr txBox="1">
            <a:spLocks noChangeArrowheads="1"/>
          </p:cNvSpPr>
          <p:nvPr/>
        </p:nvSpPr>
        <p:spPr bwMode="auto">
          <a:xfrm>
            <a:off x="5303838" y="62658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2000</a:t>
            </a:r>
          </a:p>
        </p:txBody>
      </p:sp>
      <p:sp>
        <p:nvSpPr>
          <p:cNvPr id="331792" name="Text Box 16"/>
          <p:cNvSpPr txBox="1">
            <a:spLocks noChangeArrowheads="1"/>
          </p:cNvSpPr>
          <p:nvPr/>
        </p:nvSpPr>
        <p:spPr bwMode="auto">
          <a:xfrm>
            <a:off x="5888038" y="62658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2001</a:t>
            </a:r>
          </a:p>
        </p:txBody>
      </p:sp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497638" y="62658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2002</a:t>
            </a:r>
          </a:p>
        </p:txBody>
      </p:sp>
      <p:sp>
        <p:nvSpPr>
          <p:cNvPr id="331794" name="Text Box 18"/>
          <p:cNvSpPr txBox="1">
            <a:spLocks noChangeArrowheads="1"/>
          </p:cNvSpPr>
          <p:nvPr/>
        </p:nvSpPr>
        <p:spPr bwMode="auto">
          <a:xfrm>
            <a:off x="7031038" y="625951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2003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261938" y="1319213"/>
            <a:ext cx="6635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$50bn</a:t>
            </a:r>
          </a:p>
        </p:txBody>
      </p:sp>
      <p:sp>
        <p:nvSpPr>
          <p:cNvPr id="331796" name="Text Box 20"/>
          <p:cNvSpPr txBox="1">
            <a:spLocks noChangeArrowheads="1"/>
          </p:cNvSpPr>
          <p:nvPr/>
        </p:nvSpPr>
        <p:spPr bwMode="auto">
          <a:xfrm>
            <a:off x="261938" y="2233613"/>
            <a:ext cx="6635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$40bn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/>
        </p:nvSpPr>
        <p:spPr bwMode="auto">
          <a:xfrm>
            <a:off x="261938" y="3162300"/>
            <a:ext cx="6635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$30bn</a:t>
            </a:r>
          </a:p>
        </p:txBody>
      </p:sp>
      <p:sp>
        <p:nvSpPr>
          <p:cNvPr id="331798" name="Text Box 22"/>
          <p:cNvSpPr txBox="1">
            <a:spLocks noChangeArrowheads="1"/>
          </p:cNvSpPr>
          <p:nvPr/>
        </p:nvSpPr>
        <p:spPr bwMode="auto">
          <a:xfrm>
            <a:off x="261938" y="4062413"/>
            <a:ext cx="6635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$20bn</a:t>
            </a:r>
          </a:p>
        </p:txBody>
      </p:sp>
      <p:sp>
        <p:nvSpPr>
          <p:cNvPr id="331799" name="Text Box 23"/>
          <p:cNvSpPr txBox="1">
            <a:spLocks noChangeArrowheads="1"/>
          </p:cNvSpPr>
          <p:nvPr/>
        </p:nvSpPr>
        <p:spPr bwMode="auto">
          <a:xfrm>
            <a:off x="261938" y="4976813"/>
            <a:ext cx="6635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$10bn</a:t>
            </a:r>
          </a:p>
        </p:txBody>
      </p:sp>
      <p:sp>
        <p:nvSpPr>
          <p:cNvPr id="331800" name="Text Box 24"/>
          <p:cNvSpPr txBox="1">
            <a:spLocks noChangeArrowheads="1"/>
          </p:cNvSpPr>
          <p:nvPr/>
        </p:nvSpPr>
        <p:spPr bwMode="auto">
          <a:xfrm>
            <a:off x="20638" y="6573838"/>
            <a:ext cx="5173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pitchFamily="34" charset="0"/>
              </a:rPr>
              <a:t>Figures are estimates and are presented as relative size. See table for more details.</a:t>
            </a:r>
          </a:p>
        </p:txBody>
      </p:sp>
      <p:sp>
        <p:nvSpPr>
          <p:cNvPr id="331801" name="Text Box 25"/>
          <p:cNvSpPr txBox="1">
            <a:spLocks noChangeArrowheads="1"/>
          </p:cNvSpPr>
          <p:nvPr/>
        </p:nvSpPr>
        <p:spPr bwMode="auto">
          <a:xfrm rot="16200000">
            <a:off x="-584994" y="3583782"/>
            <a:ext cx="1474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Estimated Cost</a:t>
            </a: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1658938" y="4610100"/>
            <a:ext cx="1828800" cy="109696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803" name="Oval 27"/>
          <p:cNvSpPr>
            <a:spLocks noChangeArrowheads="1"/>
          </p:cNvSpPr>
          <p:nvPr/>
        </p:nvSpPr>
        <p:spPr bwMode="auto">
          <a:xfrm>
            <a:off x="3106738" y="4914900"/>
            <a:ext cx="1447800" cy="8382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804" name="Oval 28"/>
          <p:cNvSpPr>
            <a:spLocks noChangeArrowheads="1"/>
          </p:cNvSpPr>
          <p:nvPr/>
        </p:nvSpPr>
        <p:spPr bwMode="auto">
          <a:xfrm>
            <a:off x="4935538" y="5938838"/>
            <a:ext cx="238125" cy="152400"/>
          </a:xfrm>
          <a:prstGeom prst="ellipse">
            <a:avLst/>
          </a:prstGeom>
          <a:solidFill>
            <a:srgbClr val="99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805" name="Text Box 29"/>
          <p:cNvSpPr txBox="1">
            <a:spLocks noChangeArrowheads="1"/>
          </p:cNvSpPr>
          <p:nvPr/>
        </p:nvSpPr>
        <p:spPr bwMode="auto">
          <a:xfrm>
            <a:off x="2173288" y="491490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  <a:latin typeface="Arial" pitchFamily="34" charset="0"/>
              </a:rPr>
              <a:t>BSE, UK 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  <a:latin typeface="Arial" pitchFamily="34" charset="0"/>
              </a:rPr>
              <a:t>$10-13bn</a:t>
            </a:r>
          </a:p>
        </p:txBody>
      </p:sp>
      <p:sp>
        <p:nvSpPr>
          <p:cNvPr id="331806" name="Text Box 30"/>
          <p:cNvSpPr txBox="1">
            <a:spLocks noChangeArrowheads="1"/>
          </p:cNvSpPr>
          <p:nvPr/>
        </p:nvSpPr>
        <p:spPr bwMode="auto">
          <a:xfrm>
            <a:off x="3182938" y="5067300"/>
            <a:ext cx="1277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b="1">
                <a:latin typeface="Arial" pitchFamily="34" charset="0"/>
              </a:rPr>
              <a:t>Foot &amp; Mouth</a:t>
            </a:r>
          </a:p>
          <a:p>
            <a:pPr algn="ctr" eaLnBrk="1" hangingPunct="1"/>
            <a:r>
              <a:rPr lang="en-US" sz="1200" b="1">
                <a:latin typeface="Arial" pitchFamily="34" charset="0"/>
              </a:rPr>
              <a:t>Taiwan, $5-8bn</a:t>
            </a:r>
          </a:p>
        </p:txBody>
      </p:sp>
      <p:sp>
        <p:nvSpPr>
          <p:cNvPr id="331807" name="Text Box 31"/>
          <p:cNvSpPr txBox="1">
            <a:spLocks noChangeArrowheads="1"/>
          </p:cNvSpPr>
          <p:nvPr/>
        </p:nvSpPr>
        <p:spPr bwMode="auto">
          <a:xfrm>
            <a:off x="598488" y="6270625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1992</a:t>
            </a:r>
          </a:p>
        </p:txBody>
      </p:sp>
      <p:sp>
        <p:nvSpPr>
          <p:cNvPr id="331808" name="Text Box 32"/>
          <p:cNvSpPr txBox="1">
            <a:spLocks noChangeArrowheads="1"/>
          </p:cNvSpPr>
          <p:nvPr/>
        </p:nvSpPr>
        <p:spPr bwMode="auto">
          <a:xfrm>
            <a:off x="1131888" y="626745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1993</a:t>
            </a:r>
          </a:p>
        </p:txBody>
      </p:sp>
      <p:sp>
        <p:nvSpPr>
          <p:cNvPr id="331809" name="Text Box 33"/>
          <p:cNvSpPr txBox="1">
            <a:spLocks noChangeArrowheads="1"/>
          </p:cNvSpPr>
          <p:nvPr/>
        </p:nvSpPr>
        <p:spPr bwMode="auto">
          <a:xfrm>
            <a:off x="1674813" y="626745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1994</a:t>
            </a:r>
          </a:p>
        </p:txBody>
      </p:sp>
      <p:sp>
        <p:nvSpPr>
          <p:cNvPr id="331810" name="Text Box 34"/>
          <p:cNvSpPr txBox="1">
            <a:spLocks noChangeArrowheads="1"/>
          </p:cNvSpPr>
          <p:nvPr/>
        </p:nvSpPr>
        <p:spPr bwMode="auto">
          <a:xfrm>
            <a:off x="2284413" y="6270625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1995</a:t>
            </a:r>
          </a:p>
        </p:txBody>
      </p:sp>
      <p:sp>
        <p:nvSpPr>
          <p:cNvPr id="331811" name="Oval 35"/>
          <p:cNvSpPr>
            <a:spLocks noChangeArrowheads="1"/>
          </p:cNvSpPr>
          <p:nvPr/>
        </p:nvSpPr>
        <p:spPr bwMode="auto">
          <a:xfrm>
            <a:off x="4402138" y="2247900"/>
            <a:ext cx="3505200" cy="2438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812" name="Text Box 36"/>
          <p:cNvSpPr txBox="1">
            <a:spLocks noChangeArrowheads="1"/>
          </p:cNvSpPr>
          <p:nvPr/>
        </p:nvSpPr>
        <p:spPr bwMode="auto">
          <a:xfrm>
            <a:off x="5545138" y="3101975"/>
            <a:ext cx="13239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latin typeface="Arial" pitchFamily="34" charset="0"/>
              </a:rPr>
              <a:t>Foot &amp; Mouth</a:t>
            </a:r>
          </a:p>
          <a:p>
            <a:pPr algn="ctr" eaLnBrk="1" hangingPunct="1"/>
            <a:r>
              <a:rPr lang="en-US" sz="1400" b="1">
                <a:latin typeface="Arial" pitchFamily="34" charset="0"/>
              </a:rPr>
              <a:t>UK</a:t>
            </a:r>
          </a:p>
          <a:p>
            <a:pPr algn="ctr" eaLnBrk="1" hangingPunct="1"/>
            <a:r>
              <a:rPr lang="en-US" sz="1400" b="1">
                <a:latin typeface="Arial" pitchFamily="34" charset="0"/>
              </a:rPr>
              <a:t>$30bn</a:t>
            </a:r>
          </a:p>
        </p:txBody>
      </p:sp>
      <p:sp>
        <p:nvSpPr>
          <p:cNvPr id="331813" name="Oval 37"/>
          <p:cNvSpPr>
            <a:spLocks noChangeArrowheads="1"/>
          </p:cNvSpPr>
          <p:nvPr/>
        </p:nvSpPr>
        <p:spPr bwMode="auto">
          <a:xfrm>
            <a:off x="6726238" y="4622800"/>
            <a:ext cx="1600200" cy="8667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814" name="Text Box 38"/>
          <p:cNvSpPr txBox="1">
            <a:spLocks noChangeArrowheads="1"/>
          </p:cNvSpPr>
          <p:nvPr/>
        </p:nvSpPr>
        <p:spPr bwMode="auto">
          <a:xfrm>
            <a:off x="6688138" y="4708525"/>
            <a:ext cx="152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latin typeface="Arial" pitchFamily="34" charset="0"/>
              </a:rPr>
              <a:t> </a:t>
            </a:r>
            <a:r>
              <a:rPr lang="en-US" sz="1200" b="1">
                <a:solidFill>
                  <a:schemeClr val="bg1"/>
                </a:solidFill>
                <a:latin typeface="Arial" pitchFamily="34" charset="0"/>
              </a:rPr>
              <a:t>Avian Flu, Asia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  <a:latin typeface="Arial" pitchFamily="34" charset="0"/>
              </a:rPr>
              <a:t> US, Canada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  <a:latin typeface="Arial" pitchFamily="34" charset="0"/>
              </a:rPr>
              <a:t>$10bn</a:t>
            </a:r>
          </a:p>
        </p:txBody>
      </p:sp>
      <p:sp>
        <p:nvSpPr>
          <p:cNvPr id="331815" name="Text Box 39"/>
          <p:cNvSpPr txBox="1">
            <a:spLocks noChangeArrowheads="1"/>
          </p:cNvSpPr>
          <p:nvPr/>
        </p:nvSpPr>
        <p:spPr bwMode="auto">
          <a:xfrm>
            <a:off x="7532688" y="62531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2004</a:t>
            </a:r>
          </a:p>
        </p:txBody>
      </p:sp>
      <p:sp>
        <p:nvSpPr>
          <p:cNvPr id="331816" name="Oval 40"/>
          <p:cNvSpPr>
            <a:spLocks noChangeArrowheads="1"/>
          </p:cNvSpPr>
          <p:nvPr/>
        </p:nvSpPr>
        <p:spPr bwMode="auto">
          <a:xfrm>
            <a:off x="7208838" y="5295900"/>
            <a:ext cx="990600" cy="661988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817" name="Rectangle 41"/>
          <p:cNvSpPr>
            <a:spLocks noChangeArrowheads="1"/>
          </p:cNvSpPr>
          <p:nvPr/>
        </p:nvSpPr>
        <p:spPr bwMode="auto">
          <a:xfrm>
            <a:off x="4252913" y="4430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331818" name="Text Box 42"/>
          <p:cNvSpPr txBox="1">
            <a:spLocks noChangeArrowheads="1"/>
          </p:cNvSpPr>
          <p:nvPr/>
        </p:nvSpPr>
        <p:spPr bwMode="auto">
          <a:xfrm>
            <a:off x="7332663" y="5372100"/>
            <a:ext cx="83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b="1">
                <a:latin typeface="Arial" pitchFamily="34" charset="0"/>
              </a:rPr>
              <a:t>BSE, US </a:t>
            </a:r>
          </a:p>
          <a:p>
            <a:pPr algn="ctr" eaLnBrk="1" hangingPunct="1"/>
            <a:r>
              <a:rPr lang="en-US" sz="1200" b="1">
                <a:latin typeface="Arial" pitchFamily="34" charset="0"/>
              </a:rPr>
              <a:t>$3.5bn</a:t>
            </a:r>
          </a:p>
        </p:txBody>
      </p:sp>
      <p:sp>
        <p:nvSpPr>
          <p:cNvPr id="331819" name="Oval 43"/>
          <p:cNvSpPr>
            <a:spLocks noChangeArrowheads="1"/>
          </p:cNvSpPr>
          <p:nvPr/>
        </p:nvSpPr>
        <p:spPr bwMode="auto">
          <a:xfrm>
            <a:off x="7145338" y="5753100"/>
            <a:ext cx="609600" cy="330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820" name="Text Box 44"/>
          <p:cNvSpPr txBox="1">
            <a:spLocks noChangeArrowheads="1"/>
          </p:cNvSpPr>
          <p:nvPr/>
        </p:nvSpPr>
        <p:spPr bwMode="auto">
          <a:xfrm>
            <a:off x="6056313" y="5287963"/>
            <a:ext cx="1055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BSE, Canada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$1.5bn</a:t>
            </a:r>
          </a:p>
        </p:txBody>
      </p:sp>
      <p:sp>
        <p:nvSpPr>
          <p:cNvPr id="331821" name="Oval 45"/>
          <p:cNvSpPr>
            <a:spLocks noChangeArrowheads="1"/>
          </p:cNvSpPr>
          <p:nvPr/>
        </p:nvSpPr>
        <p:spPr bwMode="auto">
          <a:xfrm>
            <a:off x="6896100" y="5938838"/>
            <a:ext cx="238125" cy="152400"/>
          </a:xfrm>
          <a:prstGeom prst="ellipse">
            <a:avLst/>
          </a:prstGeom>
          <a:solidFill>
            <a:srgbClr val="99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822" name="Line 46"/>
          <p:cNvSpPr>
            <a:spLocks noChangeShapeType="1"/>
          </p:cNvSpPr>
          <p:nvPr/>
        </p:nvSpPr>
        <p:spPr bwMode="auto">
          <a:xfrm>
            <a:off x="6862763" y="5548313"/>
            <a:ext cx="4445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823" name="Oval 47"/>
          <p:cNvSpPr>
            <a:spLocks noChangeArrowheads="1"/>
          </p:cNvSpPr>
          <p:nvPr/>
        </p:nvSpPr>
        <p:spPr bwMode="auto">
          <a:xfrm>
            <a:off x="3411538" y="5607050"/>
            <a:ext cx="762000" cy="484188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824" name="Text Box 48"/>
          <p:cNvSpPr txBox="1">
            <a:spLocks noChangeArrowheads="1"/>
          </p:cNvSpPr>
          <p:nvPr/>
        </p:nvSpPr>
        <p:spPr bwMode="auto">
          <a:xfrm>
            <a:off x="2281238" y="5667375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b="1">
                <a:latin typeface="Arial" pitchFamily="34" charset="0"/>
              </a:rPr>
              <a:t>Lyme disease</a:t>
            </a:r>
          </a:p>
          <a:p>
            <a:pPr algn="ctr" eaLnBrk="1" hangingPunct="1"/>
            <a:r>
              <a:rPr lang="en-US" sz="1200" b="1">
                <a:latin typeface="Arial" pitchFamily="34" charset="0"/>
              </a:rPr>
              <a:t>US, $2.5bn</a:t>
            </a:r>
          </a:p>
        </p:txBody>
      </p:sp>
      <p:sp>
        <p:nvSpPr>
          <p:cNvPr id="331825" name="Line 49"/>
          <p:cNvSpPr>
            <a:spLocks noChangeShapeType="1"/>
          </p:cNvSpPr>
          <p:nvPr/>
        </p:nvSpPr>
        <p:spPr bwMode="auto">
          <a:xfrm>
            <a:off x="3302000" y="5916613"/>
            <a:ext cx="2032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826" name="Text Box 50"/>
          <p:cNvSpPr txBox="1">
            <a:spLocks noChangeArrowheads="1"/>
          </p:cNvSpPr>
          <p:nvPr/>
        </p:nvSpPr>
        <p:spPr bwMode="auto">
          <a:xfrm>
            <a:off x="5768975" y="1181100"/>
            <a:ext cx="22828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latin typeface="Arial" pitchFamily="34" charset="0"/>
              </a:rPr>
              <a:t>SARS</a:t>
            </a:r>
          </a:p>
          <a:p>
            <a:pPr algn="ctr" eaLnBrk="1" hangingPunct="1"/>
            <a:r>
              <a:rPr lang="en-US" sz="1600" b="1">
                <a:latin typeface="Arial" pitchFamily="34" charset="0"/>
              </a:rPr>
              <a:t>China, Hong Kong,</a:t>
            </a:r>
          </a:p>
          <a:p>
            <a:pPr algn="ctr" eaLnBrk="1" hangingPunct="1"/>
            <a:r>
              <a:rPr lang="en-US" sz="1600" b="1">
                <a:latin typeface="Arial" pitchFamily="34" charset="0"/>
              </a:rPr>
              <a:t>Singapore, Canada,…</a:t>
            </a:r>
          </a:p>
          <a:p>
            <a:pPr algn="ctr" eaLnBrk="1" hangingPunct="1"/>
            <a:r>
              <a:rPr lang="en-US" sz="1600" b="1">
                <a:latin typeface="Arial" pitchFamily="34" charset="0"/>
              </a:rPr>
              <a:t>$50bn+</a:t>
            </a:r>
          </a:p>
        </p:txBody>
      </p:sp>
      <p:sp>
        <p:nvSpPr>
          <p:cNvPr id="331827" name="Text Box 51"/>
          <p:cNvSpPr txBox="1">
            <a:spLocks noChangeArrowheads="1"/>
          </p:cNvSpPr>
          <p:nvPr/>
        </p:nvSpPr>
        <p:spPr bwMode="auto">
          <a:xfrm>
            <a:off x="4497388" y="5561013"/>
            <a:ext cx="12303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Nipah, Malaysia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$350-400m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331828" name="Oval 52"/>
          <p:cNvSpPr>
            <a:spLocks noChangeArrowheads="1"/>
          </p:cNvSpPr>
          <p:nvPr/>
        </p:nvSpPr>
        <p:spPr bwMode="auto">
          <a:xfrm>
            <a:off x="3673475" y="5600700"/>
            <a:ext cx="762000" cy="4841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829" name="Text Box 53"/>
          <p:cNvSpPr txBox="1">
            <a:spLocks noChangeArrowheads="1"/>
          </p:cNvSpPr>
          <p:nvPr/>
        </p:nvSpPr>
        <p:spPr bwMode="auto">
          <a:xfrm>
            <a:off x="4360863" y="4806950"/>
            <a:ext cx="11112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 Swine Flu, Netherlands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$2.3bn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331830" name="Line 54"/>
          <p:cNvSpPr>
            <a:spLocks noChangeShapeType="1"/>
          </p:cNvSpPr>
          <p:nvPr/>
        </p:nvSpPr>
        <p:spPr bwMode="auto">
          <a:xfrm flipH="1">
            <a:off x="4402138" y="5372100"/>
            <a:ext cx="369887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831" name="Oval 55"/>
          <p:cNvSpPr>
            <a:spLocks noChangeArrowheads="1"/>
          </p:cNvSpPr>
          <p:nvPr/>
        </p:nvSpPr>
        <p:spPr bwMode="auto">
          <a:xfrm>
            <a:off x="5610225" y="5753100"/>
            <a:ext cx="609600" cy="330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832" name="Text Box 56"/>
          <p:cNvSpPr txBox="1">
            <a:spLocks noChangeArrowheads="1"/>
          </p:cNvSpPr>
          <p:nvPr/>
        </p:nvSpPr>
        <p:spPr bwMode="auto">
          <a:xfrm>
            <a:off x="5508625" y="5538788"/>
            <a:ext cx="838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BSE, Japan 1.5bn</a:t>
            </a:r>
          </a:p>
        </p:txBody>
      </p:sp>
      <p:sp>
        <p:nvSpPr>
          <p:cNvPr id="331833" name="Text Box 57"/>
          <p:cNvSpPr txBox="1">
            <a:spLocks noChangeArrowheads="1"/>
          </p:cNvSpPr>
          <p:nvPr/>
        </p:nvSpPr>
        <p:spPr bwMode="auto">
          <a:xfrm>
            <a:off x="8020050" y="6491288"/>
            <a:ext cx="1123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Arial" pitchFamily="34" charset="0"/>
              </a:rPr>
              <a:t>BIO-ERA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338" name="Object 2"/>
          <p:cNvGraphicFramePr>
            <a:graphicFrameLocks noChangeAspect="1"/>
          </p:cNvGraphicFramePr>
          <p:nvPr/>
        </p:nvGraphicFramePr>
        <p:xfrm>
          <a:off x="0" y="685800"/>
          <a:ext cx="9144000" cy="5499100"/>
        </p:xfrm>
        <a:graphic>
          <a:graphicData uri="http://schemas.openxmlformats.org/presentationml/2006/ole">
            <p:oleObj spid="_x0000_s270338" name="Photo Editor Photo" r:id="rId4" imgW="4761905" imgH="2838846" progId="">
              <p:embed/>
            </p:oleObj>
          </a:graphicData>
        </a:graphic>
      </p:graphicFrame>
      <p:pic>
        <p:nvPicPr>
          <p:cNvPr id="270339" name="Picture 3" descr="WCS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92125"/>
            <a:ext cx="192246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8061325" y="4760913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7794E"/>
                </a:solidFill>
                <a:latin typeface="Arial" pitchFamily="34" charset="0"/>
              </a:rPr>
              <a:t>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>
                <a:effectLst/>
              </a:rPr>
              <a:t> The role of disease in conservation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Natural role of disease in population dynamics</a:t>
            </a:r>
          </a:p>
          <a:p>
            <a:pPr>
              <a:lnSpc>
                <a:spcPct val="90000"/>
              </a:lnSpc>
            </a:pPr>
            <a:r>
              <a:rPr lang="en-US" sz="2800"/>
              <a:t>Anthropogenic influences have altered these dynamics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Increasingly vulnerable populations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Numbers, distribution, genetic pool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Loss of natural boundaries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Exposure to novel pathogens, vectors, hosts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External stressors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Habitat loss, food/water scarcity, hunting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Pollution exposure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Immunocompromise, run off of pharmaceuticals/pathogens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Zoonoses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Protective or deadly?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834" name="Group 2"/>
          <p:cNvGrpSpPr>
            <a:grpSpLocks noChangeAspect="1"/>
          </p:cNvGrpSpPr>
          <p:nvPr/>
        </p:nvGrpSpPr>
        <p:grpSpPr bwMode="auto">
          <a:xfrm>
            <a:off x="1371600" y="1600200"/>
            <a:ext cx="6248400" cy="4833938"/>
            <a:chOff x="3681" y="6863"/>
            <a:chExt cx="5040" cy="3410"/>
          </a:xfrm>
        </p:grpSpPr>
        <p:sp>
          <p:nvSpPr>
            <p:cNvPr id="376835" name="AutoShape 3" descr="doenza ridge 2"/>
            <p:cNvSpPr>
              <a:spLocks noChangeAspect="1" noChangeArrowheads="1"/>
            </p:cNvSpPr>
            <p:nvPr/>
          </p:nvSpPr>
          <p:spPr bwMode="auto">
            <a:xfrm>
              <a:off x="4953" y="7543"/>
              <a:ext cx="2508" cy="2376"/>
            </a:xfrm>
            <a:prstGeom prst="triangle">
              <a:avLst>
                <a:gd name="adj" fmla="val 50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836" name="Oval 4" descr="Ekata vilagersCropped"/>
            <p:cNvSpPr>
              <a:spLocks noChangeAspect="1" noChangeArrowheads="1"/>
            </p:cNvSpPr>
            <p:nvPr/>
          </p:nvSpPr>
          <p:spPr bwMode="auto">
            <a:xfrm>
              <a:off x="5409" y="6863"/>
              <a:ext cx="1512" cy="1051"/>
            </a:xfrm>
            <a:prstGeom prst="ellipse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837" name="Oval 5" descr="ele"/>
            <p:cNvSpPr>
              <a:spLocks noChangeAspect="1" noChangeArrowheads="1"/>
            </p:cNvSpPr>
            <p:nvPr/>
          </p:nvSpPr>
          <p:spPr bwMode="auto">
            <a:xfrm>
              <a:off x="3681" y="9222"/>
              <a:ext cx="1518" cy="1051"/>
            </a:xfrm>
            <a:prstGeom prst="ellipse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838" name="Oval 6" descr="cattle"/>
            <p:cNvSpPr>
              <a:spLocks noChangeAspect="1" noChangeArrowheads="1"/>
            </p:cNvSpPr>
            <p:nvPr/>
          </p:nvSpPr>
          <p:spPr bwMode="auto">
            <a:xfrm>
              <a:off x="7203" y="9222"/>
              <a:ext cx="1518" cy="1051"/>
            </a:xfrm>
            <a:prstGeom prst="ellipse">
              <a:avLst/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381000" y="228600"/>
            <a:ext cx="8534400" cy="1798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</a:rPr>
              <a:t>The Human, Wildlife, Livestock, Interface</a:t>
            </a:r>
          </a:p>
          <a:p>
            <a:pPr algn="ctr" eaLnBrk="1" hangingPunct="1"/>
            <a:endParaRPr 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04800"/>
            <a:ext cx="8229600" cy="6324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355975" y="2636838"/>
            <a:ext cx="2495550" cy="1739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3600" b="1">
                <a:solidFill>
                  <a:srgbClr val="000000"/>
                </a:solidFill>
                <a:latin typeface="Times New Roman" pitchFamily="18" charset="0"/>
              </a:rPr>
              <a:t>infectious disease emergence</a:t>
            </a:r>
          </a:p>
        </p:txBody>
      </p:sp>
      <p:sp>
        <p:nvSpPr>
          <p:cNvPr id="450563" name="AutoShape 3"/>
          <p:cNvSpPr>
            <a:spLocks noChangeArrowheads="1"/>
          </p:cNvSpPr>
          <p:nvPr/>
        </p:nvSpPr>
        <p:spPr bwMode="auto">
          <a:xfrm>
            <a:off x="2459038" y="4221163"/>
            <a:ext cx="739775" cy="431800"/>
          </a:xfrm>
          <a:prstGeom prst="rightArrow">
            <a:avLst>
              <a:gd name="adj1" fmla="val 50000"/>
              <a:gd name="adj2" fmla="val 4283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64" name="AutoShape 4"/>
          <p:cNvSpPr>
            <a:spLocks noChangeArrowheads="1"/>
          </p:cNvSpPr>
          <p:nvPr/>
        </p:nvSpPr>
        <p:spPr bwMode="auto">
          <a:xfrm>
            <a:off x="4316413" y="4508500"/>
            <a:ext cx="384175" cy="719138"/>
          </a:xfrm>
          <a:prstGeom prst="upArrow">
            <a:avLst>
              <a:gd name="adj1" fmla="val 50000"/>
              <a:gd name="adj2" fmla="val 4679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65" name="AutoShape 5"/>
          <p:cNvSpPr>
            <a:spLocks noChangeArrowheads="1"/>
          </p:cNvSpPr>
          <p:nvPr/>
        </p:nvSpPr>
        <p:spPr bwMode="auto">
          <a:xfrm>
            <a:off x="4251325" y="1700213"/>
            <a:ext cx="384175" cy="720725"/>
          </a:xfrm>
          <a:prstGeom prst="downArrow">
            <a:avLst>
              <a:gd name="adj1" fmla="val 50000"/>
              <a:gd name="adj2" fmla="val 469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66" name="AutoShape 6"/>
          <p:cNvSpPr>
            <a:spLocks noChangeArrowheads="1"/>
          </p:cNvSpPr>
          <p:nvPr/>
        </p:nvSpPr>
        <p:spPr bwMode="auto">
          <a:xfrm>
            <a:off x="6172200" y="4221163"/>
            <a:ext cx="768350" cy="431800"/>
          </a:xfrm>
          <a:prstGeom prst="leftArrow">
            <a:avLst>
              <a:gd name="adj1" fmla="val 50000"/>
              <a:gd name="adj2" fmla="val 444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67" name="AutoShape 7"/>
          <p:cNvSpPr>
            <a:spLocks noChangeArrowheads="1"/>
          </p:cNvSpPr>
          <p:nvPr/>
        </p:nvSpPr>
        <p:spPr bwMode="auto">
          <a:xfrm>
            <a:off x="2459038" y="2492375"/>
            <a:ext cx="739775" cy="431800"/>
          </a:xfrm>
          <a:prstGeom prst="rightArrow">
            <a:avLst>
              <a:gd name="adj1" fmla="val 50000"/>
              <a:gd name="adj2" fmla="val 4283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68" name="AutoShape 8"/>
          <p:cNvSpPr>
            <a:spLocks noChangeArrowheads="1"/>
          </p:cNvSpPr>
          <p:nvPr/>
        </p:nvSpPr>
        <p:spPr bwMode="auto">
          <a:xfrm>
            <a:off x="5980113" y="2565400"/>
            <a:ext cx="769937" cy="431800"/>
          </a:xfrm>
          <a:prstGeom prst="leftArrow">
            <a:avLst>
              <a:gd name="adj1" fmla="val 50000"/>
              <a:gd name="adj2" fmla="val 4457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69" name="Oval 9"/>
          <p:cNvSpPr>
            <a:spLocks noChangeArrowheads="1"/>
          </p:cNvSpPr>
          <p:nvPr/>
        </p:nvSpPr>
        <p:spPr bwMode="auto">
          <a:xfrm>
            <a:off x="412750" y="404813"/>
            <a:ext cx="1727200" cy="1058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70" name="Rectangle 10"/>
          <p:cNvSpPr>
            <a:spLocks noChangeArrowheads="1"/>
          </p:cNvSpPr>
          <p:nvPr/>
        </p:nvSpPr>
        <p:spPr bwMode="auto">
          <a:xfrm>
            <a:off x="155575" y="549275"/>
            <a:ext cx="2174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Agricultural </a:t>
            </a:r>
          </a:p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practices</a:t>
            </a:r>
          </a:p>
        </p:txBody>
      </p:sp>
      <p:sp>
        <p:nvSpPr>
          <p:cNvPr id="450571" name="Oval 11"/>
          <p:cNvSpPr>
            <a:spLocks noChangeArrowheads="1"/>
          </p:cNvSpPr>
          <p:nvPr/>
        </p:nvSpPr>
        <p:spPr bwMode="auto">
          <a:xfrm>
            <a:off x="3227388" y="333375"/>
            <a:ext cx="2624137" cy="12239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>
            <a:off x="2779713" y="260350"/>
            <a:ext cx="3521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Human </a:t>
            </a:r>
          </a:p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encroachment into</a:t>
            </a:r>
          </a:p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natural habitats</a:t>
            </a:r>
          </a:p>
        </p:txBody>
      </p:sp>
      <p:sp>
        <p:nvSpPr>
          <p:cNvPr id="450573" name="Oval 13"/>
          <p:cNvSpPr>
            <a:spLocks noChangeArrowheads="1"/>
          </p:cNvSpPr>
          <p:nvPr/>
        </p:nvSpPr>
        <p:spPr bwMode="auto">
          <a:xfrm>
            <a:off x="3227388" y="5373688"/>
            <a:ext cx="2560637" cy="1295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74" name="Rectangle 14"/>
          <p:cNvSpPr>
            <a:spLocks noChangeArrowheads="1"/>
          </p:cNvSpPr>
          <p:nvPr/>
        </p:nvSpPr>
        <p:spPr bwMode="auto">
          <a:xfrm>
            <a:off x="2587625" y="5445125"/>
            <a:ext cx="3713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Cohabitation of </a:t>
            </a:r>
          </a:p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agricultural species</a:t>
            </a:r>
          </a:p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and wildlife</a:t>
            </a:r>
          </a:p>
        </p:txBody>
      </p:sp>
      <p:sp>
        <p:nvSpPr>
          <p:cNvPr id="450575" name="Oval 15"/>
          <p:cNvSpPr>
            <a:spLocks noChangeArrowheads="1"/>
          </p:cNvSpPr>
          <p:nvPr/>
        </p:nvSpPr>
        <p:spPr bwMode="auto">
          <a:xfrm>
            <a:off x="220663" y="2205038"/>
            <a:ext cx="1982787" cy="10588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76" name="Rectangle 16"/>
          <p:cNvSpPr>
            <a:spLocks noChangeArrowheads="1"/>
          </p:cNvSpPr>
          <p:nvPr/>
        </p:nvSpPr>
        <p:spPr bwMode="auto">
          <a:xfrm>
            <a:off x="155575" y="2349500"/>
            <a:ext cx="1984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2400" b="1">
                <a:latin typeface="Times New Roman" pitchFamily="18" charset="0"/>
              </a:rPr>
              <a:t>Globalization</a:t>
            </a:r>
          </a:p>
          <a:p>
            <a:pPr algn="ctr"/>
            <a:r>
              <a:rPr lang="en-CA" sz="2400" b="1">
                <a:latin typeface="Times New Roman" pitchFamily="18" charset="0"/>
              </a:rPr>
              <a:t>of trade</a:t>
            </a:r>
          </a:p>
        </p:txBody>
      </p:sp>
      <p:sp>
        <p:nvSpPr>
          <p:cNvPr id="450577" name="Oval 17"/>
          <p:cNvSpPr>
            <a:spLocks noChangeArrowheads="1"/>
          </p:cNvSpPr>
          <p:nvPr/>
        </p:nvSpPr>
        <p:spPr bwMode="auto">
          <a:xfrm>
            <a:off x="347663" y="3933825"/>
            <a:ext cx="1792287" cy="914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78" name="Rectangle 18"/>
          <p:cNvSpPr>
            <a:spLocks noChangeArrowheads="1"/>
          </p:cNvSpPr>
          <p:nvPr/>
        </p:nvSpPr>
        <p:spPr bwMode="auto">
          <a:xfrm>
            <a:off x="304800" y="4149725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Deforestation</a:t>
            </a:r>
          </a:p>
        </p:txBody>
      </p:sp>
      <p:sp>
        <p:nvSpPr>
          <p:cNvPr id="450579" name="Oval 19"/>
          <p:cNvSpPr>
            <a:spLocks noChangeArrowheads="1"/>
          </p:cNvSpPr>
          <p:nvPr/>
        </p:nvSpPr>
        <p:spPr bwMode="auto">
          <a:xfrm>
            <a:off x="603250" y="5373688"/>
            <a:ext cx="1346200" cy="10080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0" name="Rectangle 20"/>
          <p:cNvSpPr>
            <a:spLocks noChangeArrowheads="1"/>
          </p:cNvSpPr>
          <p:nvPr/>
        </p:nvSpPr>
        <p:spPr bwMode="auto">
          <a:xfrm>
            <a:off x="539750" y="5445125"/>
            <a:ext cx="1471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Climate </a:t>
            </a:r>
          </a:p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change</a:t>
            </a:r>
          </a:p>
        </p:txBody>
      </p:sp>
      <p:sp>
        <p:nvSpPr>
          <p:cNvPr id="450581" name="Oval 21"/>
          <p:cNvSpPr>
            <a:spLocks noChangeArrowheads="1"/>
          </p:cNvSpPr>
          <p:nvPr/>
        </p:nvSpPr>
        <p:spPr bwMode="auto">
          <a:xfrm>
            <a:off x="6813550" y="404813"/>
            <a:ext cx="1790700" cy="10588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2" name="Rectangle 22"/>
          <p:cNvSpPr>
            <a:spLocks noChangeArrowheads="1"/>
          </p:cNvSpPr>
          <p:nvPr/>
        </p:nvSpPr>
        <p:spPr bwMode="auto">
          <a:xfrm>
            <a:off x="6813550" y="549275"/>
            <a:ext cx="1917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Population</a:t>
            </a:r>
          </a:p>
          <a:p>
            <a:pPr algn="ctr"/>
            <a:r>
              <a:rPr lang="en-CA" sz="2400" b="1">
                <a:solidFill>
                  <a:srgbClr val="000000"/>
                </a:solidFill>
                <a:latin typeface="Times New Roman" pitchFamily="18" charset="0"/>
              </a:rPr>
              <a:t>growth</a:t>
            </a:r>
          </a:p>
        </p:txBody>
      </p:sp>
      <p:sp>
        <p:nvSpPr>
          <p:cNvPr id="450583" name="Oval 23"/>
          <p:cNvSpPr>
            <a:spLocks noChangeArrowheads="1"/>
          </p:cNvSpPr>
          <p:nvPr/>
        </p:nvSpPr>
        <p:spPr bwMode="auto">
          <a:xfrm>
            <a:off x="6940550" y="5516563"/>
            <a:ext cx="1855788" cy="6492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4" name="Rectangle 24"/>
          <p:cNvSpPr>
            <a:spLocks noChangeArrowheads="1"/>
          </p:cNvSpPr>
          <p:nvPr/>
        </p:nvSpPr>
        <p:spPr bwMode="auto">
          <a:xfrm>
            <a:off x="6964363" y="5589588"/>
            <a:ext cx="187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2400" b="1">
                <a:latin typeface="Times New Roman" pitchFamily="18" charset="0"/>
              </a:rPr>
              <a:t>Bioterrorism</a:t>
            </a:r>
          </a:p>
        </p:txBody>
      </p:sp>
      <p:sp>
        <p:nvSpPr>
          <p:cNvPr id="450585" name="Oval 25"/>
          <p:cNvSpPr>
            <a:spLocks noChangeArrowheads="1"/>
          </p:cNvSpPr>
          <p:nvPr/>
        </p:nvSpPr>
        <p:spPr bwMode="auto">
          <a:xfrm>
            <a:off x="7067550" y="3789363"/>
            <a:ext cx="1855788" cy="1130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6" name="Rectangle 26"/>
          <p:cNvSpPr>
            <a:spLocks noChangeArrowheads="1"/>
          </p:cNvSpPr>
          <p:nvPr/>
        </p:nvSpPr>
        <p:spPr bwMode="auto">
          <a:xfrm>
            <a:off x="6858000" y="4005263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2400" b="1">
                <a:latin typeface="Times New Roman" pitchFamily="18" charset="0"/>
              </a:rPr>
              <a:t>International </a:t>
            </a:r>
          </a:p>
          <a:p>
            <a:pPr algn="ctr"/>
            <a:r>
              <a:rPr lang="en-CA" sz="2400" b="1">
                <a:latin typeface="Times New Roman" pitchFamily="18" charset="0"/>
              </a:rPr>
              <a:t>travel</a:t>
            </a:r>
          </a:p>
        </p:txBody>
      </p:sp>
      <p:sp>
        <p:nvSpPr>
          <p:cNvPr id="450587" name="Oval 27"/>
          <p:cNvSpPr>
            <a:spLocks noChangeArrowheads="1"/>
          </p:cNvSpPr>
          <p:nvPr/>
        </p:nvSpPr>
        <p:spPr bwMode="auto">
          <a:xfrm>
            <a:off x="7067550" y="2205038"/>
            <a:ext cx="1792288" cy="1223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8" name="Rectangle 28"/>
          <p:cNvSpPr>
            <a:spLocks noChangeArrowheads="1"/>
          </p:cNvSpPr>
          <p:nvPr/>
        </p:nvSpPr>
        <p:spPr bwMode="auto">
          <a:xfrm>
            <a:off x="6858000" y="23495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2400" b="1">
                <a:latin typeface="Times New Roman" pitchFamily="18" charset="0"/>
              </a:rPr>
              <a:t>Extensive </a:t>
            </a:r>
          </a:p>
          <a:p>
            <a:pPr algn="ctr"/>
            <a:r>
              <a:rPr lang="en-CA" sz="2400" b="1">
                <a:latin typeface="Times New Roman" pitchFamily="18" charset="0"/>
              </a:rPr>
              <a:t>antibiotic use</a:t>
            </a:r>
          </a:p>
        </p:txBody>
      </p:sp>
      <p:sp>
        <p:nvSpPr>
          <p:cNvPr id="450589" name="Oval 29"/>
          <p:cNvSpPr>
            <a:spLocks noChangeArrowheads="1"/>
          </p:cNvSpPr>
          <p:nvPr/>
        </p:nvSpPr>
        <p:spPr bwMode="auto">
          <a:xfrm>
            <a:off x="6364288" y="6308725"/>
            <a:ext cx="576262" cy="4095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90" name="Rectangle 30"/>
          <p:cNvSpPr>
            <a:spLocks noChangeArrowheads="1"/>
          </p:cNvSpPr>
          <p:nvPr/>
        </p:nvSpPr>
        <p:spPr bwMode="auto">
          <a:xfrm>
            <a:off x="6811963" y="6308725"/>
            <a:ext cx="2314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b="1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CA" b="1">
                <a:solidFill>
                  <a:srgbClr val="A0FCFE"/>
                </a:solidFill>
                <a:latin typeface="Times New Roman" pitchFamily="18" charset="0"/>
              </a:rPr>
              <a:t>Biodiversity-related</a:t>
            </a:r>
          </a:p>
        </p:txBody>
      </p:sp>
      <p:sp>
        <p:nvSpPr>
          <p:cNvPr id="450591" name="Rectangle 31"/>
          <p:cNvSpPr>
            <a:spLocks noChangeArrowheads="1"/>
          </p:cNvSpPr>
          <p:nvPr/>
        </p:nvSpPr>
        <p:spPr bwMode="auto">
          <a:xfrm>
            <a:off x="6135688" y="6237288"/>
            <a:ext cx="3008312" cy="62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Avian Influenza</a:t>
            </a:r>
          </a:p>
        </p:txBody>
      </p:sp>
      <p:grpSp>
        <p:nvGrpSpPr>
          <p:cNvPr id="438276" name="Group 4"/>
          <p:cNvGrpSpPr>
            <a:grpSpLocks/>
          </p:cNvGrpSpPr>
          <p:nvPr/>
        </p:nvGrpSpPr>
        <p:grpSpPr bwMode="auto">
          <a:xfrm>
            <a:off x="762000" y="1752600"/>
            <a:ext cx="8032750" cy="4600575"/>
            <a:chOff x="0" y="0"/>
            <a:chExt cx="6068" cy="3944"/>
          </a:xfrm>
        </p:grpSpPr>
        <p:pic>
          <p:nvPicPr>
            <p:cNvPr id="438277" name="Picture 5" descr="DSC_00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37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38278" name="Text Box 6"/>
            <p:cNvSpPr txBox="1">
              <a:spLocks noChangeArrowheads="1"/>
            </p:cNvSpPr>
            <p:nvPr/>
          </p:nvSpPr>
          <p:spPr bwMode="auto">
            <a:xfrm>
              <a:off x="4790" y="3552"/>
              <a:ext cx="1278" cy="3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W. B. Karesh / WCS</a:t>
              </a:r>
              <a:r>
                <a:rPr lang="en-US" sz="2400" b="1">
                  <a:latin typeface="Arial" pitchFamily="3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Avian Influenza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noFill/>
          <a:ln/>
        </p:spPr>
        <p:txBody>
          <a:bodyPr/>
          <a:lstStyle/>
          <a:p>
            <a:r>
              <a:rPr lang="en-US">
                <a:effectLst/>
              </a:rPr>
              <a:t>Habitat encroachment</a:t>
            </a:r>
          </a:p>
          <a:p>
            <a:pPr lvl="1"/>
            <a:r>
              <a:rPr lang="en-US">
                <a:effectLst/>
              </a:rPr>
              <a:t>Pathogen pollution</a:t>
            </a:r>
          </a:p>
          <a:p>
            <a:r>
              <a:rPr lang="en-US">
                <a:effectLst/>
              </a:rPr>
              <a:t>Legal and illegal trade</a:t>
            </a:r>
          </a:p>
          <a:p>
            <a:pPr lvl="1"/>
            <a:r>
              <a:rPr lang="en-US">
                <a:effectLst/>
              </a:rPr>
              <a:t>Movement of poultry and wild birds via trade</a:t>
            </a:r>
          </a:p>
          <a:p>
            <a:r>
              <a:rPr lang="en-US">
                <a:effectLst/>
              </a:rPr>
              <a:t>Direct contact</a:t>
            </a:r>
          </a:p>
          <a:p>
            <a:pPr lvl="1"/>
            <a:r>
              <a:rPr lang="en-US">
                <a:effectLst/>
              </a:rPr>
              <a:t>Abnormal poultry/wild bird/human contact</a:t>
            </a:r>
          </a:p>
          <a:p>
            <a:r>
              <a:rPr lang="en-US">
                <a:effectLst/>
              </a:rPr>
              <a:t>Climate change ?</a:t>
            </a:r>
          </a:p>
          <a:p>
            <a:pPr lvl="1"/>
            <a:r>
              <a:rPr lang="en-US">
                <a:effectLst/>
              </a:rPr>
              <a:t>Limited water/habitat availability</a:t>
            </a:r>
          </a:p>
          <a:p>
            <a:pPr lvl="1">
              <a:buFontTx/>
              <a:buNone/>
            </a:pPr>
            <a:endParaRPr lang="en-US">
              <a:effectLst/>
            </a:endParaRPr>
          </a:p>
          <a:p>
            <a:pPr lvl="1"/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6378</TotalTime>
  <Words>1111</Words>
  <Application>Microsoft Office PowerPoint</Application>
  <PresentationFormat>On-screen Show (4:3)</PresentationFormat>
  <Paragraphs>378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Slit</vt:lpstr>
      <vt:lpstr>Photo Editor Photo</vt:lpstr>
      <vt:lpstr>Slide 1</vt:lpstr>
      <vt:lpstr>Conservation through science</vt:lpstr>
      <vt:lpstr>Slide 3</vt:lpstr>
      <vt:lpstr> The role of disease in conservation</vt:lpstr>
      <vt:lpstr>Slide 5</vt:lpstr>
      <vt:lpstr>Slide 6</vt:lpstr>
      <vt:lpstr>Slide 7</vt:lpstr>
      <vt:lpstr>Avian Influenza</vt:lpstr>
      <vt:lpstr>Avian Influenza</vt:lpstr>
      <vt:lpstr>Ebola Hemorrhagic Fever</vt:lpstr>
      <vt:lpstr>Ebola Hemorrhagic Fever</vt:lpstr>
      <vt:lpstr>Slide 12</vt:lpstr>
      <vt:lpstr>Bovine Tuberculosis</vt:lpstr>
      <vt:lpstr>Bovine Tuberculosis</vt:lpstr>
      <vt:lpstr>Bovine Tuberculosis</vt:lpstr>
      <vt:lpstr>Other Infectious Diseases Threatening Africa</vt:lpstr>
      <vt:lpstr>Climate change</vt:lpstr>
      <vt:lpstr>Climate change and infectious disease</vt:lpstr>
      <vt:lpstr>WCS Global Health Programs: Solutions</vt:lpstr>
      <vt:lpstr>Slide 20</vt:lpstr>
      <vt:lpstr>WCS Global Health Programs</vt:lpstr>
      <vt:lpstr>Slide 22</vt:lpstr>
      <vt:lpstr>Slide 23</vt:lpstr>
      <vt:lpstr>WCS Global Health Programs</vt:lpstr>
      <vt:lpstr>Slide 25</vt:lpstr>
      <vt:lpstr>Slide 26</vt:lpstr>
      <vt:lpstr>Slide 27</vt:lpstr>
      <vt:lpstr>Slide 28</vt:lpstr>
      <vt:lpstr>Regional Field Laboratories</vt:lpstr>
      <vt:lpstr>Serology - Positives  </vt:lpstr>
      <vt:lpstr>Serology - Negatives  </vt:lpstr>
      <vt:lpstr>Slide 32</vt:lpstr>
      <vt:lpstr>Ebola outbreak in Mbomo and Kéllé districts,  December 2002 to April 2003, Congo  (143 cases, 128 deaths)</vt:lpstr>
      <vt:lpstr>Slide 34</vt:lpstr>
      <vt:lpstr>Prevention: Ebola vaccine</vt:lpstr>
      <vt:lpstr>Slide 36</vt:lpstr>
      <vt:lpstr>AHEAD</vt:lpstr>
      <vt:lpstr>Slide 38</vt:lpstr>
      <vt:lpstr>Slide 39</vt:lpstr>
    </vt:vector>
  </TitlesOfParts>
  <Company>Wildlife Conservation Society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Wildlife Conservation Society</dc:creator>
  <cp:lastModifiedBy>Gelman</cp:lastModifiedBy>
  <cp:revision>103</cp:revision>
  <dcterms:created xsi:type="dcterms:W3CDTF">2007-10-05T14:53:09Z</dcterms:created>
  <dcterms:modified xsi:type="dcterms:W3CDTF">2008-08-14T15:25:39Z</dcterms:modified>
</cp:coreProperties>
</file>