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1" r:id="rId4"/>
    <p:sldId id="282" r:id="rId5"/>
    <p:sldId id="283" r:id="rId6"/>
    <p:sldId id="257" r:id="rId7"/>
    <p:sldId id="258" r:id="rId8"/>
    <p:sldId id="259" r:id="rId9"/>
    <p:sldId id="260" r:id="rId10"/>
    <p:sldId id="261" r:id="rId11"/>
    <p:sldId id="262" r:id="rId12"/>
    <p:sldId id="263" r:id="rId13"/>
    <p:sldId id="264" r:id="rId14"/>
    <p:sldId id="265" r:id="rId15"/>
    <p:sldId id="266" r:id="rId16"/>
    <p:sldId id="268" r:id="rId17"/>
    <p:sldId id="269" r:id="rId18"/>
    <p:sldId id="270" r:id="rId19"/>
    <p:sldId id="271" r:id="rId20"/>
    <p:sldId id="284" r:id="rId21"/>
    <p:sldId id="272" r:id="rId22"/>
    <p:sldId id="273" r:id="rId23"/>
    <p:sldId id="274" r:id="rId24"/>
    <p:sldId id="275" r:id="rId25"/>
    <p:sldId id="276" r:id="rId26"/>
    <p:sldId id="277" r:id="rId27"/>
    <p:sldId id="278" r:id="rId28"/>
    <p:sldId id="292" r:id="rId29"/>
    <p:sldId id="293" r:id="rId30"/>
    <p:sldId id="290" r:id="rId31"/>
    <p:sldId id="288" r:id="rId32"/>
    <p:sldId id="291" r:id="rId33"/>
    <p:sldId id="289" r:id="rId34"/>
    <p:sldId id="285" r:id="rId35"/>
    <p:sldId id="286" r:id="rId36"/>
    <p:sldId id="280"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3ACADA-33EA-434E-8299-E99A2D6084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4EE420-7861-4953-9A98-3B5CC46D8D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C6D23F-0AF1-417B-91EA-FC013DB5956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246EB-4F36-4796-AF2B-65E0BA84A0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0F8A6-F4F2-4BF6-8E72-B94C302E69B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F3F9B2-5B6C-4A7C-960D-CF60F2F864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A5DA8C-4B51-43E5-8B48-14E9117B00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019C1A-B153-410A-B5EC-A1E09E9241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2A638B-714A-43AD-871D-181358B78B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D760CD-8D19-4612-BFE7-99E6BA7760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B7A870-0CAA-403E-8834-FC1C34A769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C1B962-4A14-422F-9290-68AA0BDBA5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7C316F9-3358-4311-9ECD-158E31D82E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image" Target="../media/image9.jpeg"/><Relationship Id="rId21" Type="http://schemas.openxmlformats.org/officeDocument/2006/relationships/image" Target="../media/image27.jpe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jpe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24" Type="http://schemas.openxmlformats.org/officeDocument/2006/relationships/image" Target="../media/image30.png"/><Relationship Id="rId5" Type="http://schemas.openxmlformats.org/officeDocument/2006/relationships/image" Target="../media/image11.jpeg"/><Relationship Id="rId15" Type="http://schemas.openxmlformats.org/officeDocument/2006/relationships/image" Target="../media/image21.jpe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2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2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2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371600" y="3429000"/>
            <a:ext cx="6858000" cy="2514600"/>
          </a:xfrm>
        </p:spPr>
        <p:txBody>
          <a:bodyPr/>
          <a:lstStyle/>
          <a:p>
            <a:pPr eaLnBrk="1" hangingPunct="1"/>
            <a:r>
              <a:rPr lang="en-US" sz="2800" b="1" smtClean="0">
                <a:latin typeface="Book Antiqua" pitchFamily="1" charset="0"/>
              </a:rPr>
              <a:t>Zambia’s First Partnership Park:</a:t>
            </a:r>
          </a:p>
          <a:p>
            <a:pPr eaLnBrk="1" hangingPunct="1"/>
            <a:r>
              <a:rPr lang="en-US" sz="2800" b="1" smtClean="0">
                <a:latin typeface="Book Antiqua" pitchFamily="1" charset="0"/>
              </a:rPr>
              <a:t> A Model for Africa’s Protected Areas</a:t>
            </a:r>
          </a:p>
          <a:p>
            <a:pPr eaLnBrk="1" hangingPunct="1"/>
            <a:endParaRPr lang="en-US" sz="2800" b="1" smtClean="0">
              <a:latin typeface="Book Antiqua" pitchFamily="1" charset="0"/>
            </a:endParaRPr>
          </a:p>
          <a:p>
            <a:pPr eaLnBrk="1" hangingPunct="1"/>
            <a:r>
              <a:rPr lang="en-US" b="1" smtClean="0">
                <a:latin typeface="Book Antiqua" pitchFamily="1" charset="0"/>
              </a:rPr>
              <a:t>Alternatives to Extractive Industry</a:t>
            </a:r>
          </a:p>
        </p:txBody>
      </p:sp>
      <p:pic>
        <p:nvPicPr>
          <p:cNvPr id="2051" name="Picture 4" descr="crc_aview1"/>
          <p:cNvPicPr>
            <a:picLocks noChangeAspect="1" noChangeArrowheads="1"/>
          </p:cNvPicPr>
          <p:nvPr/>
        </p:nvPicPr>
        <p:blipFill>
          <a:blip r:embed="rId2"/>
          <a:srcRect/>
          <a:stretch>
            <a:fillRect/>
          </a:stretch>
        </p:blipFill>
        <p:spPr bwMode="auto">
          <a:xfrm>
            <a:off x="1143000" y="914400"/>
            <a:ext cx="6837363" cy="1954213"/>
          </a:xfrm>
          <a:prstGeom prst="rect">
            <a:avLst/>
          </a:prstGeom>
          <a:noFill/>
          <a:ln w="15875">
            <a:solidFill>
              <a:srgbClr val="00008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BACKGROUND INFORMATION:</a:t>
            </a:r>
          </a:p>
        </p:txBody>
      </p:sp>
      <p:sp>
        <p:nvSpPr>
          <p:cNvPr id="11267" name="Rectangle 3"/>
          <p:cNvSpPr>
            <a:spLocks noGrp="1" noChangeArrowheads="1"/>
          </p:cNvSpPr>
          <p:nvPr>
            <p:ph type="body" idx="1"/>
          </p:nvPr>
        </p:nvSpPr>
        <p:spPr>
          <a:xfrm>
            <a:off x="457200" y="1600200"/>
            <a:ext cx="8229600" cy="4572000"/>
          </a:xfrm>
        </p:spPr>
        <p:txBody>
          <a:bodyPr/>
          <a:lstStyle/>
          <a:p>
            <a:pPr marL="762000" lvl="1" indent="-304800" eaLnBrk="1" hangingPunct="1">
              <a:lnSpc>
                <a:spcPct val="80000"/>
              </a:lnSpc>
              <a:buFontTx/>
              <a:buAutoNum type="arabicPeriod" startAt="2"/>
            </a:pPr>
            <a:r>
              <a:rPr lang="en-US" sz="1700" b="1" i="1" smtClean="0">
                <a:latin typeface="Book Antiqua" pitchFamily="1" charset="0"/>
              </a:rPr>
              <a:t>Located in the Chiawa Game Management Area (GMA) soon to be re-classified as Zambia’s first Partnership Park</a:t>
            </a:r>
            <a:r>
              <a:rPr lang="en-US" sz="1700" b="1" smtClean="0">
                <a:latin typeface="Book Antiqua" pitchFamily="1" charset="0"/>
              </a:rPr>
              <a:t>,</a:t>
            </a:r>
            <a:r>
              <a:rPr lang="en-US" sz="1700" smtClean="0">
                <a:latin typeface="Book Antiqua" pitchFamily="1" charset="0"/>
              </a:rPr>
              <a:t> is the Cheowa Copper/Gold Project. This project is a joint venture between Zambezi Resources and Glencore International (now combined with the Chongwe Copper Belt Project</a:t>
            </a:r>
            <a:r>
              <a:rPr lang="en-US" sz="1700" b="1" baseline="30000" smtClean="0">
                <a:latin typeface="Book Antiqua" pitchFamily="1" charset="0"/>
              </a:rPr>
              <a:t>3</a:t>
            </a:r>
            <a:r>
              <a:rPr lang="en-US" sz="1700" smtClean="0">
                <a:latin typeface="Book Antiqua" pitchFamily="1" charset="0"/>
              </a:rPr>
              <a:t>)</a:t>
            </a:r>
            <a:r>
              <a:rPr lang="en-US" sz="1700" b="1" smtClean="0">
                <a:latin typeface="Book Antiqua" pitchFamily="1" charset="0"/>
              </a:rPr>
              <a:t>.</a:t>
            </a:r>
            <a:r>
              <a:rPr lang="en-US" sz="1700" smtClean="0">
                <a:latin typeface="Book Antiqua" pitchFamily="1" charset="0"/>
              </a:rPr>
              <a:t> The Chumbwe and Mpande areas, also located in the Chiawa GMA, are included in a uranium joint venture between Zambezi Resources and Lithic Metals and Energy, along with their Mulungushi and Rufunsa licences</a:t>
            </a:r>
            <a:r>
              <a:rPr lang="en-US" sz="1700" baseline="30000" smtClean="0">
                <a:latin typeface="Book Antiqua" pitchFamily="1" charset="0"/>
              </a:rPr>
              <a:t>4</a:t>
            </a:r>
            <a:r>
              <a:rPr lang="en-US" sz="1700" smtClean="0">
                <a:latin typeface="Book Antiqua" pitchFamily="1" charset="0"/>
              </a:rPr>
              <a:t>. </a:t>
            </a:r>
          </a:p>
          <a:p>
            <a:pPr eaLnBrk="1" hangingPunct="1">
              <a:lnSpc>
                <a:spcPct val="80000"/>
              </a:lnSpc>
              <a:buFontTx/>
              <a:buNone/>
            </a:pPr>
            <a:endParaRPr lang="en-US" sz="1700" smtClean="0">
              <a:latin typeface="Book Antiqua" pitchFamily="1" charset="0"/>
            </a:endParaRPr>
          </a:p>
          <a:p>
            <a:pPr marL="762000" lvl="1" indent="-304800" eaLnBrk="1" hangingPunct="1">
              <a:lnSpc>
                <a:spcPct val="80000"/>
              </a:lnSpc>
              <a:buFontTx/>
              <a:buAutoNum type="arabicPeriod" startAt="3"/>
            </a:pPr>
            <a:r>
              <a:rPr lang="en-US" sz="1700" smtClean="0">
                <a:latin typeface="Book Antiqua" pitchFamily="1" charset="0"/>
              </a:rPr>
              <a:t>The Mulofwe Project, </a:t>
            </a:r>
            <a:r>
              <a:rPr lang="en-US" sz="1700" b="1" i="1" smtClean="0">
                <a:latin typeface="Book Antiqua" pitchFamily="1" charset="0"/>
              </a:rPr>
              <a:t>located in the river catchment above the Chiawa GMA and Lower Zambezi National Park</a:t>
            </a:r>
            <a:r>
              <a:rPr lang="en-US" sz="1700" i="1" smtClean="0">
                <a:latin typeface="Book Antiqua" pitchFamily="1" charset="0"/>
              </a:rPr>
              <a:t>,</a:t>
            </a:r>
            <a:r>
              <a:rPr lang="en-US" sz="1700" smtClean="0">
                <a:latin typeface="Book Antiqua" pitchFamily="1" charset="0"/>
              </a:rPr>
              <a:t> is an exploratory uranium joint venture project from a partnership between Zambezi Resources and Rio Tinto Zinc</a:t>
            </a:r>
            <a:r>
              <a:rPr lang="en-US" sz="1700" baseline="30000" smtClean="0">
                <a:latin typeface="Book Antiqua" pitchFamily="1" charset="0"/>
              </a:rPr>
              <a:t>5</a:t>
            </a:r>
            <a:r>
              <a:rPr lang="en-US" sz="1700" smtClean="0">
                <a:latin typeface="Book Antiqua" pitchFamily="1" charset="0"/>
              </a:rPr>
              <a:t>. </a:t>
            </a:r>
          </a:p>
          <a:p>
            <a:pPr marL="762000" lvl="1" indent="-304800" eaLnBrk="1" hangingPunct="1">
              <a:lnSpc>
                <a:spcPct val="80000"/>
              </a:lnSpc>
              <a:buFontTx/>
              <a:buAutoNum type="arabicPeriod" startAt="3"/>
            </a:pPr>
            <a:endParaRPr lang="en-US" sz="1700" smtClean="0">
              <a:latin typeface="Book Antiqua" pitchFamily="1" charset="0"/>
            </a:endParaRPr>
          </a:p>
          <a:p>
            <a:pPr marL="762000" lvl="1" indent="-304800" eaLnBrk="1" hangingPunct="1">
              <a:lnSpc>
                <a:spcPct val="80000"/>
              </a:lnSpc>
              <a:buFontTx/>
              <a:buAutoNum type="arabicPeriod" startAt="3"/>
            </a:pPr>
            <a:r>
              <a:rPr lang="en-US" sz="1700" smtClean="0">
                <a:latin typeface="Book Antiqua" pitchFamily="1" charset="0"/>
              </a:rPr>
              <a:t>A fourth area of great concern is the uranium project in Siavonga. The project is in the exploration stage by Zambezi Resources and in more advanced stages by Omega Corporation. This project is located </a:t>
            </a:r>
            <a:r>
              <a:rPr lang="en-US" sz="1700" i="1" smtClean="0">
                <a:latin typeface="Book Antiqua" pitchFamily="1" charset="0"/>
              </a:rPr>
              <a:t>in the catchment area directly above Lake Kariba, the largest single water source in Southern Africa second only to Lake Malawi.</a:t>
            </a:r>
          </a:p>
        </p:txBody>
      </p:sp>
      <p:sp>
        <p:nvSpPr>
          <p:cNvPr id="11268" name="Rectangle 4"/>
          <p:cNvSpPr>
            <a:spLocks noChangeArrowheads="1"/>
          </p:cNvSpPr>
          <p:nvPr/>
        </p:nvSpPr>
        <p:spPr bwMode="auto">
          <a:xfrm>
            <a:off x="457200" y="914400"/>
            <a:ext cx="8229600" cy="304800"/>
          </a:xfrm>
          <a:prstGeom prst="rect">
            <a:avLst/>
          </a:prstGeom>
          <a:solidFill>
            <a:srgbClr val="C0C0C0"/>
          </a:solidFill>
          <a:ln w="9525">
            <a:noFill/>
            <a:miter lim="800000"/>
            <a:headEnd/>
            <a:tailEnd/>
          </a:ln>
        </p:spPr>
        <p:txBody>
          <a:bodyPr anchor="ctr"/>
          <a:lstStyle/>
          <a:p>
            <a:r>
              <a:rPr lang="en-US" sz="2000" b="1">
                <a:solidFill>
                  <a:schemeClr val="tx2"/>
                </a:solidFill>
                <a:latin typeface="Book Antiqua" pitchFamily="1" charset="0"/>
              </a:rPr>
              <a:t>Proposed Mining Operations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1600" b="1" smtClean="0"/>
              <a:t>FIGURE 1. GENERAL LOCATION OF PROPOSED MINING AREA IN ZAMBIA.</a:t>
            </a:r>
          </a:p>
        </p:txBody>
      </p:sp>
      <p:pic>
        <p:nvPicPr>
          <p:cNvPr id="12291" name="Picture 4" descr="LZNP%20three%20dim_crop"/>
          <p:cNvPicPr>
            <a:picLocks noChangeAspect="1" noChangeArrowheads="1"/>
          </p:cNvPicPr>
          <p:nvPr/>
        </p:nvPicPr>
        <p:blipFill>
          <a:blip r:embed="rId2"/>
          <a:srcRect/>
          <a:stretch>
            <a:fillRect/>
          </a:stretch>
        </p:blipFill>
        <p:spPr bwMode="auto">
          <a:xfrm>
            <a:off x="685800" y="1828800"/>
            <a:ext cx="7848600" cy="350837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AREAS OF CONCERN:</a:t>
            </a:r>
          </a:p>
        </p:txBody>
      </p:sp>
      <p:sp>
        <p:nvSpPr>
          <p:cNvPr id="13315" name="Rectangle 3"/>
          <p:cNvSpPr>
            <a:spLocks noGrp="1" noChangeArrowheads="1"/>
          </p:cNvSpPr>
          <p:nvPr>
            <p:ph type="body" idx="1"/>
          </p:nvPr>
        </p:nvSpPr>
        <p:spPr>
          <a:xfrm>
            <a:off x="457200" y="2590800"/>
            <a:ext cx="8229600" cy="3581400"/>
          </a:xfrm>
        </p:spPr>
        <p:txBody>
          <a:bodyPr/>
          <a:lstStyle/>
          <a:p>
            <a:pPr marL="800100" lvl="1" indent="-304800" eaLnBrk="1" hangingPunct="1">
              <a:lnSpc>
                <a:spcPct val="80000"/>
              </a:lnSpc>
              <a:buFontTx/>
              <a:buNone/>
            </a:pPr>
            <a:endParaRPr lang="en-US" sz="1800" b="1" smtClean="0"/>
          </a:p>
          <a:p>
            <a:pPr marL="800100" lvl="1" indent="-304800" eaLnBrk="1" hangingPunct="1">
              <a:lnSpc>
                <a:spcPct val="80000"/>
              </a:lnSpc>
              <a:buFontTx/>
              <a:buChar char="•"/>
            </a:pPr>
            <a:r>
              <a:rPr lang="en-US" sz="1700" b="1" smtClean="0">
                <a:latin typeface="Book Antiqua" pitchFamily="1" charset="0"/>
              </a:rPr>
              <a:t>Pollution</a:t>
            </a:r>
            <a:r>
              <a:rPr lang="en-US" sz="1700" smtClean="0">
                <a:latin typeface="Book Antiqua" pitchFamily="1" charset="0"/>
              </a:rPr>
              <a:t> resulting from uranium or copper mining and other mining activities could potentially affect  populations living in all three countries. </a:t>
            </a:r>
          </a:p>
          <a:p>
            <a:pPr marL="800100" lvl="1" indent="-304800" eaLnBrk="1" hangingPunct="1">
              <a:lnSpc>
                <a:spcPct val="80000"/>
              </a:lnSpc>
              <a:buFontTx/>
              <a:buNone/>
            </a:pPr>
            <a:endParaRPr lang="en-US" sz="1700" b="1" smtClean="0">
              <a:latin typeface="Book Antiqua" pitchFamily="1" charset="0"/>
            </a:endParaRPr>
          </a:p>
          <a:p>
            <a:pPr marL="800100" lvl="1" indent="-304800" eaLnBrk="1" hangingPunct="1">
              <a:lnSpc>
                <a:spcPct val="80000"/>
              </a:lnSpc>
              <a:buFontTx/>
              <a:buChar char="•"/>
            </a:pPr>
            <a:r>
              <a:rPr lang="en-US" sz="1700" b="1" smtClean="0">
                <a:latin typeface="Book Antiqua" pitchFamily="1" charset="0"/>
              </a:rPr>
              <a:t>Potential contamination of soils, groundwater, surface runoff and alluvial systems</a:t>
            </a:r>
            <a:r>
              <a:rPr lang="en-US" sz="1700" smtClean="0">
                <a:latin typeface="Book Antiqua" pitchFamily="1" charset="0"/>
              </a:rPr>
              <a:t> from mining activities poses a serious risk to the sustainable industries, including: subsistence farming and fishing, large scale commercial industries of high economic value such as commercial fisheries, agriculture, and safari tourism enterprises.</a:t>
            </a:r>
          </a:p>
          <a:p>
            <a:pPr marL="800100" lvl="1" indent="-304800" eaLnBrk="1" hangingPunct="1">
              <a:lnSpc>
                <a:spcPct val="80000"/>
              </a:lnSpc>
              <a:buFontTx/>
              <a:buNone/>
            </a:pPr>
            <a:endParaRPr lang="en-US" sz="1700" b="1" smtClean="0">
              <a:latin typeface="Book Antiqua" pitchFamily="1" charset="0"/>
            </a:endParaRPr>
          </a:p>
          <a:p>
            <a:pPr marL="800100" lvl="1" indent="-304800" eaLnBrk="1" hangingPunct="1">
              <a:lnSpc>
                <a:spcPct val="80000"/>
              </a:lnSpc>
              <a:buFontTx/>
              <a:buChar char="•"/>
            </a:pPr>
            <a:r>
              <a:rPr lang="en-US" sz="1700" b="1" smtClean="0">
                <a:latin typeface="Book Antiqua" pitchFamily="1" charset="0"/>
              </a:rPr>
              <a:t>Mining utilizes a finite resource,</a:t>
            </a:r>
            <a:r>
              <a:rPr lang="en-US" sz="1700" smtClean="0">
                <a:latin typeface="Book Antiqua" pitchFamily="1" charset="0"/>
              </a:rPr>
              <a:t> has relatively short term viability and accidents or post-mining impacts could be of sufficient scope as to </a:t>
            </a:r>
            <a:r>
              <a:rPr lang="en-US" sz="1700" b="1" smtClean="0">
                <a:latin typeface="Book Antiqua" pitchFamily="1" charset="0"/>
              </a:rPr>
              <a:t>render sustainable industries unviable</a:t>
            </a:r>
            <a:r>
              <a:rPr lang="en-US" sz="1700" smtClean="0">
                <a:latin typeface="Book Antiqua" pitchFamily="1" charset="0"/>
              </a:rPr>
              <a:t>. Additionally, the great majority of profit from the unsustainable mining industry will primarily benefit foreign investors.</a:t>
            </a:r>
          </a:p>
        </p:txBody>
      </p:sp>
      <p:sp>
        <p:nvSpPr>
          <p:cNvPr id="13316" name="Rectangle 4"/>
          <p:cNvSpPr>
            <a:spLocks noChangeArrowheads="1"/>
          </p:cNvSpPr>
          <p:nvPr/>
        </p:nvSpPr>
        <p:spPr bwMode="auto">
          <a:xfrm>
            <a:off x="457200" y="914400"/>
            <a:ext cx="8229600" cy="304800"/>
          </a:xfrm>
          <a:prstGeom prst="rect">
            <a:avLst/>
          </a:prstGeom>
          <a:solidFill>
            <a:srgbClr val="C0C0C0"/>
          </a:solidFill>
          <a:ln w="9525">
            <a:noFill/>
            <a:miter lim="800000"/>
            <a:headEnd/>
            <a:tailEnd/>
          </a:ln>
        </p:spPr>
        <p:txBody>
          <a:bodyPr anchor="ctr"/>
          <a:lstStyle/>
          <a:p>
            <a:r>
              <a:rPr lang="en-US" sz="2000" b="1">
                <a:solidFill>
                  <a:schemeClr val="tx2"/>
                </a:solidFill>
                <a:latin typeface="Book Antiqua" pitchFamily="1" charset="0"/>
              </a:rPr>
              <a:t>Socio-Economic and Health Implications</a:t>
            </a:r>
          </a:p>
        </p:txBody>
      </p:sp>
      <p:sp>
        <p:nvSpPr>
          <p:cNvPr id="13317" name="Rectangle 5"/>
          <p:cNvSpPr>
            <a:spLocks noChangeArrowheads="1"/>
          </p:cNvSpPr>
          <p:nvPr/>
        </p:nvSpPr>
        <p:spPr bwMode="auto">
          <a:xfrm>
            <a:off x="457200" y="1371600"/>
            <a:ext cx="8229600" cy="1219200"/>
          </a:xfrm>
          <a:prstGeom prst="rect">
            <a:avLst/>
          </a:prstGeom>
          <a:noFill/>
          <a:ln w="9525">
            <a:noFill/>
            <a:miter lim="800000"/>
            <a:headEnd/>
            <a:tailEnd/>
          </a:ln>
        </p:spPr>
        <p:txBody>
          <a:bodyPr/>
          <a:lstStyle/>
          <a:p>
            <a:pPr marL="285750" lvl="1">
              <a:lnSpc>
                <a:spcPct val="80000"/>
              </a:lnSpc>
              <a:spcBef>
                <a:spcPct val="20000"/>
              </a:spcBef>
            </a:pPr>
            <a:endParaRPr lang="en-US" sz="1000">
              <a:latin typeface="Book Antiqua" pitchFamily="1" charset="0"/>
            </a:endParaRPr>
          </a:p>
          <a:p>
            <a:pPr marL="285750" lvl="1">
              <a:lnSpc>
                <a:spcPct val="80000"/>
              </a:lnSpc>
              <a:spcBef>
                <a:spcPct val="20000"/>
              </a:spcBef>
            </a:pPr>
            <a:r>
              <a:rPr lang="en-US" sz="1700">
                <a:latin typeface="Book Antiqua" pitchFamily="1" charset="0"/>
              </a:rPr>
              <a:t>The Lower Zambezi Basin is a large catchment area which is bordered by Zambia, Zimbabwe and Mozambique. It supports a cross-border human population estimated conservatively at over 800,000 people, approximately 320,000 of whom live on the Zambian side.</a:t>
            </a:r>
            <a:r>
              <a:rPr lang="en-US" sz="170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AREAS OF CONCERN:</a:t>
            </a:r>
          </a:p>
        </p:txBody>
      </p:sp>
      <p:sp>
        <p:nvSpPr>
          <p:cNvPr id="14339" name="Rectangle 3"/>
          <p:cNvSpPr>
            <a:spLocks noGrp="1" noChangeArrowheads="1"/>
          </p:cNvSpPr>
          <p:nvPr>
            <p:ph type="body" idx="1"/>
          </p:nvPr>
        </p:nvSpPr>
        <p:spPr>
          <a:xfrm>
            <a:off x="457200" y="1524000"/>
            <a:ext cx="8229600" cy="2057400"/>
          </a:xfrm>
        </p:spPr>
        <p:txBody>
          <a:bodyPr/>
          <a:lstStyle/>
          <a:p>
            <a:pPr marL="800100" lvl="1" indent="-304800" eaLnBrk="1" hangingPunct="1">
              <a:lnSpc>
                <a:spcPct val="80000"/>
              </a:lnSpc>
              <a:buFontTx/>
              <a:buChar char="•"/>
            </a:pPr>
            <a:r>
              <a:rPr lang="en-US" sz="1500" smtClean="0">
                <a:latin typeface="Book Antiqua" pitchFamily="1" charset="0"/>
              </a:rPr>
              <a:t>Mining operations in the area are likely to employ a few hundred local people at each mine site who will be employed as unskilled manual labor; the uranium mine in Siavonga gives a best estimate of employing only 500 people in total, including foreign employees, and estimates for local employment at the copper mines in the GMA and Park are 100-200 maximum per site. Skilled workers will be brought in from other areas or countries.</a:t>
            </a:r>
          </a:p>
          <a:p>
            <a:pPr marL="800100" lvl="1" indent="-304800" eaLnBrk="1" hangingPunct="1">
              <a:lnSpc>
                <a:spcPct val="80000"/>
              </a:lnSpc>
              <a:buFontTx/>
              <a:buChar char="•"/>
            </a:pPr>
            <a:r>
              <a:rPr lang="en-US" sz="1500" smtClean="0">
                <a:latin typeface="Book Antiqua" pitchFamily="1" charset="0"/>
              </a:rPr>
              <a:t>Most of the mines are estimated to have a lifespan of approximately ten years.</a:t>
            </a:r>
          </a:p>
        </p:txBody>
      </p:sp>
      <p:sp>
        <p:nvSpPr>
          <p:cNvPr id="14340" name="Rectangle 4"/>
          <p:cNvSpPr>
            <a:spLocks noChangeArrowheads="1"/>
          </p:cNvSpPr>
          <p:nvPr/>
        </p:nvSpPr>
        <p:spPr bwMode="auto">
          <a:xfrm>
            <a:off x="457200" y="838200"/>
            <a:ext cx="8229600" cy="304800"/>
          </a:xfrm>
          <a:prstGeom prst="rect">
            <a:avLst/>
          </a:prstGeom>
          <a:solidFill>
            <a:srgbClr val="C0C0C0"/>
          </a:solidFill>
          <a:ln w="9525">
            <a:noFill/>
            <a:miter lim="800000"/>
            <a:headEnd/>
            <a:tailEnd/>
          </a:ln>
        </p:spPr>
        <p:txBody>
          <a:bodyPr anchor="ctr"/>
          <a:lstStyle/>
          <a:p>
            <a:r>
              <a:rPr lang="en-US" sz="2000" b="1">
                <a:solidFill>
                  <a:schemeClr val="tx2"/>
                </a:solidFill>
                <a:latin typeface="Book Antiqua" pitchFamily="1" charset="0"/>
              </a:rPr>
              <a:t>Socio-Economic and Health Implications (cont)</a:t>
            </a:r>
          </a:p>
        </p:txBody>
      </p:sp>
      <p:sp>
        <p:nvSpPr>
          <p:cNvPr id="14341" name="Rectangle 5"/>
          <p:cNvSpPr>
            <a:spLocks noChangeArrowheads="1"/>
          </p:cNvSpPr>
          <p:nvPr/>
        </p:nvSpPr>
        <p:spPr bwMode="auto">
          <a:xfrm>
            <a:off x="228600" y="1219200"/>
            <a:ext cx="8229600" cy="304800"/>
          </a:xfrm>
          <a:prstGeom prst="rect">
            <a:avLst/>
          </a:prstGeom>
          <a:noFill/>
          <a:ln w="9525">
            <a:noFill/>
            <a:miter lim="800000"/>
            <a:headEnd/>
            <a:tailEnd/>
          </a:ln>
        </p:spPr>
        <p:txBody>
          <a:bodyPr/>
          <a:lstStyle/>
          <a:p>
            <a:pPr marL="285750" lvl="1">
              <a:lnSpc>
                <a:spcPct val="80000"/>
              </a:lnSpc>
              <a:spcBef>
                <a:spcPct val="20000"/>
              </a:spcBef>
            </a:pPr>
            <a:r>
              <a:rPr lang="en-US" sz="1600" b="1" i="1">
                <a:latin typeface="Book Antiqua" pitchFamily="1" charset="0"/>
              </a:rPr>
              <a:t>Conflict of interest between sustainable and non-sustainable industries:</a:t>
            </a:r>
            <a:r>
              <a:rPr lang="en-US" sz="1600"/>
              <a:t> </a:t>
            </a:r>
          </a:p>
        </p:txBody>
      </p:sp>
      <p:sp>
        <p:nvSpPr>
          <p:cNvPr id="14342" name="Rectangle 6"/>
          <p:cNvSpPr>
            <a:spLocks noChangeArrowheads="1"/>
          </p:cNvSpPr>
          <p:nvPr/>
        </p:nvSpPr>
        <p:spPr bwMode="auto">
          <a:xfrm>
            <a:off x="228600" y="2971800"/>
            <a:ext cx="8229600" cy="533400"/>
          </a:xfrm>
          <a:prstGeom prst="rect">
            <a:avLst/>
          </a:prstGeom>
          <a:noFill/>
          <a:ln w="9525">
            <a:noFill/>
            <a:miter lim="800000"/>
            <a:headEnd/>
            <a:tailEnd/>
          </a:ln>
        </p:spPr>
        <p:txBody>
          <a:bodyPr/>
          <a:lstStyle/>
          <a:p>
            <a:pPr marL="285750" lvl="1">
              <a:lnSpc>
                <a:spcPct val="80000"/>
              </a:lnSpc>
              <a:spcBef>
                <a:spcPct val="20000"/>
              </a:spcBef>
            </a:pPr>
            <a:r>
              <a:rPr lang="en-US" sz="1600" b="1" i="1">
                <a:latin typeface="Book Antiqua" pitchFamily="1" charset="0"/>
              </a:rPr>
              <a:t>Local long-term sustainable industries that could be impacted by environmental contamination and other associated effects include:</a:t>
            </a:r>
          </a:p>
        </p:txBody>
      </p:sp>
      <p:sp>
        <p:nvSpPr>
          <p:cNvPr id="14343" name="Rectangle 7"/>
          <p:cNvSpPr>
            <a:spLocks noChangeArrowheads="1"/>
          </p:cNvSpPr>
          <p:nvPr/>
        </p:nvSpPr>
        <p:spPr bwMode="auto">
          <a:xfrm>
            <a:off x="457200" y="3352800"/>
            <a:ext cx="8229600" cy="2057400"/>
          </a:xfrm>
          <a:prstGeom prst="rect">
            <a:avLst/>
          </a:prstGeom>
          <a:noFill/>
          <a:ln w="9525">
            <a:noFill/>
            <a:miter lim="800000"/>
            <a:headEnd/>
            <a:tailEnd/>
          </a:ln>
        </p:spPr>
        <p:txBody>
          <a:bodyPr/>
          <a:lstStyle/>
          <a:p>
            <a:pPr marL="800100" lvl="1" indent="-304800">
              <a:spcBef>
                <a:spcPct val="20000"/>
              </a:spcBef>
              <a:buFontTx/>
              <a:buChar char="•"/>
            </a:pPr>
            <a:r>
              <a:rPr lang="en-US" sz="1500" b="1">
                <a:latin typeface="Book Antiqua" pitchFamily="1" charset="0"/>
              </a:rPr>
              <a:t>Agriculture and animal husbandry</a:t>
            </a:r>
            <a:r>
              <a:rPr lang="en-US" sz="1500">
                <a:latin typeface="Book Antiqua" pitchFamily="1" charset="0"/>
              </a:rPr>
              <a:t>, which commercially employs over 1,100 people in the Lower Zambezi area, plus approximately 3,000 seasonal workers. Many thousands of local people rely heavily on subsistence agriculture in the Lower Zambezi and Lake Kariba area alone.</a:t>
            </a:r>
          </a:p>
          <a:p>
            <a:pPr marL="800100" lvl="1" indent="-304800">
              <a:spcBef>
                <a:spcPct val="20000"/>
              </a:spcBef>
              <a:buFontTx/>
              <a:buChar char="•"/>
            </a:pPr>
            <a:r>
              <a:rPr lang="en-US" sz="1500" b="1">
                <a:latin typeface="Book Antiqua" pitchFamily="1" charset="0"/>
              </a:rPr>
              <a:t>Tourism</a:t>
            </a:r>
            <a:r>
              <a:rPr lang="en-US" sz="1500">
                <a:latin typeface="Book Antiqua" pitchFamily="1" charset="0"/>
              </a:rPr>
              <a:t>, which employs over 1,000 people in the Lower Zambezi and Lake Kariba areas in Zambia, plus several hundred on the Zimbabwe side of the Lake. Tourism is in the top three economic sectors for Zambia and has undergone rapid growth in the last five years</a:t>
            </a:r>
            <a:r>
              <a:rPr lang="en-US" sz="1500" baseline="30000">
                <a:latin typeface="Book Antiqua" pitchFamily="1" charset="0"/>
              </a:rPr>
              <a:t>24</a:t>
            </a:r>
            <a:r>
              <a:rPr lang="en-US" sz="1500">
                <a:latin typeface="Book Antiqua" pitchFamily="1" charset="0"/>
              </a:rPr>
              <a:t>.  25 lodges currently operate in the Lower Zambezi area alone, excluding Lake Kariba.</a:t>
            </a:r>
          </a:p>
          <a:p>
            <a:pPr marL="800100" lvl="1" indent="-304800">
              <a:spcBef>
                <a:spcPct val="20000"/>
              </a:spcBef>
              <a:buFontTx/>
              <a:buChar char="•"/>
            </a:pPr>
            <a:r>
              <a:rPr lang="en-US" sz="1500" b="1">
                <a:latin typeface="Book Antiqua" pitchFamily="1" charset="0"/>
              </a:rPr>
              <a:t>Fisheries: </a:t>
            </a:r>
            <a:r>
              <a:rPr lang="en-US" sz="1500">
                <a:latin typeface="Book Antiqua" pitchFamily="1" charset="0"/>
              </a:rPr>
              <a:t>There are three commercial fish farm operations at risk on Lake Kariba. However the majority of fishery employment is artisanal (traditional) rather than industrial and there are at least 98 registered kapenta fishery operators on the Lake, plus over 2,000 fishermen using dugouts and nets in the Western GMA of the Lower Zambezi and Lake Kariba areas.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AREAS OF CONCERN:</a:t>
            </a:r>
          </a:p>
        </p:txBody>
      </p:sp>
      <p:sp>
        <p:nvSpPr>
          <p:cNvPr id="15363" name="Rectangle 3"/>
          <p:cNvSpPr>
            <a:spLocks noGrp="1" noChangeArrowheads="1"/>
          </p:cNvSpPr>
          <p:nvPr>
            <p:ph type="body" idx="1"/>
          </p:nvPr>
        </p:nvSpPr>
        <p:spPr>
          <a:xfrm>
            <a:off x="0" y="4114800"/>
            <a:ext cx="8229600" cy="2514600"/>
          </a:xfrm>
        </p:spPr>
        <p:txBody>
          <a:bodyPr/>
          <a:lstStyle/>
          <a:p>
            <a:pPr marL="800100" lvl="1" indent="-304800" eaLnBrk="1" hangingPunct="1">
              <a:lnSpc>
                <a:spcPct val="80000"/>
              </a:lnSpc>
              <a:buFontTx/>
              <a:buNone/>
            </a:pPr>
            <a:endParaRPr lang="en-US" sz="1600" b="1" smtClean="0"/>
          </a:p>
          <a:p>
            <a:pPr marL="800100" lvl="1" indent="-304800" eaLnBrk="1" hangingPunct="1">
              <a:lnSpc>
                <a:spcPct val="80000"/>
              </a:lnSpc>
              <a:buFontTx/>
              <a:buChar char="•"/>
            </a:pPr>
            <a:r>
              <a:rPr lang="en-US" sz="1600" smtClean="0">
                <a:latin typeface="Book Antiqua" pitchFamily="1" charset="0"/>
              </a:rPr>
              <a:t>radiation poisoning</a:t>
            </a:r>
          </a:p>
          <a:p>
            <a:pPr marL="800100" lvl="1" indent="-304800" eaLnBrk="1" hangingPunct="1">
              <a:lnSpc>
                <a:spcPct val="80000"/>
              </a:lnSpc>
              <a:buFontTx/>
              <a:buChar char="•"/>
            </a:pPr>
            <a:r>
              <a:rPr lang="en-US" sz="1600" smtClean="0">
                <a:latin typeface="Book Antiqua" pitchFamily="1" charset="0"/>
              </a:rPr>
              <a:t>contamination of airborne dust</a:t>
            </a:r>
          </a:p>
          <a:p>
            <a:pPr marL="800100" lvl="1" indent="-304800" eaLnBrk="1" hangingPunct="1">
              <a:lnSpc>
                <a:spcPct val="80000"/>
              </a:lnSpc>
              <a:buFontTx/>
              <a:buChar char="•"/>
            </a:pPr>
            <a:r>
              <a:rPr lang="en-US" sz="1600" smtClean="0">
                <a:latin typeface="Book Antiqua" pitchFamily="1" charset="0"/>
              </a:rPr>
              <a:t>transport of radon and other radio-nuclides through surface water resulting in ingestion and bioaccumulation in plants, animals and humans near the site;</a:t>
            </a:r>
          </a:p>
          <a:p>
            <a:pPr marL="800100" lvl="1" indent="-304800" eaLnBrk="1" hangingPunct="1">
              <a:lnSpc>
                <a:spcPct val="80000"/>
              </a:lnSpc>
              <a:buFontTx/>
              <a:buChar char="•"/>
            </a:pPr>
            <a:r>
              <a:rPr lang="en-US" sz="1600" smtClean="0">
                <a:latin typeface="Book Antiqua" pitchFamily="1" charset="0"/>
              </a:rPr>
              <a:t>bioaccumulation by aquatic species from contaminated runoff.</a:t>
            </a:r>
          </a:p>
          <a:p>
            <a:pPr marL="800100" lvl="1" indent="-304800" eaLnBrk="1" hangingPunct="1">
              <a:lnSpc>
                <a:spcPct val="80000"/>
              </a:lnSpc>
              <a:buFontTx/>
              <a:buChar char="•"/>
            </a:pPr>
            <a:r>
              <a:rPr lang="en-US" sz="1600" smtClean="0">
                <a:latin typeface="Book Antiqua" pitchFamily="1" charset="0"/>
              </a:rPr>
              <a:t>cancer</a:t>
            </a:r>
          </a:p>
          <a:p>
            <a:pPr marL="800100" lvl="1" indent="-304800" eaLnBrk="1" hangingPunct="1">
              <a:lnSpc>
                <a:spcPct val="80000"/>
              </a:lnSpc>
              <a:buFontTx/>
              <a:buChar char="•"/>
            </a:pPr>
            <a:r>
              <a:rPr lang="en-US" sz="1600" smtClean="0">
                <a:latin typeface="Book Antiqua" pitchFamily="1" charset="0"/>
              </a:rPr>
              <a:t>respiratory effects</a:t>
            </a:r>
          </a:p>
          <a:p>
            <a:pPr marL="800100" lvl="1" indent="-304800" eaLnBrk="1" hangingPunct="1">
              <a:lnSpc>
                <a:spcPct val="80000"/>
              </a:lnSpc>
              <a:buFontTx/>
              <a:buChar char="•"/>
            </a:pPr>
            <a:r>
              <a:rPr lang="en-US" sz="1600" smtClean="0">
                <a:latin typeface="Book Antiqua" pitchFamily="1" charset="0"/>
              </a:rPr>
              <a:t>organ damage</a:t>
            </a:r>
            <a:r>
              <a:rPr lang="en-US" sz="1600" baseline="30000" smtClean="0">
                <a:latin typeface="Book Antiqua" pitchFamily="1" charset="0"/>
              </a:rPr>
              <a:t>21</a:t>
            </a:r>
            <a:r>
              <a:rPr lang="en-US" sz="1600" smtClean="0">
                <a:latin typeface="Book Antiqua" pitchFamily="1" charset="0"/>
              </a:rPr>
              <a:t>.</a:t>
            </a:r>
            <a:endParaRPr lang="en-US" sz="1600" b="1" smtClean="0">
              <a:latin typeface="Book Antiqua" pitchFamily="1" charset="0"/>
            </a:endParaRPr>
          </a:p>
          <a:p>
            <a:pPr marL="800100" lvl="1" indent="-304800" eaLnBrk="1" hangingPunct="1">
              <a:lnSpc>
                <a:spcPct val="80000"/>
              </a:lnSpc>
              <a:buFontTx/>
              <a:buChar char="•"/>
            </a:pPr>
            <a:r>
              <a:rPr lang="en-US" sz="1600" b="1" smtClean="0">
                <a:latin typeface="Book Antiqua" pitchFamily="1" charset="0"/>
              </a:rPr>
              <a:t>perception </a:t>
            </a:r>
            <a:r>
              <a:rPr lang="en-US" sz="1600" smtClean="0">
                <a:latin typeface="Book Antiqua" pitchFamily="1" charset="0"/>
              </a:rPr>
              <a:t>alone could damage both the agriculture and tourism industries</a:t>
            </a:r>
            <a:r>
              <a:rPr lang="en-US" sz="1500" smtClean="0">
                <a:latin typeface="Book Antiqua" pitchFamily="1" charset="0"/>
              </a:rPr>
              <a:t> </a:t>
            </a:r>
          </a:p>
        </p:txBody>
      </p:sp>
      <p:sp>
        <p:nvSpPr>
          <p:cNvPr id="15364" name="Rectangle 4"/>
          <p:cNvSpPr>
            <a:spLocks noChangeArrowheads="1"/>
          </p:cNvSpPr>
          <p:nvPr/>
        </p:nvSpPr>
        <p:spPr bwMode="auto">
          <a:xfrm>
            <a:off x="457200" y="914400"/>
            <a:ext cx="8229600" cy="304800"/>
          </a:xfrm>
          <a:prstGeom prst="rect">
            <a:avLst/>
          </a:prstGeom>
          <a:solidFill>
            <a:srgbClr val="C0C0C0"/>
          </a:solidFill>
          <a:ln w="9525">
            <a:noFill/>
            <a:miter lim="800000"/>
            <a:headEnd/>
            <a:tailEnd/>
          </a:ln>
        </p:spPr>
        <p:txBody>
          <a:bodyPr anchor="ctr"/>
          <a:lstStyle/>
          <a:p>
            <a:r>
              <a:rPr lang="en-US" sz="2000" b="1">
                <a:solidFill>
                  <a:schemeClr val="tx2"/>
                </a:solidFill>
                <a:latin typeface="Book Antiqua" pitchFamily="1" charset="0"/>
              </a:rPr>
              <a:t>Socio-Economic and Health Implications (cont)</a:t>
            </a:r>
          </a:p>
        </p:txBody>
      </p:sp>
      <p:sp>
        <p:nvSpPr>
          <p:cNvPr id="15365" name="Rectangle 5"/>
          <p:cNvSpPr>
            <a:spLocks noChangeArrowheads="1"/>
          </p:cNvSpPr>
          <p:nvPr/>
        </p:nvSpPr>
        <p:spPr bwMode="auto">
          <a:xfrm>
            <a:off x="457200" y="1371600"/>
            <a:ext cx="8229600" cy="1219200"/>
          </a:xfrm>
          <a:prstGeom prst="rect">
            <a:avLst/>
          </a:prstGeom>
          <a:noFill/>
          <a:ln w="9525">
            <a:noFill/>
            <a:miter lim="800000"/>
            <a:headEnd/>
            <a:tailEnd/>
          </a:ln>
        </p:spPr>
        <p:txBody>
          <a:bodyPr/>
          <a:lstStyle/>
          <a:p>
            <a:pPr marL="114300" lvl="1">
              <a:lnSpc>
                <a:spcPct val="80000"/>
              </a:lnSpc>
              <a:spcBef>
                <a:spcPct val="20000"/>
              </a:spcBef>
            </a:pPr>
            <a:r>
              <a:rPr lang="en-US" sz="1700" b="1" i="1">
                <a:latin typeface="Book Antiqua" pitchFamily="1" charset="0"/>
              </a:rPr>
              <a:t>Health Risks. </a:t>
            </a:r>
          </a:p>
          <a:p>
            <a:pPr marL="114300" lvl="1">
              <a:lnSpc>
                <a:spcPct val="80000"/>
              </a:lnSpc>
              <a:spcBef>
                <a:spcPct val="20000"/>
              </a:spcBef>
            </a:pPr>
            <a:r>
              <a:rPr lang="en-US" sz="1600">
                <a:latin typeface="Book Antiqua" pitchFamily="1" charset="0"/>
              </a:rPr>
              <a:t>There are obvious, well established human health concerns arising from acid and heavy metal contamination, which are increased by heavy rainfall. The broader effects of Acid Mine Drainage are explained in Section 2 below. The proposed uranium mines have additional associated severe health risks. </a:t>
            </a:r>
          </a:p>
        </p:txBody>
      </p:sp>
      <p:pic>
        <p:nvPicPr>
          <p:cNvPr id="15366" name="Picture 6"/>
          <p:cNvPicPr>
            <a:picLocks noChangeAspect="1" noChangeArrowheads="1"/>
          </p:cNvPicPr>
          <p:nvPr/>
        </p:nvPicPr>
        <p:blipFill>
          <a:blip r:embed="rId2"/>
          <a:srcRect/>
          <a:stretch>
            <a:fillRect/>
          </a:stretch>
        </p:blipFill>
        <p:spPr bwMode="auto">
          <a:xfrm>
            <a:off x="5181600" y="2362200"/>
            <a:ext cx="3324225" cy="2208213"/>
          </a:xfrm>
          <a:prstGeom prst="rect">
            <a:avLst/>
          </a:prstGeom>
          <a:noFill/>
          <a:ln w="9525">
            <a:noFill/>
            <a:miter lim="800000"/>
            <a:headEnd/>
            <a:tailEnd/>
          </a:ln>
        </p:spPr>
      </p:pic>
      <p:sp>
        <p:nvSpPr>
          <p:cNvPr id="15367" name="Rectangle 7"/>
          <p:cNvSpPr>
            <a:spLocks noChangeArrowheads="1"/>
          </p:cNvSpPr>
          <p:nvPr/>
        </p:nvSpPr>
        <p:spPr bwMode="auto">
          <a:xfrm>
            <a:off x="457200" y="4038600"/>
            <a:ext cx="8229600" cy="381000"/>
          </a:xfrm>
          <a:prstGeom prst="rect">
            <a:avLst/>
          </a:prstGeom>
          <a:noFill/>
          <a:ln w="9525">
            <a:noFill/>
            <a:miter lim="800000"/>
            <a:headEnd/>
            <a:tailEnd/>
          </a:ln>
        </p:spPr>
        <p:txBody>
          <a:bodyPr/>
          <a:lstStyle/>
          <a:p>
            <a:pPr marL="114300" lvl="1">
              <a:lnSpc>
                <a:spcPct val="80000"/>
              </a:lnSpc>
              <a:spcBef>
                <a:spcPct val="20000"/>
              </a:spcBef>
            </a:pPr>
            <a:r>
              <a:rPr lang="en-US" sz="1700" b="1" i="1">
                <a:latin typeface="Book Antiqua" pitchFamily="1" charset="0"/>
              </a:rPr>
              <a:t>Risks Include: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AREAS OF CONCERN:</a:t>
            </a:r>
          </a:p>
        </p:txBody>
      </p:sp>
      <p:sp>
        <p:nvSpPr>
          <p:cNvPr id="16387" name="Rectangle 3"/>
          <p:cNvSpPr>
            <a:spLocks noGrp="1" noChangeArrowheads="1"/>
          </p:cNvSpPr>
          <p:nvPr>
            <p:ph type="body" idx="1"/>
          </p:nvPr>
        </p:nvSpPr>
        <p:spPr>
          <a:xfrm>
            <a:off x="457200" y="1219200"/>
            <a:ext cx="8229600" cy="5486400"/>
          </a:xfrm>
        </p:spPr>
        <p:txBody>
          <a:bodyPr/>
          <a:lstStyle/>
          <a:p>
            <a:pPr marL="800100" lvl="1" indent="-304800" eaLnBrk="1" hangingPunct="1">
              <a:lnSpc>
                <a:spcPct val="80000"/>
              </a:lnSpc>
              <a:buFontTx/>
              <a:buNone/>
            </a:pPr>
            <a:endParaRPr lang="en-US" sz="1400" b="1" smtClean="0"/>
          </a:p>
          <a:p>
            <a:pPr marL="800100" lvl="1" indent="-304800" eaLnBrk="1" hangingPunct="1">
              <a:lnSpc>
                <a:spcPct val="80000"/>
              </a:lnSpc>
              <a:buFontTx/>
              <a:buChar char="•"/>
            </a:pPr>
            <a:r>
              <a:rPr lang="en-US" sz="1600" b="1" i="1" smtClean="0">
                <a:latin typeface="Book Antiqua" pitchFamily="1" charset="0"/>
              </a:rPr>
              <a:t>Acids and Toxins:</a:t>
            </a:r>
            <a:r>
              <a:rPr lang="en-US" sz="1600" b="1" smtClean="0">
                <a:latin typeface="Book Antiqua" pitchFamily="1" charset="0"/>
              </a:rPr>
              <a:t> </a:t>
            </a:r>
            <a:r>
              <a:rPr lang="en-US" sz="1600" smtClean="0">
                <a:latin typeface="Book Antiqua" pitchFamily="1" charset="0"/>
              </a:rPr>
              <a:t>Copper mining utilizes large containment ponds, which become permanent lakes, for management of tailings which are both acidic and toxic. Containment of toxins in the proposed highly sensitive areas will be extremely difficult  because the mining sites are located in an erosive environment near the river and elevated in the water catchment. Even if tailings are processed off site there are significant risks of contamination. </a:t>
            </a:r>
          </a:p>
          <a:p>
            <a:pPr marL="800100" lvl="1" indent="-304800" eaLnBrk="1" hangingPunct="1">
              <a:lnSpc>
                <a:spcPct val="80000"/>
              </a:lnSpc>
              <a:buFontTx/>
              <a:buNone/>
            </a:pPr>
            <a:endParaRPr lang="en-US" sz="1600" b="1" i="1" smtClean="0">
              <a:latin typeface="Book Antiqua" pitchFamily="1" charset="0"/>
            </a:endParaRPr>
          </a:p>
          <a:p>
            <a:pPr marL="800100" lvl="1" indent="-304800" eaLnBrk="1" hangingPunct="1">
              <a:lnSpc>
                <a:spcPct val="80000"/>
              </a:lnSpc>
              <a:buFontTx/>
              <a:buChar char="•"/>
            </a:pPr>
            <a:r>
              <a:rPr lang="en-US" sz="1600" b="1" i="1" smtClean="0">
                <a:latin typeface="Book Antiqua" pitchFamily="1" charset="0"/>
              </a:rPr>
              <a:t>Deforestation:</a:t>
            </a:r>
            <a:r>
              <a:rPr lang="en-US" sz="1600" b="1" smtClean="0">
                <a:latin typeface="Book Antiqua" pitchFamily="1" charset="0"/>
              </a:rPr>
              <a:t> </a:t>
            </a:r>
            <a:r>
              <a:rPr lang="en-US" sz="1600" smtClean="0">
                <a:latin typeface="Book Antiqua" pitchFamily="1" charset="0"/>
              </a:rPr>
              <a:t>Deforestation and charcoal production has increased due to road upgrades for exploratory site access, and this is likely to increase in scale as mining exploration and development continues. Of greater concern is that open pit mining by its very nature will entail large scale deforestation since it removes all surface materials and generally expands until the resource being mined runs out. With best practice environmental management standards in place, deforestation and removing surface soil and rock in the steep escarpment area is still highly likely to increase </a:t>
            </a:r>
            <a:r>
              <a:rPr lang="en-US" sz="1600" b="1" smtClean="0">
                <a:latin typeface="Book Antiqua" pitchFamily="1" charset="0"/>
              </a:rPr>
              <a:t>instability, erosion, siltation of tributaries and the main river, </a:t>
            </a:r>
            <a:r>
              <a:rPr lang="en-US" sz="1600" smtClean="0">
                <a:latin typeface="Book Antiqua" pitchFamily="1" charset="0"/>
              </a:rPr>
              <a:t>and result in</a:t>
            </a:r>
            <a:r>
              <a:rPr lang="en-US" sz="1600" b="1" smtClean="0">
                <a:latin typeface="Book Antiqua" pitchFamily="1" charset="0"/>
              </a:rPr>
              <a:t> toxic water pollution.</a:t>
            </a:r>
            <a:r>
              <a:rPr lang="en-US" sz="1600" smtClean="0">
                <a:latin typeface="Book Antiqua" pitchFamily="1" charset="0"/>
              </a:rPr>
              <a:t> Any rehabilitation efforts post-mining could be compromised by the steep nature of the terrain being difficult to stabilize and re-vegetate.</a:t>
            </a:r>
          </a:p>
          <a:p>
            <a:pPr marL="800100" lvl="1" indent="-304800" eaLnBrk="1" hangingPunct="1">
              <a:lnSpc>
                <a:spcPct val="80000"/>
              </a:lnSpc>
              <a:buFontTx/>
              <a:buNone/>
            </a:pPr>
            <a:endParaRPr lang="en-US" sz="1600" b="1" i="1" smtClean="0">
              <a:latin typeface="Book Antiqua" pitchFamily="1" charset="0"/>
            </a:endParaRPr>
          </a:p>
          <a:p>
            <a:pPr marL="800100" lvl="1" indent="-304800" eaLnBrk="1" hangingPunct="1">
              <a:lnSpc>
                <a:spcPct val="80000"/>
              </a:lnSpc>
              <a:buFontTx/>
              <a:buChar char="•"/>
            </a:pPr>
            <a:r>
              <a:rPr lang="en-US" sz="1600" b="1" i="1" smtClean="0">
                <a:latin typeface="Book Antiqua" pitchFamily="1" charset="0"/>
              </a:rPr>
              <a:t>Impact on Wildlife Populations</a:t>
            </a:r>
            <a:r>
              <a:rPr lang="en-US" sz="1600" b="1" smtClean="0">
                <a:latin typeface="Book Antiqua" pitchFamily="1" charset="0"/>
              </a:rPr>
              <a:t>:</a:t>
            </a:r>
            <a:r>
              <a:rPr lang="en-US" sz="1600" smtClean="0">
                <a:latin typeface="Book Antiqua" pitchFamily="1" charset="0"/>
              </a:rPr>
              <a:t> Creation of roads facilitating human and mechanical traffic into the protected areas will inevitably impact the wilderness value of the area. </a:t>
            </a:r>
            <a:r>
              <a:rPr lang="en-US" sz="1600" b="1" smtClean="0">
                <a:latin typeface="Book Antiqua" pitchFamily="1" charset="0"/>
              </a:rPr>
              <a:t>It should be noted that since the inception of the mining exploration and consequent building of new roads into the area, commercial elephant poaching has more than doubled.</a:t>
            </a:r>
          </a:p>
        </p:txBody>
      </p:sp>
      <p:sp>
        <p:nvSpPr>
          <p:cNvPr id="16388" name="Rectangle 4"/>
          <p:cNvSpPr>
            <a:spLocks noChangeArrowheads="1"/>
          </p:cNvSpPr>
          <p:nvPr/>
        </p:nvSpPr>
        <p:spPr bwMode="auto">
          <a:xfrm>
            <a:off x="457200" y="914400"/>
            <a:ext cx="8229600" cy="304800"/>
          </a:xfrm>
          <a:prstGeom prst="rect">
            <a:avLst/>
          </a:prstGeom>
          <a:solidFill>
            <a:srgbClr val="C0C0C0"/>
          </a:solidFill>
          <a:ln w="9525">
            <a:noFill/>
            <a:miter lim="800000"/>
            <a:headEnd/>
            <a:tailEnd/>
          </a:ln>
        </p:spPr>
        <p:txBody>
          <a:bodyPr anchor="ctr"/>
          <a:lstStyle/>
          <a:p>
            <a:r>
              <a:rPr lang="en-US" sz="2000" b="1">
                <a:solidFill>
                  <a:schemeClr val="tx2"/>
                </a:solidFill>
                <a:latin typeface="Book Antiqua" pitchFamily="1" charset="0"/>
              </a:rPr>
              <a:t>Related Environmental Impact Concerns</a:t>
            </a:r>
            <a:r>
              <a:rPr lang="en-US" sz="2000">
                <a:solidFill>
                  <a:schemeClr val="tx2"/>
                </a:solidFill>
                <a:latin typeface="Book Antiqua" pitchFamily="1"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AREAS OF CONCERN:</a:t>
            </a:r>
          </a:p>
        </p:txBody>
      </p:sp>
      <p:sp>
        <p:nvSpPr>
          <p:cNvPr id="17411" name="Rectangle 3"/>
          <p:cNvSpPr>
            <a:spLocks noGrp="1" noChangeArrowheads="1"/>
          </p:cNvSpPr>
          <p:nvPr>
            <p:ph type="body" idx="1"/>
          </p:nvPr>
        </p:nvSpPr>
        <p:spPr>
          <a:xfrm>
            <a:off x="457200" y="1371600"/>
            <a:ext cx="8229600" cy="2209800"/>
          </a:xfrm>
        </p:spPr>
        <p:txBody>
          <a:bodyPr/>
          <a:lstStyle/>
          <a:p>
            <a:pPr marL="800100" lvl="1" indent="-304800" eaLnBrk="1" hangingPunct="1">
              <a:lnSpc>
                <a:spcPct val="80000"/>
              </a:lnSpc>
              <a:buFontTx/>
              <a:buChar char="•"/>
            </a:pPr>
            <a:r>
              <a:rPr lang="en-US" sz="1600" smtClean="0">
                <a:latin typeface="Book Antiqua" pitchFamily="1" charset="0"/>
              </a:rPr>
              <a:t>The proposed mining areas lie within the terrestrial eco-region of Zambezi and Mopane Woodlands which supports some of the most significant wildlife populations in Africa</a:t>
            </a:r>
            <a:r>
              <a:rPr lang="en-US" sz="1600" baseline="30000" smtClean="0">
                <a:latin typeface="Book Antiqua" pitchFamily="1" charset="0"/>
              </a:rPr>
              <a:t>6</a:t>
            </a:r>
            <a:r>
              <a:rPr lang="en-US" sz="1600" smtClean="0">
                <a:latin typeface="Book Antiqua" pitchFamily="1" charset="0"/>
              </a:rPr>
              <a:t>. </a:t>
            </a:r>
          </a:p>
          <a:p>
            <a:pPr marL="800100" lvl="1" indent="-304800" eaLnBrk="1" hangingPunct="1">
              <a:lnSpc>
                <a:spcPct val="80000"/>
              </a:lnSpc>
              <a:buFontTx/>
              <a:buChar char="•"/>
            </a:pPr>
            <a:r>
              <a:rPr lang="en-US" sz="1600" smtClean="0">
                <a:latin typeface="Book Antiqua" pitchFamily="1" charset="0"/>
              </a:rPr>
              <a:t>Elephant and buffalo populations are particularly healthy.</a:t>
            </a:r>
          </a:p>
          <a:p>
            <a:pPr marL="800100" lvl="1" indent="-304800" eaLnBrk="1" hangingPunct="1">
              <a:lnSpc>
                <a:spcPct val="80000"/>
              </a:lnSpc>
              <a:buFontTx/>
              <a:buChar char="•"/>
            </a:pPr>
            <a:r>
              <a:rPr lang="en-US" sz="1600" smtClean="0">
                <a:latin typeface="Book Antiqua" pitchFamily="1" charset="0"/>
              </a:rPr>
              <a:t>More specifically the region contains the Middle Zambezi-Luangwa freshwater eco-region between Kariba and Cahora Bassa damns</a:t>
            </a:r>
            <a:r>
              <a:rPr lang="en-US" sz="1600" baseline="30000" smtClean="0">
                <a:latin typeface="Book Antiqua" pitchFamily="1" charset="0"/>
              </a:rPr>
              <a:t>7</a:t>
            </a:r>
            <a:r>
              <a:rPr lang="en-US" sz="1600" smtClean="0">
                <a:latin typeface="Book Antiqua" pitchFamily="1" charset="0"/>
              </a:rPr>
              <a:t>, and downstream from Cahora Bassa through Mozambique to the Indian Ocean is designated as the Lower Zambezi freshwater eco-region</a:t>
            </a:r>
            <a:r>
              <a:rPr lang="en-US" sz="1600" baseline="30000" smtClean="0">
                <a:latin typeface="Book Antiqua" pitchFamily="1" charset="0"/>
              </a:rPr>
              <a:t>8</a:t>
            </a:r>
            <a:r>
              <a:rPr lang="en-US" sz="1600" smtClean="0">
                <a:latin typeface="Book Antiqua" pitchFamily="1" charset="0"/>
              </a:rPr>
              <a:t>. </a:t>
            </a:r>
          </a:p>
          <a:p>
            <a:pPr marL="800100" lvl="1" indent="-304800" eaLnBrk="1" hangingPunct="1">
              <a:lnSpc>
                <a:spcPct val="80000"/>
              </a:lnSpc>
              <a:buFontTx/>
              <a:buChar char="•"/>
            </a:pPr>
            <a:r>
              <a:rPr lang="en-US" sz="1600" smtClean="0">
                <a:latin typeface="Book Antiqua" pitchFamily="1" charset="0"/>
              </a:rPr>
              <a:t>Directly across the Zambezi River from the mine sites, in the same water-catchment, lies the World Heritage site of Mana Pools National Park.</a:t>
            </a:r>
          </a:p>
        </p:txBody>
      </p:sp>
      <p:sp>
        <p:nvSpPr>
          <p:cNvPr id="17412" name="Rectangle 4"/>
          <p:cNvSpPr>
            <a:spLocks noChangeArrowheads="1"/>
          </p:cNvSpPr>
          <p:nvPr/>
        </p:nvSpPr>
        <p:spPr bwMode="auto">
          <a:xfrm>
            <a:off x="457200" y="838200"/>
            <a:ext cx="8229600" cy="381000"/>
          </a:xfrm>
          <a:prstGeom prst="rect">
            <a:avLst/>
          </a:prstGeom>
          <a:solidFill>
            <a:srgbClr val="C0C0C0"/>
          </a:solidFill>
          <a:ln w="9525">
            <a:noFill/>
            <a:miter lim="800000"/>
            <a:headEnd/>
            <a:tailEnd/>
          </a:ln>
        </p:spPr>
        <p:txBody>
          <a:bodyPr anchor="ctr"/>
          <a:lstStyle/>
          <a:p>
            <a:r>
              <a:rPr lang="en-US" b="1">
                <a:solidFill>
                  <a:schemeClr val="tx2"/>
                </a:solidFill>
                <a:latin typeface="Book Antiqua" pitchFamily="1" charset="0"/>
              </a:rPr>
              <a:t>Violation of International Agreements against Mining in Protected Areas</a:t>
            </a:r>
          </a:p>
        </p:txBody>
      </p:sp>
      <p:sp>
        <p:nvSpPr>
          <p:cNvPr id="17413" name="Rectangle 5"/>
          <p:cNvSpPr>
            <a:spLocks noChangeArrowheads="1"/>
          </p:cNvSpPr>
          <p:nvPr/>
        </p:nvSpPr>
        <p:spPr bwMode="auto">
          <a:xfrm>
            <a:off x="381000" y="3581400"/>
            <a:ext cx="8305800" cy="3124200"/>
          </a:xfrm>
          <a:prstGeom prst="rect">
            <a:avLst/>
          </a:prstGeom>
          <a:noFill/>
          <a:ln w="9525">
            <a:noFill/>
            <a:miter lim="800000"/>
            <a:headEnd/>
            <a:tailEnd/>
          </a:ln>
        </p:spPr>
        <p:txBody>
          <a:bodyPr/>
          <a:lstStyle/>
          <a:p>
            <a:pPr marL="114300" lvl="1">
              <a:spcBef>
                <a:spcPct val="20000"/>
              </a:spcBef>
            </a:pPr>
            <a:r>
              <a:rPr lang="en-US" sz="1500" b="1">
                <a:latin typeface="Book Antiqua" pitchFamily="1" charset="0"/>
              </a:rPr>
              <a:t>In accordance with IUCN recommendations, the International Council for Mines and Metals (ICMM) has undertaken “not to explore or mine in World Heritage properties. All possible steps will be taken to ensure that existing operations in World Heritage properties as well as existing and future operations </a:t>
            </a:r>
            <a:r>
              <a:rPr lang="en-US" sz="1500" b="1" i="1">
                <a:latin typeface="Book Antiqua" pitchFamily="1" charset="0"/>
              </a:rPr>
              <a:t>adjacent to</a:t>
            </a:r>
            <a:r>
              <a:rPr lang="en-US" sz="1500" b="1">
                <a:latin typeface="Book Antiqua" pitchFamily="1" charset="0"/>
              </a:rPr>
              <a:t> World Heritage properties are not incompatible with the outstanding universal value for which these properties are listed and do not put the integrity of these properties at risk” </a:t>
            </a:r>
            <a:r>
              <a:rPr lang="en-US" sz="1500" b="1" baseline="30000">
                <a:latin typeface="Book Antiqua" pitchFamily="1" charset="0"/>
              </a:rPr>
              <a:t>9</a:t>
            </a:r>
            <a:r>
              <a:rPr lang="en-US" sz="1500" b="1">
                <a:latin typeface="Book Antiqua" pitchFamily="1" charset="0"/>
              </a:rPr>
              <a:t>. The proximity of the mines to the World Heritage Site elevates the level of concern from a local to an international issue.</a:t>
            </a:r>
          </a:p>
          <a:p>
            <a:pPr marL="114300" lvl="1">
              <a:spcBef>
                <a:spcPct val="20000"/>
              </a:spcBef>
            </a:pPr>
            <a:endParaRPr lang="en-US" sz="1500" b="1">
              <a:latin typeface="Book Antiqua" pitchFamily="1" charset="0"/>
            </a:endParaRPr>
          </a:p>
          <a:p>
            <a:pPr marL="114300" lvl="1">
              <a:spcBef>
                <a:spcPct val="20000"/>
              </a:spcBef>
            </a:pPr>
            <a:r>
              <a:rPr lang="en-US" sz="1500" b="1">
                <a:latin typeface="Book Antiqua" pitchFamily="1" charset="0"/>
              </a:rPr>
              <a:t>In 2000 the IUCN put forward recommendations that governments should forbid mining in Category 1-IV Protected Areas</a:t>
            </a:r>
            <a:r>
              <a:rPr lang="en-US" sz="1500" b="1" baseline="30000">
                <a:latin typeface="Book Antiqua" pitchFamily="1" charset="0"/>
              </a:rPr>
              <a:t>10</a:t>
            </a:r>
            <a:r>
              <a:rPr lang="en-US" sz="1500" b="1">
                <a:latin typeface="Book Antiqua" pitchFamily="1" charset="0"/>
              </a:rPr>
              <a:t>. The Lower Zambezi National Park, and the affected GMAs, fall under the 1-IV category</a:t>
            </a:r>
            <a:r>
              <a:rPr lang="en-US" sz="1500" b="1" baseline="30000">
                <a:latin typeface="Book Antiqua" pitchFamily="1" charset="0"/>
              </a:rPr>
              <a:t>11</a:t>
            </a:r>
            <a:r>
              <a:rPr lang="en-US" sz="1500" b="1">
                <a:latin typeface="Book Antiqua" pitchFamily="1" charset="0"/>
              </a:rPr>
              <a:t>.  The ICMM has also acknowledged that exploration and mining may be incompatible with the objectives for which these areas are designated for protection</a:t>
            </a:r>
            <a:r>
              <a:rPr lang="en-US" sz="1500" b="1" baseline="30000">
                <a:latin typeface="Book Antiqua" pitchFamily="1" charset="0"/>
              </a:rPr>
              <a:t>9</a:t>
            </a:r>
            <a:r>
              <a:rPr lang="en-US" sz="1500" b="1">
                <a:latin typeface="Book Antiqua" pitchFamily="1"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AREAS OF CONCERN:</a:t>
            </a:r>
          </a:p>
        </p:txBody>
      </p:sp>
      <p:sp>
        <p:nvSpPr>
          <p:cNvPr id="18435" name="Rectangle 4"/>
          <p:cNvSpPr>
            <a:spLocks noChangeArrowheads="1"/>
          </p:cNvSpPr>
          <p:nvPr/>
        </p:nvSpPr>
        <p:spPr bwMode="auto">
          <a:xfrm>
            <a:off x="457200" y="838200"/>
            <a:ext cx="8229600" cy="381000"/>
          </a:xfrm>
          <a:prstGeom prst="rect">
            <a:avLst/>
          </a:prstGeom>
          <a:solidFill>
            <a:srgbClr val="C0C0C0"/>
          </a:solidFill>
          <a:ln w="9525">
            <a:noFill/>
            <a:miter lim="800000"/>
            <a:headEnd/>
            <a:tailEnd/>
          </a:ln>
        </p:spPr>
        <p:txBody>
          <a:bodyPr anchor="ctr"/>
          <a:lstStyle/>
          <a:p>
            <a:r>
              <a:rPr lang="en-US" sz="2000" b="1">
                <a:solidFill>
                  <a:schemeClr val="tx2"/>
                </a:solidFill>
                <a:latin typeface="Book Antiqua" pitchFamily="1" charset="0"/>
              </a:rPr>
              <a:t>International Conservation Relevance</a:t>
            </a:r>
          </a:p>
        </p:txBody>
      </p:sp>
      <p:sp>
        <p:nvSpPr>
          <p:cNvPr id="18436" name="Rectangle 7"/>
          <p:cNvSpPr>
            <a:spLocks noChangeArrowheads="1"/>
          </p:cNvSpPr>
          <p:nvPr/>
        </p:nvSpPr>
        <p:spPr bwMode="auto">
          <a:xfrm>
            <a:off x="457200" y="1295400"/>
            <a:ext cx="8229600" cy="1600200"/>
          </a:xfrm>
          <a:prstGeom prst="rect">
            <a:avLst/>
          </a:prstGeom>
          <a:noFill/>
          <a:ln w="9525">
            <a:noFill/>
            <a:miter lim="800000"/>
            <a:headEnd/>
            <a:tailEnd/>
          </a:ln>
        </p:spPr>
        <p:txBody>
          <a:bodyPr/>
          <a:lstStyle/>
          <a:p>
            <a:pPr marL="114300" lvl="1">
              <a:lnSpc>
                <a:spcPct val="80000"/>
              </a:lnSpc>
              <a:spcBef>
                <a:spcPct val="20000"/>
              </a:spcBef>
            </a:pPr>
            <a:r>
              <a:rPr lang="en-US" sz="1500">
                <a:latin typeface="Book Antiqua" pitchFamily="1" charset="0"/>
              </a:rPr>
              <a:t>The known IUCN Red Listed species occurring inside the potential mining impact area are listed in Table 1 below</a:t>
            </a:r>
            <a:r>
              <a:rPr lang="en-US" sz="1500" baseline="30000">
                <a:latin typeface="Book Antiqua" pitchFamily="1" charset="0"/>
              </a:rPr>
              <a:t>22</a:t>
            </a:r>
            <a:r>
              <a:rPr lang="en-US" sz="1500">
                <a:latin typeface="Book Antiqua" pitchFamily="1" charset="0"/>
              </a:rPr>
              <a:t>. The table includes only the species which are listed under IUCN “threatened” species categories, all of which already face a high to extremely high risk of extinction in the wild; i.e. those that are critically endangered (CR), endangered (EN) or vulnerable (VU).</a:t>
            </a:r>
            <a:r>
              <a:rPr lang="en-US" sz="1400">
                <a:latin typeface="Book Antiqua" pitchFamily="1" charset="0"/>
              </a:rPr>
              <a:t> </a:t>
            </a:r>
          </a:p>
        </p:txBody>
      </p:sp>
      <p:graphicFrame>
        <p:nvGraphicFramePr>
          <p:cNvPr id="15539" name="Group 179"/>
          <p:cNvGraphicFramePr>
            <a:graphicFrameLocks noGrp="1"/>
          </p:cNvGraphicFramePr>
          <p:nvPr>
            <p:ph idx="1"/>
          </p:nvPr>
        </p:nvGraphicFramePr>
        <p:xfrm>
          <a:off x="838200" y="2590800"/>
          <a:ext cx="6781800" cy="3200400"/>
        </p:xfrm>
        <a:graphic>
          <a:graphicData uri="http://schemas.openxmlformats.org/drawingml/2006/table">
            <a:tbl>
              <a:tblPr/>
              <a:tblGrid>
                <a:gridCol w="2422525"/>
                <a:gridCol w="2189163"/>
                <a:gridCol w="2170112"/>
              </a:tblGrid>
              <a:tr h="385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Book Antiqua" pitchFamily="1" charset="0"/>
                          <a:cs typeface="Times New Roman" pitchFamily="1" charset="0"/>
                        </a:rPr>
                        <a:t>Common Name</a:t>
                      </a:r>
                      <a:endParaRPr kumimoji="0" lang="en-US" sz="1200" b="0" i="0" u="none" strike="noStrike" cap="none" normalizeH="0" baseline="0" smtClean="0">
                        <a:ln>
                          <a:noFill/>
                        </a:ln>
                        <a:solidFill>
                          <a:schemeClr val="tx1"/>
                        </a:solidFill>
                        <a:effectLst/>
                        <a:latin typeface="Book Antiqua" pitchFamily="1"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Book Antiqua" pitchFamily="1" charset="0"/>
                          <a:cs typeface="Times New Roman" pitchFamily="1" charset="0"/>
                        </a:rPr>
                        <a:t>Scientific Name</a:t>
                      </a:r>
                      <a:endParaRPr kumimoji="0" lang="en-US" sz="1200" b="0" i="0" u="none" strike="noStrike" cap="none" normalizeH="0" baseline="0" smtClean="0">
                        <a:ln>
                          <a:noFill/>
                        </a:ln>
                        <a:solidFill>
                          <a:schemeClr val="tx1"/>
                        </a:solidFill>
                        <a:effectLst/>
                        <a:latin typeface="Book Antiqua" pitchFamily="1"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Book Antiqua" pitchFamily="1" charset="0"/>
                          <a:cs typeface="Times New Roman" pitchFamily="1" charset="0"/>
                        </a:rPr>
                        <a:t>Red List category and criteria (ver 3.1 2001)</a:t>
                      </a:r>
                      <a:endParaRPr kumimoji="0" lang="en-US" sz="1200" b="0" i="0" u="none" strike="noStrike" cap="none" normalizeH="0" baseline="0" smtClean="0">
                        <a:ln>
                          <a:noFill/>
                        </a:ln>
                        <a:solidFill>
                          <a:schemeClr val="tx1"/>
                        </a:solidFill>
                        <a:effectLst/>
                        <a:latin typeface="Book Antiqua" pitchFamily="1"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Kariba tilapia</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Oreochromis mortimer</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CR A2ae</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African wild dog </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Lycaon pictus</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EN C2a(i)</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Marsh Mongoose</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Herpestes palustris</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EN B1+2abcd</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African lion</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Panthera leo</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VU A2abcd</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Common Hippopotamus</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Hippopotamus amphibious</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VU A4cd</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African elephant</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Loxodonta africana</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VU A2a</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Lappet-faced vulture</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Torgos tracheliotos</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VU C2a(ii)</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White-headed vulture</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Trigonoceps occipitalis</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VU C2a(ii)</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Harrison's Fruit bat</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Lissonycteris goliath</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VU A3c +4c</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Threespot tilapia</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Oreochromis andersonii</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Book Antiqua" pitchFamily="1" charset="0"/>
                          <a:cs typeface="Times New Roman" pitchFamily="1" charset="0"/>
                        </a:rPr>
                        <a:t>VU A3e</a:t>
                      </a:r>
                      <a:endParaRPr kumimoji="0" lang="en-US" sz="1200" b="0" i="0" u="none" strike="noStrike" cap="none" normalizeH="0" baseline="0" smtClean="0">
                        <a:ln>
                          <a:noFill/>
                        </a:ln>
                        <a:solidFill>
                          <a:schemeClr val="tx1"/>
                        </a:solidFill>
                        <a:effectLst/>
                        <a:latin typeface="Book Antiqua" pitchFamily="1"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87" name="Rectangle 177"/>
          <p:cNvSpPr>
            <a:spLocks noChangeArrowheads="1"/>
          </p:cNvSpPr>
          <p:nvPr/>
        </p:nvSpPr>
        <p:spPr bwMode="auto">
          <a:xfrm>
            <a:off x="304800" y="2362200"/>
            <a:ext cx="8229600" cy="1447800"/>
          </a:xfrm>
          <a:prstGeom prst="rect">
            <a:avLst/>
          </a:prstGeom>
          <a:noFill/>
          <a:ln w="9525">
            <a:noFill/>
            <a:miter lim="800000"/>
            <a:headEnd/>
            <a:tailEnd/>
          </a:ln>
        </p:spPr>
        <p:txBody>
          <a:bodyPr/>
          <a:lstStyle/>
          <a:p>
            <a:pPr marL="114300" lvl="1">
              <a:lnSpc>
                <a:spcPct val="80000"/>
              </a:lnSpc>
              <a:spcBef>
                <a:spcPct val="20000"/>
              </a:spcBef>
            </a:pPr>
            <a:r>
              <a:rPr lang="en-US" sz="1400" b="1">
                <a:latin typeface="Book Antiqua" pitchFamily="1" charset="0"/>
              </a:rPr>
              <a:t>Table 1.</a:t>
            </a:r>
            <a:r>
              <a:rPr lang="en-US" sz="1400">
                <a:latin typeface="Book Antiqua" pitchFamily="1" charset="0"/>
              </a:rPr>
              <a:t> </a:t>
            </a:r>
            <a:r>
              <a:rPr lang="en-US" sz="1400" i="1">
                <a:latin typeface="Book Antiqua" pitchFamily="1" charset="0"/>
              </a:rPr>
              <a:t>Known IUCN Red Listed species occurring in the Lower Zambezi area.</a:t>
            </a:r>
          </a:p>
        </p:txBody>
      </p:sp>
      <p:sp>
        <p:nvSpPr>
          <p:cNvPr id="18488" name="Rectangle 178"/>
          <p:cNvSpPr>
            <a:spLocks noChangeArrowheads="1"/>
          </p:cNvSpPr>
          <p:nvPr/>
        </p:nvSpPr>
        <p:spPr bwMode="auto">
          <a:xfrm>
            <a:off x="381000" y="5943600"/>
            <a:ext cx="8229600" cy="1447800"/>
          </a:xfrm>
          <a:prstGeom prst="rect">
            <a:avLst/>
          </a:prstGeom>
          <a:noFill/>
          <a:ln w="9525">
            <a:noFill/>
            <a:miter lim="800000"/>
            <a:headEnd/>
            <a:tailEnd/>
          </a:ln>
        </p:spPr>
        <p:txBody>
          <a:bodyPr/>
          <a:lstStyle/>
          <a:p>
            <a:pPr marL="114300" lvl="1">
              <a:lnSpc>
                <a:spcPct val="80000"/>
              </a:lnSpc>
              <a:spcBef>
                <a:spcPct val="20000"/>
              </a:spcBef>
            </a:pPr>
            <a:r>
              <a:rPr lang="en-US" sz="1500">
                <a:latin typeface="Book Antiqua" pitchFamily="1" charset="0"/>
              </a:rPr>
              <a:t>Additionally, the Lower Zambezi National Park and adjacent protected areas support over 40 species of fish</a:t>
            </a:r>
            <a:r>
              <a:rPr lang="en-US" sz="1500" baseline="30000">
                <a:latin typeface="Book Antiqua" pitchFamily="1" charset="0"/>
              </a:rPr>
              <a:t>8</a:t>
            </a:r>
            <a:r>
              <a:rPr lang="en-US" sz="1500">
                <a:latin typeface="Book Antiqua" pitchFamily="1" charset="0"/>
              </a:rPr>
              <a:t> and more than 400 bird species, with 12 bird species of global conservation concern</a:t>
            </a:r>
            <a:r>
              <a:rPr lang="en-US" sz="1500" baseline="30000">
                <a:latin typeface="Book Antiqua" pitchFamily="1" charset="0"/>
              </a:rPr>
              <a:t>23</a:t>
            </a:r>
            <a:r>
              <a:rPr lang="en-US" sz="1500">
                <a:latin typeface="Book Antiqua" pitchFamily="1" charset="0"/>
              </a:rPr>
              <a:t>. Many other unidentified endangered species may well reside in the area. Limited data.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CONCLUSION:</a:t>
            </a:r>
          </a:p>
        </p:txBody>
      </p:sp>
      <p:sp>
        <p:nvSpPr>
          <p:cNvPr id="19459" name="Rectangle 3"/>
          <p:cNvSpPr>
            <a:spLocks noGrp="1" noChangeArrowheads="1"/>
          </p:cNvSpPr>
          <p:nvPr>
            <p:ph type="body" idx="1"/>
          </p:nvPr>
        </p:nvSpPr>
        <p:spPr>
          <a:xfrm>
            <a:off x="457200" y="914400"/>
            <a:ext cx="8229600" cy="4953000"/>
          </a:xfrm>
        </p:spPr>
        <p:txBody>
          <a:bodyPr/>
          <a:lstStyle/>
          <a:p>
            <a:pPr marL="800100" lvl="1" indent="-304800" eaLnBrk="1" hangingPunct="1">
              <a:lnSpc>
                <a:spcPct val="90000"/>
              </a:lnSpc>
              <a:buFontTx/>
              <a:buNone/>
            </a:pPr>
            <a:endParaRPr lang="en-US" sz="2000" b="1" smtClean="0"/>
          </a:p>
          <a:p>
            <a:pPr marL="800100" lvl="1" indent="-304800" eaLnBrk="1" hangingPunct="1">
              <a:lnSpc>
                <a:spcPct val="90000"/>
              </a:lnSpc>
              <a:buFontTx/>
              <a:buChar char="•"/>
            </a:pPr>
            <a:r>
              <a:rPr lang="en-US" sz="2000" smtClean="0">
                <a:latin typeface="Book Antiqua" pitchFamily="1" charset="0"/>
              </a:rPr>
              <a:t>The ZAWA Act clearly states that no mining right be granted that does not take into account the need to conserve and protect </a:t>
            </a:r>
            <a:r>
              <a:rPr lang="en-GB" sz="2000" smtClean="0">
                <a:latin typeface="Book Antiqua" pitchFamily="1" charset="0"/>
              </a:rPr>
              <a:t>“the air, water, soil, flora, fauna, fish, fisheries and scenic attractions in or on the land”. All of these assets can be adversely impacted by the proposed mining operations. </a:t>
            </a:r>
          </a:p>
          <a:p>
            <a:pPr marL="800100" lvl="1" indent="-304800" eaLnBrk="1" hangingPunct="1">
              <a:lnSpc>
                <a:spcPct val="90000"/>
              </a:lnSpc>
              <a:buFontTx/>
              <a:buNone/>
            </a:pPr>
            <a:endParaRPr lang="en-GB" sz="2000" smtClean="0">
              <a:latin typeface="Book Antiqua" pitchFamily="1" charset="0"/>
            </a:endParaRPr>
          </a:p>
          <a:p>
            <a:pPr marL="800100" lvl="1" indent="-304800" eaLnBrk="1" hangingPunct="1">
              <a:lnSpc>
                <a:spcPct val="90000"/>
              </a:lnSpc>
              <a:buFontTx/>
              <a:buChar char="•"/>
            </a:pPr>
            <a:r>
              <a:rPr lang="en-GB" sz="2000" smtClean="0">
                <a:latin typeface="Book Antiqua" pitchFamily="1" charset="0"/>
              </a:rPr>
              <a:t>Contaminants  may be created during the exploratory phase, prior to the EIA being undertaken or submitted, and concerned that Pre-Feasability Studies and Bankable Feasability Studies are not being made available to concerned parties. </a:t>
            </a:r>
          </a:p>
          <a:p>
            <a:pPr marL="800100" lvl="1" indent="-304800" eaLnBrk="1" hangingPunct="1">
              <a:lnSpc>
                <a:spcPct val="90000"/>
              </a:lnSpc>
              <a:buFontTx/>
              <a:buNone/>
            </a:pPr>
            <a:endParaRPr lang="en-US" sz="2000" smtClean="0">
              <a:latin typeface="Book Antiqua" pitchFamily="1" charset="0"/>
            </a:endParaRPr>
          </a:p>
          <a:p>
            <a:pPr marL="800100" lvl="1" indent="-304800" eaLnBrk="1" hangingPunct="1">
              <a:lnSpc>
                <a:spcPct val="90000"/>
              </a:lnSpc>
              <a:buFontTx/>
              <a:buChar char="•"/>
            </a:pPr>
            <a:r>
              <a:rPr lang="en-US" sz="2000" smtClean="0">
                <a:latin typeface="Book Antiqua" pitchFamily="1" charset="0"/>
              </a:rPr>
              <a:t>Clearly mining is an essential component of the economic development of Zambia, but also clear is that it is not the industry of choice in all areas and that special areas require special consideration.</a:t>
            </a:r>
            <a:r>
              <a:rPr lang="en-US" sz="200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REQUESTS:</a:t>
            </a:r>
          </a:p>
        </p:txBody>
      </p:sp>
      <p:sp>
        <p:nvSpPr>
          <p:cNvPr id="20483" name="Rectangle 3"/>
          <p:cNvSpPr>
            <a:spLocks noGrp="1" noChangeArrowheads="1"/>
          </p:cNvSpPr>
          <p:nvPr>
            <p:ph type="body" idx="1"/>
          </p:nvPr>
        </p:nvSpPr>
        <p:spPr>
          <a:xfrm>
            <a:off x="381000" y="685800"/>
            <a:ext cx="8229600" cy="6019800"/>
          </a:xfrm>
        </p:spPr>
        <p:txBody>
          <a:bodyPr/>
          <a:lstStyle/>
          <a:p>
            <a:pPr marL="800100" lvl="1" indent="-304800" eaLnBrk="1" hangingPunct="1">
              <a:lnSpc>
                <a:spcPct val="80000"/>
              </a:lnSpc>
              <a:buFontTx/>
              <a:buNone/>
            </a:pPr>
            <a:endParaRPr lang="en-US" sz="1200" b="1" smtClean="0"/>
          </a:p>
          <a:p>
            <a:pPr marL="800100" lvl="1" indent="-304800" eaLnBrk="1" hangingPunct="1">
              <a:lnSpc>
                <a:spcPct val="80000"/>
              </a:lnSpc>
              <a:buFontTx/>
              <a:buChar char="•"/>
            </a:pPr>
            <a:r>
              <a:rPr lang="en-US" sz="1900" smtClean="0">
                <a:latin typeface="Book Antiqua" pitchFamily="1" charset="0"/>
              </a:rPr>
              <a:t>copies of any baseline or feasibility studies already completed by the mining companies and submitted to the Environmental Council of Zambia be made available to concerned parties; if they are not available that they be conducted and made available before further exploration is undertaken, </a:t>
            </a:r>
          </a:p>
          <a:p>
            <a:pPr marL="800100" lvl="1" indent="-304800" eaLnBrk="1" hangingPunct="1">
              <a:lnSpc>
                <a:spcPct val="80000"/>
              </a:lnSpc>
              <a:buFontTx/>
              <a:buNone/>
            </a:pPr>
            <a:endParaRPr lang="en-US" sz="1900" smtClean="0">
              <a:latin typeface="Book Antiqua" pitchFamily="1" charset="0"/>
            </a:endParaRPr>
          </a:p>
          <a:p>
            <a:pPr marL="800100" lvl="1" indent="-304800" eaLnBrk="1" hangingPunct="1">
              <a:lnSpc>
                <a:spcPct val="80000"/>
              </a:lnSpc>
              <a:buFontTx/>
              <a:buChar char="•"/>
            </a:pPr>
            <a:r>
              <a:rPr lang="en-US" sz="1900" smtClean="0">
                <a:latin typeface="Book Antiqua" pitchFamily="1" charset="0"/>
              </a:rPr>
              <a:t>the ECZ and other internationally recognized authorities identified are allowed access to the exploration sites to assess the potential impacts exploration may have already caused, and evaluate the environmental standards of the current exploratory procedures, </a:t>
            </a:r>
          </a:p>
          <a:p>
            <a:pPr marL="800100" lvl="1" indent="-304800" eaLnBrk="1" hangingPunct="1">
              <a:lnSpc>
                <a:spcPct val="80000"/>
              </a:lnSpc>
              <a:buFontTx/>
              <a:buNone/>
            </a:pPr>
            <a:endParaRPr lang="en-US" sz="1900" smtClean="0">
              <a:latin typeface="Book Antiqua" pitchFamily="1" charset="0"/>
            </a:endParaRPr>
          </a:p>
          <a:p>
            <a:pPr marL="800100" lvl="1" indent="-304800" eaLnBrk="1" hangingPunct="1">
              <a:lnSpc>
                <a:spcPct val="80000"/>
              </a:lnSpc>
              <a:buFontTx/>
              <a:buChar char="•"/>
            </a:pPr>
            <a:r>
              <a:rPr lang="en-US" sz="1900" smtClean="0">
                <a:latin typeface="Book Antiqua" pitchFamily="1" charset="0"/>
              </a:rPr>
              <a:t>all further mining exploration and expansions are temporarily put on hold until the above requests are undertaken, </a:t>
            </a:r>
          </a:p>
          <a:p>
            <a:pPr marL="800100" lvl="1" indent="-304800" eaLnBrk="1" hangingPunct="1">
              <a:lnSpc>
                <a:spcPct val="80000"/>
              </a:lnSpc>
              <a:buFontTx/>
              <a:buNone/>
            </a:pPr>
            <a:endParaRPr lang="en-US" sz="1900" smtClean="0">
              <a:latin typeface="Book Antiqua" pitchFamily="1" charset="0"/>
            </a:endParaRPr>
          </a:p>
          <a:p>
            <a:pPr marL="800100" lvl="1" indent="-304800" eaLnBrk="1" hangingPunct="1">
              <a:lnSpc>
                <a:spcPct val="80000"/>
              </a:lnSpc>
              <a:buFontTx/>
              <a:buChar char="•"/>
            </a:pPr>
            <a:r>
              <a:rPr lang="en-US" sz="1900" smtClean="0">
                <a:latin typeface="Book Antiqua" pitchFamily="1" charset="0"/>
              </a:rPr>
              <a:t>before any agreements or contracts are granted to undertake actual mining operations an EIA be carried out by an internationally recognized and creditable independent party, to be assigned by a committee made up of the  ECZ, ZAWA, and assigned experts nominated by globally recognized conservation authorities</a:t>
            </a:r>
          </a:p>
          <a:p>
            <a:pPr marL="800100" lvl="1" indent="-304800" eaLnBrk="1" hangingPunct="1">
              <a:lnSpc>
                <a:spcPct val="80000"/>
              </a:lnSpc>
              <a:buFontTx/>
              <a:buNone/>
            </a:pPr>
            <a:endParaRPr lang="en-US" sz="1900" smtClean="0">
              <a:latin typeface="Book Antiqua" pitchFamily="1" charset="0"/>
            </a:endParaRPr>
          </a:p>
          <a:p>
            <a:pPr marL="800100" lvl="1" indent="-304800" eaLnBrk="1" hangingPunct="1">
              <a:lnSpc>
                <a:spcPct val="80000"/>
              </a:lnSpc>
              <a:buFontTx/>
              <a:buChar char="•"/>
            </a:pPr>
            <a:r>
              <a:rPr lang="en-US" sz="1900" smtClean="0">
                <a:latin typeface="Book Antiqua" pitchFamily="1" charset="0"/>
              </a:rPr>
              <a:t>the EIA is completed and submitted for evaluation by the same consortium of experts before acceptance.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map - africa"/>
          <p:cNvPicPr>
            <a:picLocks noChangeAspect="1" noChangeArrowheads="1"/>
          </p:cNvPicPr>
          <p:nvPr/>
        </p:nvPicPr>
        <p:blipFill>
          <a:blip r:embed="rId2"/>
          <a:srcRect/>
          <a:stretch>
            <a:fillRect/>
          </a:stretch>
        </p:blipFill>
        <p:spPr bwMode="auto">
          <a:xfrm>
            <a:off x="1066800" y="685800"/>
            <a:ext cx="71628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REQUESTS:</a:t>
            </a:r>
          </a:p>
        </p:txBody>
      </p:sp>
      <p:pic>
        <p:nvPicPr>
          <p:cNvPr id="21507" name="Picture 4"/>
          <p:cNvPicPr>
            <a:picLocks noChangeAspect="1" noChangeArrowheads="1"/>
          </p:cNvPicPr>
          <p:nvPr/>
        </p:nvPicPr>
        <p:blipFill>
          <a:blip r:embed="rId2"/>
          <a:srcRect/>
          <a:stretch>
            <a:fillRect/>
          </a:stretch>
        </p:blipFill>
        <p:spPr bwMode="auto">
          <a:xfrm>
            <a:off x="2209800" y="2362200"/>
            <a:ext cx="4495800" cy="3968750"/>
          </a:xfrm>
          <a:prstGeom prst="rect">
            <a:avLst/>
          </a:prstGeom>
          <a:noFill/>
          <a:ln w="9525">
            <a:noFill/>
            <a:miter lim="800000"/>
            <a:headEnd/>
            <a:tailEnd/>
          </a:ln>
        </p:spPr>
      </p:pic>
      <p:sp>
        <p:nvSpPr>
          <p:cNvPr id="21508" name="Rectangle 5"/>
          <p:cNvSpPr>
            <a:spLocks noChangeArrowheads="1"/>
          </p:cNvSpPr>
          <p:nvPr/>
        </p:nvSpPr>
        <p:spPr bwMode="auto">
          <a:xfrm>
            <a:off x="990600" y="990600"/>
            <a:ext cx="7239000" cy="2590800"/>
          </a:xfrm>
          <a:prstGeom prst="rect">
            <a:avLst/>
          </a:prstGeom>
          <a:noFill/>
          <a:ln w="9525">
            <a:noFill/>
            <a:miter lim="800000"/>
            <a:headEnd/>
            <a:tailEnd/>
          </a:ln>
        </p:spPr>
        <p:txBody>
          <a:bodyPr/>
          <a:lstStyle/>
          <a:p>
            <a:pPr marL="114300" lvl="1">
              <a:lnSpc>
                <a:spcPct val="80000"/>
              </a:lnSpc>
              <a:spcBef>
                <a:spcPct val="20000"/>
              </a:spcBef>
            </a:pPr>
            <a:r>
              <a:rPr lang="en-US" sz="1900" b="1">
                <a:latin typeface="Book Antiqua" pitchFamily="1" charset="0"/>
              </a:rPr>
              <a:t>We also respectfully request that the Government of Zambia take into consideration formal legislation for protection of high value natural heritage areas in accordance with IUCN recommendations, and restrict unsustainable developments in these high priority areas.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SIGNATORIES TO LETTER OF CONCERN</a:t>
            </a:r>
            <a:r>
              <a:rPr lang="en-US" sz="4000" smtClean="0"/>
              <a:t> </a:t>
            </a:r>
          </a:p>
        </p:txBody>
      </p:sp>
      <p:pic>
        <p:nvPicPr>
          <p:cNvPr id="22531" name="Picture 17"/>
          <p:cNvPicPr>
            <a:picLocks noChangeAspect="1" noChangeArrowheads="1"/>
          </p:cNvPicPr>
          <p:nvPr/>
        </p:nvPicPr>
        <p:blipFill>
          <a:blip r:embed="rId2"/>
          <a:srcRect/>
          <a:stretch>
            <a:fillRect/>
          </a:stretch>
        </p:blipFill>
        <p:spPr bwMode="auto">
          <a:xfrm>
            <a:off x="533400" y="990600"/>
            <a:ext cx="685800" cy="652463"/>
          </a:xfrm>
          <a:prstGeom prst="rect">
            <a:avLst/>
          </a:prstGeom>
          <a:noFill/>
          <a:ln w="9525">
            <a:noFill/>
            <a:miter lim="800000"/>
            <a:headEnd/>
            <a:tailEnd/>
          </a:ln>
        </p:spPr>
      </p:pic>
      <p:pic>
        <p:nvPicPr>
          <p:cNvPr id="22532" name="Picture 18" descr="James Deutch"/>
          <p:cNvPicPr>
            <a:picLocks noChangeAspect="1" noChangeArrowheads="1"/>
          </p:cNvPicPr>
          <p:nvPr/>
        </p:nvPicPr>
        <p:blipFill>
          <a:blip r:embed="rId3"/>
          <a:srcRect/>
          <a:stretch>
            <a:fillRect/>
          </a:stretch>
        </p:blipFill>
        <p:spPr bwMode="auto">
          <a:xfrm>
            <a:off x="1371600" y="914400"/>
            <a:ext cx="571500" cy="482600"/>
          </a:xfrm>
          <a:prstGeom prst="rect">
            <a:avLst/>
          </a:prstGeom>
          <a:noFill/>
          <a:ln w="9525">
            <a:noFill/>
            <a:miter lim="800000"/>
            <a:headEnd/>
            <a:tailEnd/>
          </a:ln>
        </p:spPr>
      </p:pic>
      <p:sp>
        <p:nvSpPr>
          <p:cNvPr id="22533" name="Rectangle 19"/>
          <p:cNvSpPr>
            <a:spLocks noChangeArrowheads="1"/>
          </p:cNvSpPr>
          <p:nvPr/>
        </p:nvSpPr>
        <p:spPr bwMode="auto">
          <a:xfrm>
            <a:off x="1295400" y="1295400"/>
            <a:ext cx="2209800" cy="365125"/>
          </a:xfrm>
          <a:prstGeom prst="rect">
            <a:avLst/>
          </a:prstGeom>
          <a:noFill/>
          <a:ln w="9525">
            <a:noFill/>
            <a:miter lim="800000"/>
            <a:headEnd/>
            <a:tailEnd/>
          </a:ln>
        </p:spPr>
        <p:txBody>
          <a:bodyPr anchor="ctr">
            <a:spAutoFit/>
          </a:bodyPr>
          <a:lstStyle/>
          <a:p>
            <a:r>
              <a:rPr lang="en-US" sz="900"/>
              <a:t>James Deutsch, Director – Africa Program, Wildlife Conservation Society</a:t>
            </a:r>
          </a:p>
        </p:txBody>
      </p:sp>
      <p:pic>
        <p:nvPicPr>
          <p:cNvPr id="22534" name="Picture 20"/>
          <p:cNvPicPr>
            <a:picLocks noChangeAspect="1" noChangeArrowheads="1"/>
          </p:cNvPicPr>
          <p:nvPr/>
        </p:nvPicPr>
        <p:blipFill>
          <a:blip r:embed="rId4"/>
          <a:srcRect/>
          <a:stretch>
            <a:fillRect/>
          </a:stretch>
        </p:blipFill>
        <p:spPr bwMode="auto">
          <a:xfrm>
            <a:off x="533400" y="1828800"/>
            <a:ext cx="914400" cy="754063"/>
          </a:xfrm>
          <a:prstGeom prst="rect">
            <a:avLst/>
          </a:prstGeom>
          <a:noFill/>
          <a:ln w="9525">
            <a:noFill/>
            <a:miter lim="800000"/>
            <a:headEnd/>
            <a:tailEnd/>
          </a:ln>
        </p:spPr>
      </p:pic>
      <p:pic>
        <p:nvPicPr>
          <p:cNvPr id="22535" name="Picture 21" descr="Alec Marr, Wilderness Society AUS"/>
          <p:cNvPicPr>
            <a:picLocks noChangeAspect="1" noChangeArrowheads="1"/>
          </p:cNvPicPr>
          <p:nvPr/>
        </p:nvPicPr>
        <p:blipFill>
          <a:blip r:embed="rId5"/>
          <a:srcRect/>
          <a:stretch>
            <a:fillRect/>
          </a:stretch>
        </p:blipFill>
        <p:spPr bwMode="auto">
          <a:xfrm>
            <a:off x="1524000" y="1981200"/>
            <a:ext cx="1714500" cy="236538"/>
          </a:xfrm>
          <a:prstGeom prst="rect">
            <a:avLst/>
          </a:prstGeom>
          <a:noFill/>
          <a:ln w="9525">
            <a:noFill/>
            <a:miter lim="800000"/>
            <a:headEnd/>
            <a:tailEnd/>
          </a:ln>
        </p:spPr>
      </p:pic>
      <p:sp>
        <p:nvSpPr>
          <p:cNvPr id="22536" name="Rectangle 22"/>
          <p:cNvSpPr>
            <a:spLocks noChangeArrowheads="1"/>
          </p:cNvSpPr>
          <p:nvPr/>
        </p:nvSpPr>
        <p:spPr bwMode="auto">
          <a:xfrm>
            <a:off x="1447800" y="2209800"/>
            <a:ext cx="2162175" cy="365125"/>
          </a:xfrm>
          <a:prstGeom prst="rect">
            <a:avLst/>
          </a:prstGeom>
          <a:noFill/>
          <a:ln w="9525">
            <a:noFill/>
            <a:miter lim="800000"/>
            <a:headEnd/>
            <a:tailEnd/>
          </a:ln>
        </p:spPr>
        <p:txBody>
          <a:bodyPr anchor="ctr">
            <a:spAutoFit/>
          </a:bodyPr>
          <a:lstStyle/>
          <a:p>
            <a:r>
              <a:rPr lang="en-US" sz="900"/>
              <a:t>Alec Marr, Executive Director, The Wilderness Society- Australia </a:t>
            </a:r>
          </a:p>
        </p:txBody>
      </p:sp>
      <p:pic>
        <p:nvPicPr>
          <p:cNvPr id="22537" name="Picture 23"/>
          <p:cNvPicPr>
            <a:picLocks noChangeAspect="1" noChangeArrowheads="1"/>
          </p:cNvPicPr>
          <p:nvPr/>
        </p:nvPicPr>
        <p:blipFill>
          <a:blip r:embed="rId6"/>
          <a:srcRect/>
          <a:stretch>
            <a:fillRect/>
          </a:stretch>
        </p:blipFill>
        <p:spPr bwMode="auto">
          <a:xfrm>
            <a:off x="574675" y="2741613"/>
            <a:ext cx="911225" cy="903287"/>
          </a:xfrm>
          <a:prstGeom prst="rect">
            <a:avLst/>
          </a:prstGeom>
          <a:noFill/>
          <a:ln w="9525">
            <a:noFill/>
            <a:miter lim="800000"/>
            <a:headEnd/>
            <a:tailEnd/>
          </a:ln>
        </p:spPr>
      </p:pic>
      <p:pic>
        <p:nvPicPr>
          <p:cNvPr id="22538" name="Picture 24"/>
          <p:cNvPicPr>
            <a:picLocks noChangeAspect="1" noChangeArrowheads="1"/>
          </p:cNvPicPr>
          <p:nvPr/>
        </p:nvPicPr>
        <p:blipFill>
          <a:blip r:embed="rId7"/>
          <a:srcRect/>
          <a:stretch>
            <a:fillRect/>
          </a:stretch>
        </p:blipFill>
        <p:spPr bwMode="auto">
          <a:xfrm>
            <a:off x="1690688" y="2640013"/>
            <a:ext cx="1389062" cy="790575"/>
          </a:xfrm>
          <a:prstGeom prst="rect">
            <a:avLst/>
          </a:prstGeom>
          <a:noFill/>
          <a:ln w="9525">
            <a:noFill/>
            <a:miter lim="800000"/>
            <a:headEnd/>
            <a:tailEnd/>
          </a:ln>
        </p:spPr>
      </p:pic>
      <p:sp>
        <p:nvSpPr>
          <p:cNvPr id="22539" name="Rectangle 25"/>
          <p:cNvSpPr>
            <a:spLocks noChangeArrowheads="1"/>
          </p:cNvSpPr>
          <p:nvPr/>
        </p:nvSpPr>
        <p:spPr bwMode="auto">
          <a:xfrm>
            <a:off x="1447800" y="3352800"/>
            <a:ext cx="2257425" cy="365125"/>
          </a:xfrm>
          <a:prstGeom prst="rect">
            <a:avLst/>
          </a:prstGeom>
          <a:noFill/>
          <a:ln w="9525">
            <a:noFill/>
            <a:miter lim="800000"/>
            <a:headEnd/>
            <a:tailEnd/>
          </a:ln>
        </p:spPr>
        <p:txBody>
          <a:bodyPr anchor="ctr">
            <a:spAutoFit/>
          </a:bodyPr>
          <a:lstStyle/>
          <a:p>
            <a:r>
              <a:rPr lang="en-US" sz="900"/>
              <a:t>Mary Rice, Executive Director, Environmental Investigation Agency</a:t>
            </a:r>
          </a:p>
        </p:txBody>
      </p:sp>
      <p:pic>
        <p:nvPicPr>
          <p:cNvPr id="22540" name="Picture 26"/>
          <p:cNvPicPr>
            <a:picLocks noChangeAspect="1" noChangeArrowheads="1"/>
          </p:cNvPicPr>
          <p:nvPr/>
        </p:nvPicPr>
        <p:blipFill>
          <a:blip r:embed="rId8"/>
          <a:srcRect/>
          <a:stretch>
            <a:fillRect/>
          </a:stretch>
        </p:blipFill>
        <p:spPr bwMode="auto">
          <a:xfrm>
            <a:off x="228600" y="3962400"/>
            <a:ext cx="1943100" cy="339725"/>
          </a:xfrm>
          <a:prstGeom prst="rect">
            <a:avLst/>
          </a:prstGeom>
          <a:noFill/>
          <a:ln w="9525">
            <a:noFill/>
            <a:miter lim="800000"/>
            <a:headEnd/>
            <a:tailEnd/>
          </a:ln>
        </p:spPr>
      </p:pic>
      <p:pic>
        <p:nvPicPr>
          <p:cNvPr id="22541" name="Picture 27" descr="ICP Sig"/>
          <p:cNvPicPr>
            <a:picLocks noChangeAspect="1" noChangeArrowheads="1"/>
          </p:cNvPicPr>
          <p:nvPr/>
        </p:nvPicPr>
        <p:blipFill>
          <a:blip r:embed="rId9"/>
          <a:srcRect/>
          <a:stretch>
            <a:fillRect/>
          </a:stretch>
        </p:blipFill>
        <p:spPr bwMode="auto">
          <a:xfrm>
            <a:off x="2362200" y="3886200"/>
            <a:ext cx="1028700" cy="215900"/>
          </a:xfrm>
          <a:prstGeom prst="rect">
            <a:avLst/>
          </a:prstGeom>
          <a:noFill/>
          <a:ln w="9525">
            <a:noFill/>
            <a:miter lim="800000"/>
            <a:headEnd/>
            <a:tailEnd/>
          </a:ln>
        </p:spPr>
      </p:pic>
      <p:sp>
        <p:nvSpPr>
          <p:cNvPr id="22542" name="Rectangle 29"/>
          <p:cNvSpPr>
            <a:spLocks noChangeArrowheads="1"/>
          </p:cNvSpPr>
          <p:nvPr/>
        </p:nvSpPr>
        <p:spPr bwMode="auto">
          <a:xfrm>
            <a:off x="2286000" y="4114800"/>
            <a:ext cx="1676400" cy="365125"/>
          </a:xfrm>
          <a:prstGeom prst="rect">
            <a:avLst/>
          </a:prstGeom>
          <a:noFill/>
          <a:ln w="9525">
            <a:noFill/>
            <a:miter lim="800000"/>
            <a:headEnd/>
            <a:tailEnd/>
          </a:ln>
        </p:spPr>
        <p:txBody>
          <a:bodyPr anchor="ctr">
            <a:spAutoFit/>
          </a:bodyPr>
          <a:lstStyle/>
          <a:p>
            <a:r>
              <a:rPr lang="en-US" sz="900"/>
              <a:t>Ian Player, Founder, Wilderness Foundation</a:t>
            </a:r>
          </a:p>
        </p:txBody>
      </p:sp>
      <p:pic>
        <p:nvPicPr>
          <p:cNvPr id="22543" name="Picture 30"/>
          <p:cNvPicPr>
            <a:picLocks noChangeAspect="1" noChangeArrowheads="1"/>
          </p:cNvPicPr>
          <p:nvPr/>
        </p:nvPicPr>
        <p:blipFill>
          <a:blip r:embed="rId10"/>
          <a:srcRect/>
          <a:stretch>
            <a:fillRect/>
          </a:stretch>
        </p:blipFill>
        <p:spPr bwMode="auto">
          <a:xfrm>
            <a:off x="304800" y="4724400"/>
            <a:ext cx="2057400" cy="357188"/>
          </a:xfrm>
          <a:prstGeom prst="rect">
            <a:avLst/>
          </a:prstGeom>
          <a:noFill/>
          <a:ln w="9525">
            <a:noFill/>
            <a:miter lim="800000"/>
            <a:headEnd/>
            <a:tailEnd/>
          </a:ln>
        </p:spPr>
      </p:pic>
      <p:pic>
        <p:nvPicPr>
          <p:cNvPr id="22544" name="Picture 31" descr="Greg Carr"/>
          <p:cNvPicPr>
            <a:picLocks noChangeAspect="1" noChangeArrowheads="1"/>
          </p:cNvPicPr>
          <p:nvPr/>
        </p:nvPicPr>
        <p:blipFill>
          <a:blip r:embed="rId11"/>
          <a:srcRect/>
          <a:stretch>
            <a:fillRect/>
          </a:stretch>
        </p:blipFill>
        <p:spPr bwMode="auto">
          <a:xfrm>
            <a:off x="2667000" y="4648200"/>
            <a:ext cx="1143000" cy="287338"/>
          </a:xfrm>
          <a:prstGeom prst="rect">
            <a:avLst/>
          </a:prstGeom>
          <a:noFill/>
          <a:ln w="9525">
            <a:noFill/>
            <a:miter lim="800000"/>
            <a:headEnd/>
            <a:tailEnd/>
          </a:ln>
        </p:spPr>
      </p:pic>
      <p:sp>
        <p:nvSpPr>
          <p:cNvPr id="22545" name="Rectangle 32"/>
          <p:cNvSpPr>
            <a:spLocks noChangeArrowheads="1"/>
          </p:cNvSpPr>
          <p:nvPr/>
        </p:nvSpPr>
        <p:spPr bwMode="auto">
          <a:xfrm>
            <a:off x="2438400" y="4953000"/>
            <a:ext cx="1828800" cy="365125"/>
          </a:xfrm>
          <a:prstGeom prst="rect">
            <a:avLst/>
          </a:prstGeom>
          <a:noFill/>
          <a:ln w="9525">
            <a:noFill/>
            <a:miter lim="800000"/>
            <a:headEnd/>
            <a:tailEnd/>
          </a:ln>
        </p:spPr>
        <p:txBody>
          <a:bodyPr anchor="ctr">
            <a:spAutoFit/>
          </a:bodyPr>
          <a:lstStyle/>
          <a:p>
            <a:r>
              <a:rPr lang="en-US" sz="900"/>
              <a:t>Greg Carr, Founder/ President, The Carr Foundation</a:t>
            </a:r>
          </a:p>
        </p:txBody>
      </p:sp>
      <p:pic>
        <p:nvPicPr>
          <p:cNvPr id="22546" name="Picture 33"/>
          <p:cNvPicPr>
            <a:picLocks noChangeAspect="1" noChangeArrowheads="1"/>
          </p:cNvPicPr>
          <p:nvPr/>
        </p:nvPicPr>
        <p:blipFill>
          <a:blip r:embed="rId12"/>
          <a:srcRect/>
          <a:stretch>
            <a:fillRect/>
          </a:stretch>
        </p:blipFill>
        <p:spPr bwMode="auto">
          <a:xfrm>
            <a:off x="533400" y="5638800"/>
            <a:ext cx="1143000" cy="407988"/>
          </a:xfrm>
          <a:prstGeom prst="rect">
            <a:avLst/>
          </a:prstGeom>
          <a:noFill/>
          <a:ln w="9525">
            <a:noFill/>
            <a:miter lim="800000"/>
            <a:headEnd/>
            <a:tailEnd/>
          </a:ln>
        </p:spPr>
      </p:pic>
      <p:pic>
        <p:nvPicPr>
          <p:cNvPr id="22547" name="Picture 34" descr="Vance Martin"/>
          <p:cNvPicPr>
            <a:picLocks noChangeAspect="1" noChangeArrowheads="1"/>
          </p:cNvPicPr>
          <p:nvPr/>
        </p:nvPicPr>
        <p:blipFill>
          <a:blip r:embed="rId13"/>
          <a:srcRect/>
          <a:stretch>
            <a:fillRect/>
          </a:stretch>
        </p:blipFill>
        <p:spPr bwMode="auto">
          <a:xfrm>
            <a:off x="1981200" y="5486400"/>
            <a:ext cx="1143000" cy="300038"/>
          </a:xfrm>
          <a:prstGeom prst="rect">
            <a:avLst/>
          </a:prstGeom>
          <a:noFill/>
          <a:ln w="9525">
            <a:noFill/>
            <a:miter lim="800000"/>
            <a:headEnd/>
            <a:tailEnd/>
          </a:ln>
        </p:spPr>
      </p:pic>
      <p:sp>
        <p:nvSpPr>
          <p:cNvPr id="22548" name="Rectangle 35"/>
          <p:cNvSpPr>
            <a:spLocks noChangeArrowheads="1"/>
          </p:cNvSpPr>
          <p:nvPr/>
        </p:nvSpPr>
        <p:spPr bwMode="auto">
          <a:xfrm>
            <a:off x="1828800" y="5791200"/>
            <a:ext cx="1600200" cy="365125"/>
          </a:xfrm>
          <a:prstGeom prst="rect">
            <a:avLst/>
          </a:prstGeom>
          <a:noFill/>
          <a:ln w="9525">
            <a:noFill/>
            <a:miter lim="800000"/>
            <a:headEnd/>
            <a:tailEnd/>
          </a:ln>
        </p:spPr>
        <p:txBody>
          <a:bodyPr anchor="ctr">
            <a:spAutoFit/>
          </a:bodyPr>
          <a:lstStyle/>
          <a:p>
            <a:r>
              <a:rPr lang="en-US" sz="900"/>
              <a:t>Vance Martin, President, The Wild Foundation</a:t>
            </a:r>
          </a:p>
        </p:txBody>
      </p:sp>
      <p:pic>
        <p:nvPicPr>
          <p:cNvPr id="22549" name="Picture 36"/>
          <p:cNvPicPr>
            <a:picLocks noChangeAspect="1" noChangeArrowheads="1"/>
          </p:cNvPicPr>
          <p:nvPr/>
        </p:nvPicPr>
        <p:blipFill>
          <a:blip r:embed="rId14"/>
          <a:srcRect/>
          <a:stretch>
            <a:fillRect/>
          </a:stretch>
        </p:blipFill>
        <p:spPr bwMode="auto">
          <a:xfrm>
            <a:off x="4724400" y="1066800"/>
            <a:ext cx="1371600" cy="395288"/>
          </a:xfrm>
          <a:prstGeom prst="rect">
            <a:avLst/>
          </a:prstGeom>
          <a:noFill/>
          <a:ln w="9525">
            <a:noFill/>
            <a:miter lim="800000"/>
            <a:headEnd/>
            <a:tailEnd/>
          </a:ln>
        </p:spPr>
      </p:pic>
      <p:pic>
        <p:nvPicPr>
          <p:cNvPr id="22550" name="Picture 37" descr="ADM doc Rebecca Adamson signature"/>
          <p:cNvPicPr>
            <a:picLocks noChangeAspect="1" noChangeArrowheads="1"/>
          </p:cNvPicPr>
          <p:nvPr/>
        </p:nvPicPr>
        <p:blipFill>
          <a:blip r:embed="rId15"/>
          <a:srcRect/>
          <a:stretch>
            <a:fillRect/>
          </a:stretch>
        </p:blipFill>
        <p:spPr bwMode="auto">
          <a:xfrm>
            <a:off x="6324600" y="914400"/>
            <a:ext cx="1714500" cy="300038"/>
          </a:xfrm>
          <a:prstGeom prst="rect">
            <a:avLst/>
          </a:prstGeom>
          <a:noFill/>
          <a:ln w="9525">
            <a:noFill/>
            <a:miter lim="800000"/>
            <a:headEnd/>
            <a:tailEnd/>
          </a:ln>
        </p:spPr>
      </p:pic>
      <p:sp>
        <p:nvSpPr>
          <p:cNvPr id="22551" name="Rectangle 39"/>
          <p:cNvSpPr>
            <a:spLocks noChangeArrowheads="1"/>
          </p:cNvSpPr>
          <p:nvPr/>
        </p:nvSpPr>
        <p:spPr bwMode="auto">
          <a:xfrm>
            <a:off x="6400800" y="1219200"/>
            <a:ext cx="2286000" cy="365125"/>
          </a:xfrm>
          <a:prstGeom prst="rect">
            <a:avLst/>
          </a:prstGeom>
          <a:noFill/>
          <a:ln w="9525">
            <a:noFill/>
            <a:miter lim="800000"/>
            <a:headEnd/>
            <a:tailEnd/>
          </a:ln>
        </p:spPr>
        <p:txBody>
          <a:bodyPr anchor="ctr">
            <a:spAutoFit/>
          </a:bodyPr>
          <a:lstStyle/>
          <a:p>
            <a:r>
              <a:rPr lang="en-US" sz="900"/>
              <a:t>Rebecca Adamson, Founder/President, First Peoples Worldwide</a:t>
            </a:r>
          </a:p>
        </p:txBody>
      </p:sp>
      <p:pic>
        <p:nvPicPr>
          <p:cNvPr id="22552" name="Picture 40" descr="SLCS-Logo - Rachel mcrobb"/>
          <p:cNvPicPr>
            <a:picLocks noChangeAspect="1" noChangeArrowheads="1"/>
          </p:cNvPicPr>
          <p:nvPr/>
        </p:nvPicPr>
        <p:blipFill>
          <a:blip r:embed="rId16"/>
          <a:srcRect/>
          <a:stretch>
            <a:fillRect/>
          </a:stretch>
        </p:blipFill>
        <p:spPr bwMode="auto">
          <a:xfrm>
            <a:off x="4876800" y="1828800"/>
            <a:ext cx="581025" cy="914400"/>
          </a:xfrm>
          <a:prstGeom prst="rect">
            <a:avLst/>
          </a:prstGeom>
          <a:noFill/>
          <a:ln w="9525">
            <a:noFill/>
            <a:miter lim="800000"/>
            <a:headEnd/>
            <a:tailEnd/>
          </a:ln>
        </p:spPr>
      </p:pic>
      <p:pic>
        <p:nvPicPr>
          <p:cNvPr id="22553" name="Picture 41" descr="Rachel Mcrobb"/>
          <p:cNvPicPr>
            <a:picLocks noChangeAspect="1" noChangeArrowheads="1"/>
          </p:cNvPicPr>
          <p:nvPr/>
        </p:nvPicPr>
        <p:blipFill>
          <a:blip r:embed="rId17"/>
          <a:srcRect/>
          <a:stretch>
            <a:fillRect/>
          </a:stretch>
        </p:blipFill>
        <p:spPr bwMode="auto">
          <a:xfrm>
            <a:off x="5867400" y="1752600"/>
            <a:ext cx="793750" cy="438150"/>
          </a:xfrm>
          <a:prstGeom prst="rect">
            <a:avLst/>
          </a:prstGeom>
          <a:noFill/>
          <a:ln w="9525">
            <a:noFill/>
            <a:miter lim="800000"/>
            <a:headEnd/>
            <a:tailEnd/>
          </a:ln>
        </p:spPr>
      </p:pic>
      <p:sp>
        <p:nvSpPr>
          <p:cNvPr id="22554" name="Rectangle 43"/>
          <p:cNvSpPr>
            <a:spLocks noChangeArrowheads="1"/>
          </p:cNvSpPr>
          <p:nvPr/>
        </p:nvSpPr>
        <p:spPr bwMode="auto">
          <a:xfrm>
            <a:off x="5638800" y="2286000"/>
            <a:ext cx="2133600" cy="365125"/>
          </a:xfrm>
          <a:prstGeom prst="rect">
            <a:avLst/>
          </a:prstGeom>
          <a:noFill/>
          <a:ln w="9525">
            <a:noFill/>
            <a:miter lim="800000"/>
            <a:headEnd/>
            <a:tailEnd/>
          </a:ln>
        </p:spPr>
        <p:txBody>
          <a:bodyPr anchor="ctr">
            <a:spAutoFit/>
          </a:bodyPr>
          <a:lstStyle/>
          <a:p>
            <a:r>
              <a:rPr lang="en-US" sz="900"/>
              <a:t>Rachel McRobb, CEO, </a:t>
            </a:r>
          </a:p>
          <a:p>
            <a:r>
              <a:rPr lang="en-US" sz="900"/>
              <a:t>South Luangwa Conservation Society</a:t>
            </a:r>
          </a:p>
        </p:txBody>
      </p:sp>
      <p:sp>
        <p:nvSpPr>
          <p:cNvPr id="22555" name="Rectangle 45"/>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endParaRPr lang="en-US"/>
          </a:p>
        </p:txBody>
      </p:sp>
      <p:pic>
        <p:nvPicPr>
          <p:cNvPr id="22556" name="Picture 44" descr="AWDC logo layout with type"/>
          <p:cNvPicPr preferRelativeResize="0">
            <a:picLocks noChangeAspect="1" noChangeArrowheads="1"/>
          </p:cNvPicPr>
          <p:nvPr/>
        </p:nvPicPr>
        <p:blipFill>
          <a:blip r:embed="rId18"/>
          <a:srcRect/>
          <a:stretch>
            <a:fillRect/>
          </a:stretch>
        </p:blipFill>
        <p:spPr bwMode="auto">
          <a:xfrm>
            <a:off x="4876800" y="3048000"/>
            <a:ext cx="731838" cy="838200"/>
          </a:xfrm>
          <a:prstGeom prst="rect">
            <a:avLst/>
          </a:prstGeom>
          <a:noFill/>
          <a:ln w="9525">
            <a:noFill/>
            <a:miter lim="800000"/>
            <a:headEnd/>
            <a:tailEnd/>
          </a:ln>
        </p:spPr>
      </p:pic>
      <p:sp>
        <p:nvSpPr>
          <p:cNvPr id="22557" name="Rectangle 46"/>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pPr indent="457200"/>
            <a:endParaRPr lang="en-US"/>
          </a:p>
        </p:txBody>
      </p:sp>
      <p:pic>
        <p:nvPicPr>
          <p:cNvPr id="22558" name="Picture 47" descr="kellie sig2"/>
          <p:cNvPicPr>
            <a:picLocks noChangeAspect="1" noChangeArrowheads="1"/>
          </p:cNvPicPr>
          <p:nvPr/>
        </p:nvPicPr>
        <p:blipFill>
          <a:blip r:embed="rId19"/>
          <a:srcRect/>
          <a:stretch>
            <a:fillRect/>
          </a:stretch>
        </p:blipFill>
        <p:spPr bwMode="auto">
          <a:xfrm>
            <a:off x="5638800" y="2895600"/>
            <a:ext cx="1257300" cy="723900"/>
          </a:xfrm>
          <a:prstGeom prst="rect">
            <a:avLst/>
          </a:prstGeom>
          <a:noFill/>
          <a:ln w="9525">
            <a:noFill/>
            <a:miter lim="800000"/>
            <a:headEnd/>
            <a:tailEnd/>
          </a:ln>
        </p:spPr>
      </p:pic>
      <p:sp>
        <p:nvSpPr>
          <p:cNvPr id="22559" name="Rectangle 48"/>
          <p:cNvSpPr>
            <a:spLocks noChangeArrowheads="1"/>
          </p:cNvSpPr>
          <p:nvPr/>
        </p:nvSpPr>
        <p:spPr bwMode="auto">
          <a:xfrm>
            <a:off x="5562600" y="3505200"/>
            <a:ext cx="2609850" cy="365125"/>
          </a:xfrm>
          <a:prstGeom prst="rect">
            <a:avLst/>
          </a:prstGeom>
          <a:noFill/>
          <a:ln w="9525">
            <a:noFill/>
            <a:miter lim="800000"/>
            <a:headEnd/>
            <a:tailEnd/>
          </a:ln>
        </p:spPr>
        <p:txBody>
          <a:bodyPr wrap="none" anchor="ctr">
            <a:spAutoFit/>
          </a:bodyPr>
          <a:lstStyle/>
          <a:p>
            <a:pPr indent="457200"/>
            <a:r>
              <a:rPr lang="en-US" sz="900"/>
              <a:t>Dr Kellie Leigh, Trustee/Founder </a:t>
            </a:r>
          </a:p>
          <a:p>
            <a:pPr indent="457200"/>
            <a:r>
              <a:rPr lang="en-US" sz="900"/>
              <a:t>African Wild Dog Conservation, Eastern Zambia</a:t>
            </a:r>
          </a:p>
        </p:txBody>
      </p:sp>
      <p:pic>
        <p:nvPicPr>
          <p:cNvPr id="22560" name="Picture 49" descr="LZCT logo"/>
          <p:cNvPicPr>
            <a:picLocks noChangeAspect="1" noChangeArrowheads="1"/>
          </p:cNvPicPr>
          <p:nvPr/>
        </p:nvPicPr>
        <p:blipFill>
          <a:blip r:embed="rId20"/>
          <a:srcRect/>
          <a:stretch>
            <a:fillRect/>
          </a:stretch>
        </p:blipFill>
        <p:spPr bwMode="auto">
          <a:xfrm>
            <a:off x="4800600" y="4191000"/>
            <a:ext cx="1143000" cy="519113"/>
          </a:xfrm>
          <a:prstGeom prst="rect">
            <a:avLst/>
          </a:prstGeom>
          <a:noFill/>
          <a:ln w="9525">
            <a:noFill/>
            <a:miter lim="800000"/>
            <a:headEnd/>
            <a:tailEnd/>
          </a:ln>
        </p:spPr>
      </p:pic>
      <p:pic>
        <p:nvPicPr>
          <p:cNvPr id="22561" name="Picture 50" descr="Tim Featherby"/>
          <p:cNvPicPr>
            <a:picLocks noChangeAspect="1" noChangeArrowheads="1"/>
          </p:cNvPicPr>
          <p:nvPr/>
        </p:nvPicPr>
        <p:blipFill>
          <a:blip r:embed="rId21"/>
          <a:srcRect/>
          <a:stretch>
            <a:fillRect/>
          </a:stretch>
        </p:blipFill>
        <p:spPr bwMode="auto">
          <a:xfrm>
            <a:off x="6172200" y="4038600"/>
            <a:ext cx="392113" cy="457200"/>
          </a:xfrm>
          <a:prstGeom prst="rect">
            <a:avLst/>
          </a:prstGeom>
          <a:noFill/>
          <a:ln w="9525">
            <a:noFill/>
            <a:miter lim="800000"/>
            <a:headEnd/>
            <a:tailEnd/>
          </a:ln>
        </p:spPr>
      </p:pic>
      <p:sp>
        <p:nvSpPr>
          <p:cNvPr id="22562" name="Rectangle 51"/>
          <p:cNvSpPr>
            <a:spLocks noChangeArrowheads="1"/>
          </p:cNvSpPr>
          <p:nvPr/>
        </p:nvSpPr>
        <p:spPr bwMode="auto">
          <a:xfrm>
            <a:off x="6019800" y="4419600"/>
            <a:ext cx="2209800" cy="365125"/>
          </a:xfrm>
          <a:prstGeom prst="rect">
            <a:avLst/>
          </a:prstGeom>
          <a:noFill/>
          <a:ln w="9525">
            <a:noFill/>
            <a:miter lim="800000"/>
            <a:headEnd/>
            <a:tailEnd/>
          </a:ln>
        </p:spPr>
        <p:txBody>
          <a:bodyPr anchor="ctr">
            <a:spAutoFit/>
          </a:bodyPr>
          <a:lstStyle/>
          <a:p>
            <a:r>
              <a:rPr lang="en-US" sz="900"/>
              <a:t>T W Featherby, Chairman, </a:t>
            </a:r>
          </a:p>
          <a:p>
            <a:r>
              <a:rPr lang="en-US" sz="900"/>
              <a:t>Chiawa Leaseholders Association</a:t>
            </a:r>
          </a:p>
        </p:txBody>
      </p:sp>
      <p:pic>
        <p:nvPicPr>
          <p:cNvPr id="22563" name="Picture 52"/>
          <p:cNvPicPr>
            <a:picLocks noChangeAspect="1" noChangeArrowheads="1"/>
          </p:cNvPicPr>
          <p:nvPr/>
        </p:nvPicPr>
        <p:blipFill>
          <a:blip r:embed="rId22"/>
          <a:srcRect/>
          <a:stretch>
            <a:fillRect/>
          </a:stretch>
        </p:blipFill>
        <p:spPr bwMode="auto">
          <a:xfrm>
            <a:off x="4953000" y="5029200"/>
            <a:ext cx="2085975" cy="523875"/>
          </a:xfrm>
          <a:prstGeom prst="rect">
            <a:avLst/>
          </a:prstGeom>
          <a:noFill/>
          <a:ln w="9525">
            <a:noFill/>
            <a:miter lim="800000"/>
            <a:headEnd/>
            <a:tailEnd/>
          </a:ln>
        </p:spPr>
      </p:pic>
      <p:sp>
        <p:nvSpPr>
          <p:cNvPr id="22564" name="Rectangle 53"/>
          <p:cNvSpPr>
            <a:spLocks noChangeArrowheads="1"/>
          </p:cNvSpPr>
          <p:nvPr/>
        </p:nvSpPr>
        <p:spPr bwMode="auto">
          <a:xfrm>
            <a:off x="5105400" y="5562600"/>
            <a:ext cx="2927350" cy="228600"/>
          </a:xfrm>
          <a:prstGeom prst="rect">
            <a:avLst/>
          </a:prstGeom>
          <a:noFill/>
          <a:ln w="9525">
            <a:noFill/>
            <a:miter lim="800000"/>
            <a:headEnd/>
            <a:tailEnd/>
          </a:ln>
        </p:spPr>
        <p:txBody>
          <a:bodyPr wrap="none" anchor="ctr">
            <a:spAutoFit/>
          </a:bodyPr>
          <a:lstStyle/>
          <a:p>
            <a:r>
              <a:rPr lang="en-US" sz="900"/>
              <a:t>Adrian Coley, Chairman, Luangwa Safaris Association</a:t>
            </a:r>
          </a:p>
        </p:txBody>
      </p:sp>
      <p:pic>
        <p:nvPicPr>
          <p:cNvPr id="22565" name="Picture 54"/>
          <p:cNvPicPr>
            <a:picLocks noChangeAspect="1" noChangeArrowheads="1"/>
          </p:cNvPicPr>
          <p:nvPr/>
        </p:nvPicPr>
        <p:blipFill>
          <a:blip r:embed="rId23"/>
          <a:srcRect/>
          <a:stretch>
            <a:fillRect/>
          </a:stretch>
        </p:blipFill>
        <p:spPr bwMode="auto">
          <a:xfrm>
            <a:off x="4876800" y="5943600"/>
            <a:ext cx="838200" cy="676275"/>
          </a:xfrm>
          <a:prstGeom prst="rect">
            <a:avLst/>
          </a:prstGeom>
          <a:noFill/>
          <a:ln w="9525">
            <a:noFill/>
            <a:miter lim="800000"/>
            <a:headEnd/>
            <a:tailEnd/>
          </a:ln>
        </p:spPr>
      </p:pic>
      <p:pic>
        <p:nvPicPr>
          <p:cNvPr id="22566" name="Picture 55"/>
          <p:cNvPicPr>
            <a:picLocks noChangeAspect="1" noChangeArrowheads="1"/>
          </p:cNvPicPr>
          <p:nvPr/>
        </p:nvPicPr>
        <p:blipFill>
          <a:blip r:embed="rId24"/>
          <a:srcRect/>
          <a:stretch>
            <a:fillRect/>
          </a:stretch>
        </p:blipFill>
        <p:spPr bwMode="auto">
          <a:xfrm>
            <a:off x="5791200" y="5867400"/>
            <a:ext cx="1600200" cy="419100"/>
          </a:xfrm>
          <a:prstGeom prst="rect">
            <a:avLst/>
          </a:prstGeom>
          <a:noFill/>
          <a:ln w="9525">
            <a:noFill/>
            <a:miter lim="800000"/>
            <a:headEnd/>
            <a:tailEnd/>
          </a:ln>
        </p:spPr>
      </p:pic>
      <p:sp>
        <p:nvSpPr>
          <p:cNvPr id="22567" name="Rectangle 56"/>
          <p:cNvSpPr>
            <a:spLocks noChangeArrowheads="1"/>
          </p:cNvSpPr>
          <p:nvPr/>
        </p:nvSpPr>
        <p:spPr bwMode="auto">
          <a:xfrm>
            <a:off x="5715000" y="6172200"/>
            <a:ext cx="3232150" cy="366713"/>
          </a:xfrm>
          <a:prstGeom prst="rect">
            <a:avLst/>
          </a:prstGeom>
          <a:noFill/>
          <a:ln w="9525">
            <a:noFill/>
            <a:miter lim="800000"/>
            <a:headEnd/>
            <a:tailEnd/>
          </a:ln>
        </p:spPr>
        <p:txBody>
          <a:bodyPr wrap="none" anchor="ctr">
            <a:spAutoFit/>
          </a:bodyPr>
          <a:lstStyle/>
          <a:p>
            <a:r>
              <a:rPr lang="en-US" sz="900"/>
              <a:t>Singleton Rankin, Founder/ President, World Women Work</a:t>
            </a:r>
            <a:r>
              <a:rPr lang="en-US"/>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7"/>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endParaRPr lang="en-US"/>
          </a:p>
        </p:txBody>
      </p:sp>
      <p:sp>
        <p:nvSpPr>
          <p:cNvPr id="23555" name="Rectangle 29"/>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pPr indent="457200"/>
            <a:endParaRPr lang="en-US"/>
          </a:p>
        </p:txBody>
      </p:sp>
      <p:sp>
        <p:nvSpPr>
          <p:cNvPr id="23556" name="Rectangle 40"/>
          <p:cNvSpPr>
            <a:spLocks noChangeArrowheads="1"/>
          </p:cNvSpPr>
          <p:nvPr/>
        </p:nvSpPr>
        <p:spPr bwMode="auto">
          <a:xfrm>
            <a:off x="457200" y="838200"/>
            <a:ext cx="8305800" cy="609600"/>
          </a:xfrm>
          <a:prstGeom prst="rect">
            <a:avLst/>
          </a:prstGeom>
          <a:solidFill>
            <a:srgbClr val="C0C0C0"/>
          </a:solidFill>
          <a:ln w="9525">
            <a:noFill/>
            <a:miter lim="800000"/>
            <a:headEnd/>
            <a:tailEnd/>
          </a:ln>
        </p:spPr>
        <p:txBody>
          <a:bodyPr anchor="ctr"/>
          <a:lstStyle/>
          <a:p>
            <a:r>
              <a:rPr lang="en-US" sz="1500" b="1">
                <a:solidFill>
                  <a:schemeClr val="tx2"/>
                </a:solidFill>
              </a:rPr>
              <a:t>We, the undersigned, support the “Letter of Concern: Mining in the Lower Zambezi River Water Catchment and Protected Areas.”</a:t>
            </a:r>
          </a:p>
        </p:txBody>
      </p:sp>
      <p:pic>
        <p:nvPicPr>
          <p:cNvPr id="23557" name="Picture 4"/>
          <p:cNvPicPr>
            <a:picLocks noChangeAspect="1" noChangeArrowheads="1"/>
          </p:cNvPicPr>
          <p:nvPr/>
        </p:nvPicPr>
        <p:blipFill>
          <a:blip r:embed="rId2"/>
          <a:srcRect/>
          <a:stretch>
            <a:fillRect/>
          </a:stretch>
        </p:blipFill>
        <p:spPr bwMode="auto">
          <a:xfrm>
            <a:off x="533400" y="1600200"/>
            <a:ext cx="2959100" cy="1155700"/>
          </a:xfrm>
          <a:prstGeom prst="rect">
            <a:avLst/>
          </a:prstGeom>
          <a:noFill/>
          <a:ln w="9525">
            <a:noFill/>
            <a:miter lim="800000"/>
            <a:headEnd/>
            <a:tailEnd/>
          </a:ln>
        </p:spPr>
      </p:pic>
      <p:pic>
        <p:nvPicPr>
          <p:cNvPr id="23558" name="Picture 7"/>
          <p:cNvPicPr>
            <a:picLocks noChangeAspect="1" noChangeArrowheads="1"/>
          </p:cNvPicPr>
          <p:nvPr/>
        </p:nvPicPr>
        <p:blipFill>
          <a:blip r:embed="rId3"/>
          <a:srcRect/>
          <a:stretch>
            <a:fillRect/>
          </a:stretch>
        </p:blipFill>
        <p:spPr bwMode="auto">
          <a:xfrm>
            <a:off x="533400" y="3200400"/>
            <a:ext cx="2921000" cy="647700"/>
          </a:xfrm>
          <a:prstGeom prst="rect">
            <a:avLst/>
          </a:prstGeom>
          <a:noFill/>
          <a:ln w="9525">
            <a:noFill/>
            <a:miter lim="800000"/>
            <a:headEnd/>
            <a:tailEnd/>
          </a:ln>
        </p:spPr>
      </p:pic>
      <p:pic>
        <p:nvPicPr>
          <p:cNvPr id="23559" name="Picture 10"/>
          <p:cNvPicPr>
            <a:picLocks noChangeAspect="1" noChangeArrowheads="1"/>
          </p:cNvPicPr>
          <p:nvPr/>
        </p:nvPicPr>
        <p:blipFill>
          <a:blip r:embed="rId4"/>
          <a:srcRect/>
          <a:stretch>
            <a:fillRect/>
          </a:stretch>
        </p:blipFill>
        <p:spPr bwMode="auto">
          <a:xfrm>
            <a:off x="381000" y="4191000"/>
            <a:ext cx="3619500" cy="1054100"/>
          </a:xfrm>
          <a:prstGeom prst="rect">
            <a:avLst/>
          </a:prstGeom>
          <a:noFill/>
          <a:ln w="9525">
            <a:noFill/>
            <a:miter lim="800000"/>
            <a:headEnd/>
            <a:tailEnd/>
          </a:ln>
        </p:spPr>
      </p:pic>
      <p:pic>
        <p:nvPicPr>
          <p:cNvPr id="23560" name="Picture 13"/>
          <p:cNvPicPr>
            <a:picLocks noChangeAspect="1" noChangeArrowheads="1"/>
          </p:cNvPicPr>
          <p:nvPr/>
        </p:nvPicPr>
        <p:blipFill>
          <a:blip r:embed="rId5"/>
          <a:srcRect/>
          <a:stretch>
            <a:fillRect/>
          </a:stretch>
        </p:blipFill>
        <p:spPr bwMode="auto">
          <a:xfrm>
            <a:off x="457200" y="5562600"/>
            <a:ext cx="3784600" cy="990600"/>
          </a:xfrm>
          <a:prstGeom prst="rect">
            <a:avLst/>
          </a:prstGeom>
          <a:noFill/>
          <a:ln w="9525">
            <a:noFill/>
            <a:miter lim="800000"/>
            <a:headEnd/>
            <a:tailEnd/>
          </a:ln>
        </p:spPr>
      </p:pic>
      <p:pic>
        <p:nvPicPr>
          <p:cNvPr id="23561" name="Picture 16"/>
          <p:cNvPicPr>
            <a:picLocks noChangeAspect="1" noChangeArrowheads="1"/>
          </p:cNvPicPr>
          <p:nvPr/>
        </p:nvPicPr>
        <p:blipFill>
          <a:blip r:embed="rId6"/>
          <a:srcRect/>
          <a:stretch>
            <a:fillRect/>
          </a:stretch>
        </p:blipFill>
        <p:spPr bwMode="auto">
          <a:xfrm>
            <a:off x="4648200" y="1676400"/>
            <a:ext cx="4267200" cy="736600"/>
          </a:xfrm>
          <a:prstGeom prst="rect">
            <a:avLst/>
          </a:prstGeom>
          <a:noFill/>
          <a:ln w="9525">
            <a:noFill/>
            <a:miter lim="800000"/>
            <a:headEnd/>
            <a:tailEnd/>
          </a:ln>
        </p:spPr>
      </p:pic>
      <p:pic>
        <p:nvPicPr>
          <p:cNvPr id="23562" name="Picture 0" descr="2Headmen - sig2.jpg"/>
          <p:cNvPicPr>
            <a:picLocks noChangeAspect="1" noChangeArrowheads="1"/>
          </p:cNvPicPr>
          <p:nvPr/>
        </p:nvPicPr>
        <p:blipFill>
          <a:blip r:embed="rId7"/>
          <a:srcRect/>
          <a:stretch>
            <a:fillRect/>
          </a:stretch>
        </p:blipFill>
        <p:spPr bwMode="auto">
          <a:xfrm>
            <a:off x="4419600" y="3124200"/>
            <a:ext cx="4546600" cy="762000"/>
          </a:xfrm>
          <a:prstGeom prst="rect">
            <a:avLst/>
          </a:prstGeom>
          <a:noFill/>
          <a:ln w="9525">
            <a:noFill/>
            <a:miter lim="800000"/>
            <a:headEnd/>
            <a:tailEnd/>
          </a:ln>
        </p:spPr>
      </p:pic>
      <p:pic>
        <p:nvPicPr>
          <p:cNvPr id="23563" name="Picture 1" descr="2Headmen - sig3.jpg"/>
          <p:cNvPicPr>
            <a:picLocks noChangeAspect="1" noChangeArrowheads="1"/>
          </p:cNvPicPr>
          <p:nvPr/>
        </p:nvPicPr>
        <p:blipFill>
          <a:blip r:embed="rId8"/>
          <a:srcRect/>
          <a:stretch>
            <a:fillRect/>
          </a:stretch>
        </p:blipFill>
        <p:spPr bwMode="auto">
          <a:xfrm>
            <a:off x="4495800" y="4343400"/>
            <a:ext cx="4432300" cy="825500"/>
          </a:xfrm>
          <a:prstGeom prst="rect">
            <a:avLst/>
          </a:prstGeom>
          <a:noFill/>
          <a:ln w="9525">
            <a:noFill/>
            <a:miter lim="800000"/>
            <a:headEnd/>
            <a:tailEnd/>
          </a:ln>
        </p:spPr>
      </p:pic>
      <p:pic>
        <p:nvPicPr>
          <p:cNvPr id="23564" name="Picture 2" descr="2Headmen - sig4.jpg"/>
          <p:cNvPicPr>
            <a:picLocks noChangeAspect="1" noChangeArrowheads="1"/>
          </p:cNvPicPr>
          <p:nvPr/>
        </p:nvPicPr>
        <p:blipFill>
          <a:blip r:embed="rId9"/>
          <a:srcRect/>
          <a:stretch>
            <a:fillRect/>
          </a:stretch>
        </p:blipFill>
        <p:spPr bwMode="auto">
          <a:xfrm>
            <a:off x="4572000" y="5715000"/>
            <a:ext cx="4330700" cy="850900"/>
          </a:xfrm>
          <a:prstGeom prst="rect">
            <a:avLst/>
          </a:prstGeom>
          <a:noFill/>
          <a:ln w="9525">
            <a:noFill/>
            <a:miter lim="800000"/>
            <a:headEnd/>
            <a:tailEnd/>
          </a:ln>
        </p:spPr>
      </p:pic>
      <p:sp>
        <p:nvSpPr>
          <p:cNvPr id="23565" name="Rectangle 49"/>
          <p:cNvSpPr>
            <a:spLocks noChangeArrowheads="1"/>
          </p:cNvSpPr>
          <p:nvPr/>
        </p:nvSpPr>
        <p:spPr bwMode="auto">
          <a:xfrm>
            <a:off x="457200" y="152400"/>
            <a:ext cx="8229600" cy="639763"/>
          </a:xfrm>
          <a:prstGeom prst="rect">
            <a:avLst/>
          </a:prstGeom>
          <a:solidFill>
            <a:srgbClr val="333399"/>
          </a:solidFill>
          <a:ln w="9525">
            <a:noFill/>
            <a:miter lim="800000"/>
            <a:headEnd/>
            <a:tailEnd/>
          </a:ln>
        </p:spPr>
        <p:txBody>
          <a:bodyPr anchor="ctr"/>
          <a:lstStyle/>
          <a:p>
            <a:r>
              <a:rPr lang="en-US" sz="2500" b="1">
                <a:solidFill>
                  <a:schemeClr val="bg1"/>
                </a:solidFill>
                <a:latin typeface="Book Antiqua" pitchFamily="1" charset="0"/>
              </a:rPr>
              <a:t>CHIAWA COMMUNITY LEADERS AND HEADMEN</a:t>
            </a:r>
            <a:br>
              <a:rPr lang="en-US" sz="2500" b="1">
                <a:solidFill>
                  <a:schemeClr val="bg1"/>
                </a:solidFill>
                <a:latin typeface="Book Antiqua" pitchFamily="1" charset="0"/>
              </a:rPr>
            </a:br>
            <a:r>
              <a:rPr lang="en-US" sz="2000" b="1" i="1">
                <a:solidFill>
                  <a:schemeClr val="bg1"/>
                </a:solidFill>
                <a:latin typeface="Book Antiqua" pitchFamily="1" charset="0"/>
              </a:rPr>
              <a:t>Page 1</a:t>
            </a:r>
          </a:p>
        </p:txBody>
      </p:sp>
      <p:sp>
        <p:nvSpPr>
          <p:cNvPr id="23566" name="Line 51"/>
          <p:cNvSpPr>
            <a:spLocks noChangeShapeType="1"/>
          </p:cNvSpPr>
          <p:nvPr/>
        </p:nvSpPr>
        <p:spPr bwMode="auto">
          <a:xfrm>
            <a:off x="4343400" y="1524000"/>
            <a:ext cx="0" cy="5334000"/>
          </a:xfrm>
          <a:prstGeom prst="line">
            <a:avLst/>
          </a:prstGeom>
          <a:noFill/>
          <a:ln w="9525">
            <a:solidFill>
              <a:schemeClr val="tx1"/>
            </a:solidFill>
            <a:round/>
            <a:headEnd/>
            <a:tailEnd/>
          </a:ln>
        </p:spPr>
        <p:txBody>
          <a:bodyPr/>
          <a:lstStyle/>
          <a:p>
            <a:endParaRPr lang="en-US"/>
          </a:p>
        </p:txBody>
      </p:sp>
      <p:sp>
        <p:nvSpPr>
          <p:cNvPr id="23567" name="Line 52"/>
          <p:cNvSpPr>
            <a:spLocks noChangeShapeType="1"/>
          </p:cNvSpPr>
          <p:nvPr/>
        </p:nvSpPr>
        <p:spPr bwMode="auto">
          <a:xfrm>
            <a:off x="0" y="2895600"/>
            <a:ext cx="9144000" cy="0"/>
          </a:xfrm>
          <a:prstGeom prst="line">
            <a:avLst/>
          </a:prstGeom>
          <a:noFill/>
          <a:ln w="9525">
            <a:solidFill>
              <a:schemeClr val="tx1"/>
            </a:solidFill>
            <a:round/>
            <a:headEnd/>
            <a:tailEnd/>
          </a:ln>
        </p:spPr>
        <p:txBody>
          <a:bodyPr/>
          <a:lstStyle/>
          <a:p>
            <a:endParaRPr lang="en-US"/>
          </a:p>
        </p:txBody>
      </p:sp>
      <p:sp>
        <p:nvSpPr>
          <p:cNvPr id="23568" name="Line 53"/>
          <p:cNvSpPr>
            <a:spLocks noChangeShapeType="1"/>
          </p:cNvSpPr>
          <p:nvPr/>
        </p:nvSpPr>
        <p:spPr bwMode="auto">
          <a:xfrm>
            <a:off x="0" y="4038600"/>
            <a:ext cx="9144000" cy="0"/>
          </a:xfrm>
          <a:prstGeom prst="line">
            <a:avLst/>
          </a:prstGeom>
          <a:noFill/>
          <a:ln w="9525">
            <a:solidFill>
              <a:schemeClr val="tx1"/>
            </a:solidFill>
            <a:round/>
            <a:headEnd/>
            <a:tailEnd/>
          </a:ln>
        </p:spPr>
        <p:txBody>
          <a:bodyPr/>
          <a:lstStyle/>
          <a:p>
            <a:endParaRPr lang="en-US"/>
          </a:p>
        </p:txBody>
      </p:sp>
      <p:sp>
        <p:nvSpPr>
          <p:cNvPr id="23569" name="Line 54"/>
          <p:cNvSpPr>
            <a:spLocks noChangeShapeType="1"/>
          </p:cNvSpPr>
          <p:nvPr/>
        </p:nvSpPr>
        <p:spPr bwMode="auto">
          <a:xfrm>
            <a:off x="0" y="54864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639763"/>
          </a:xfrm>
          <a:solidFill>
            <a:srgbClr val="333399"/>
          </a:solidFill>
        </p:spPr>
        <p:txBody>
          <a:bodyPr/>
          <a:lstStyle/>
          <a:p>
            <a:pPr algn="l" eaLnBrk="1" hangingPunct="1"/>
            <a:r>
              <a:rPr lang="en-US" sz="2500" b="1" smtClean="0">
                <a:solidFill>
                  <a:schemeClr val="bg1"/>
                </a:solidFill>
                <a:latin typeface="Book Antiqua" pitchFamily="1" charset="0"/>
              </a:rPr>
              <a:t>CHIAWA COMMUNITY LEADERS AND HEADMEN</a:t>
            </a:r>
            <a:br>
              <a:rPr lang="en-US" sz="2500" b="1" smtClean="0">
                <a:solidFill>
                  <a:schemeClr val="bg1"/>
                </a:solidFill>
                <a:latin typeface="Book Antiqua" pitchFamily="1" charset="0"/>
              </a:rPr>
            </a:br>
            <a:r>
              <a:rPr lang="en-US" sz="2000" b="1" i="1" smtClean="0">
                <a:solidFill>
                  <a:schemeClr val="bg1"/>
                </a:solidFill>
                <a:latin typeface="Book Antiqua" pitchFamily="1" charset="0"/>
              </a:rPr>
              <a:t>Page 2</a:t>
            </a:r>
          </a:p>
        </p:txBody>
      </p:sp>
      <p:sp>
        <p:nvSpPr>
          <p:cNvPr id="24579" name="Rectangle 3"/>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endParaRPr lang="en-US"/>
          </a:p>
        </p:txBody>
      </p:sp>
      <p:sp>
        <p:nvSpPr>
          <p:cNvPr id="24580" name="Rectangle 4"/>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pPr indent="457200"/>
            <a:endParaRPr lang="en-US"/>
          </a:p>
        </p:txBody>
      </p:sp>
      <p:sp>
        <p:nvSpPr>
          <p:cNvPr id="24581" name="Rectangle 5"/>
          <p:cNvSpPr>
            <a:spLocks noChangeArrowheads="1"/>
          </p:cNvSpPr>
          <p:nvPr/>
        </p:nvSpPr>
        <p:spPr bwMode="auto">
          <a:xfrm>
            <a:off x="457200" y="838200"/>
            <a:ext cx="8305800" cy="609600"/>
          </a:xfrm>
          <a:prstGeom prst="rect">
            <a:avLst/>
          </a:prstGeom>
          <a:solidFill>
            <a:srgbClr val="C0C0C0"/>
          </a:solidFill>
          <a:ln w="9525">
            <a:noFill/>
            <a:miter lim="800000"/>
            <a:headEnd/>
            <a:tailEnd/>
          </a:ln>
        </p:spPr>
        <p:txBody>
          <a:bodyPr anchor="ctr"/>
          <a:lstStyle/>
          <a:p>
            <a:r>
              <a:rPr lang="en-US" sz="1500" b="1">
                <a:solidFill>
                  <a:schemeClr val="tx2"/>
                </a:solidFill>
              </a:rPr>
              <a:t>We, the undersigned, support the “Letter of Concern: Mining in the Lower Zambezi River Water Catchment and Protected Areas.”</a:t>
            </a:r>
          </a:p>
        </p:txBody>
      </p:sp>
      <p:pic>
        <p:nvPicPr>
          <p:cNvPr id="24582" name="Picture 3" descr="2Headmen - sig5.jpg"/>
          <p:cNvPicPr>
            <a:picLocks noChangeAspect="1" noChangeArrowheads="1"/>
          </p:cNvPicPr>
          <p:nvPr/>
        </p:nvPicPr>
        <p:blipFill>
          <a:blip r:embed="rId2"/>
          <a:srcRect/>
          <a:stretch>
            <a:fillRect/>
          </a:stretch>
        </p:blipFill>
        <p:spPr bwMode="auto">
          <a:xfrm>
            <a:off x="228600" y="1600200"/>
            <a:ext cx="4191000" cy="804863"/>
          </a:xfrm>
          <a:prstGeom prst="rect">
            <a:avLst/>
          </a:prstGeom>
          <a:noFill/>
          <a:ln w="9525">
            <a:noFill/>
            <a:miter lim="800000"/>
            <a:headEnd/>
            <a:tailEnd/>
          </a:ln>
        </p:spPr>
      </p:pic>
      <p:pic>
        <p:nvPicPr>
          <p:cNvPr id="24583" name="Picture 4" descr="2Headmen - sig6.jpg"/>
          <p:cNvPicPr>
            <a:picLocks noChangeAspect="1" noChangeArrowheads="1"/>
          </p:cNvPicPr>
          <p:nvPr/>
        </p:nvPicPr>
        <p:blipFill>
          <a:blip r:embed="rId3"/>
          <a:srcRect/>
          <a:stretch>
            <a:fillRect/>
          </a:stretch>
        </p:blipFill>
        <p:spPr bwMode="auto">
          <a:xfrm>
            <a:off x="304800" y="2743200"/>
            <a:ext cx="4216400" cy="977900"/>
          </a:xfrm>
          <a:prstGeom prst="rect">
            <a:avLst/>
          </a:prstGeom>
          <a:noFill/>
          <a:ln w="9525">
            <a:noFill/>
            <a:miter lim="800000"/>
            <a:headEnd/>
            <a:tailEnd/>
          </a:ln>
        </p:spPr>
      </p:pic>
      <p:pic>
        <p:nvPicPr>
          <p:cNvPr id="24584" name="Picture 16" descr="3Headmen - sig1"/>
          <p:cNvPicPr>
            <a:picLocks noChangeAspect="1" noChangeArrowheads="1"/>
          </p:cNvPicPr>
          <p:nvPr/>
        </p:nvPicPr>
        <p:blipFill>
          <a:blip r:embed="rId4"/>
          <a:srcRect/>
          <a:stretch>
            <a:fillRect/>
          </a:stretch>
        </p:blipFill>
        <p:spPr bwMode="auto">
          <a:xfrm>
            <a:off x="304800" y="3886200"/>
            <a:ext cx="3302000" cy="1168400"/>
          </a:xfrm>
          <a:prstGeom prst="rect">
            <a:avLst/>
          </a:prstGeom>
          <a:noFill/>
          <a:ln w="9525">
            <a:noFill/>
            <a:miter lim="800000"/>
            <a:headEnd/>
            <a:tailEnd/>
          </a:ln>
        </p:spPr>
      </p:pic>
      <p:pic>
        <p:nvPicPr>
          <p:cNvPr id="24585" name="Picture 17" descr="3Headmen - sig2"/>
          <p:cNvPicPr>
            <a:picLocks noChangeAspect="1" noChangeArrowheads="1"/>
          </p:cNvPicPr>
          <p:nvPr/>
        </p:nvPicPr>
        <p:blipFill>
          <a:blip r:embed="rId5"/>
          <a:srcRect/>
          <a:stretch>
            <a:fillRect/>
          </a:stretch>
        </p:blipFill>
        <p:spPr bwMode="auto">
          <a:xfrm>
            <a:off x="533400" y="5410200"/>
            <a:ext cx="3886200" cy="1295400"/>
          </a:xfrm>
          <a:prstGeom prst="rect">
            <a:avLst/>
          </a:prstGeom>
          <a:noFill/>
          <a:ln w="9525">
            <a:noFill/>
            <a:miter lim="800000"/>
            <a:headEnd/>
            <a:tailEnd/>
          </a:ln>
        </p:spPr>
      </p:pic>
      <p:pic>
        <p:nvPicPr>
          <p:cNvPr id="24586" name="Picture 18" descr="3Headmen - sig3"/>
          <p:cNvPicPr>
            <a:picLocks noChangeAspect="1" noChangeArrowheads="1"/>
          </p:cNvPicPr>
          <p:nvPr/>
        </p:nvPicPr>
        <p:blipFill>
          <a:blip r:embed="rId6"/>
          <a:srcRect/>
          <a:stretch>
            <a:fillRect/>
          </a:stretch>
        </p:blipFill>
        <p:spPr bwMode="auto">
          <a:xfrm>
            <a:off x="5105400" y="1676400"/>
            <a:ext cx="3810000" cy="709613"/>
          </a:xfrm>
          <a:prstGeom prst="rect">
            <a:avLst/>
          </a:prstGeom>
          <a:noFill/>
          <a:ln w="9525">
            <a:noFill/>
            <a:miter lim="800000"/>
            <a:headEnd/>
            <a:tailEnd/>
          </a:ln>
        </p:spPr>
      </p:pic>
      <p:pic>
        <p:nvPicPr>
          <p:cNvPr id="24587" name="Picture 19" descr="4Headmen - sig1"/>
          <p:cNvPicPr>
            <a:picLocks noChangeAspect="1" noChangeArrowheads="1"/>
          </p:cNvPicPr>
          <p:nvPr/>
        </p:nvPicPr>
        <p:blipFill>
          <a:blip r:embed="rId7"/>
          <a:srcRect/>
          <a:stretch>
            <a:fillRect/>
          </a:stretch>
        </p:blipFill>
        <p:spPr bwMode="auto">
          <a:xfrm>
            <a:off x="4991100" y="2743200"/>
            <a:ext cx="4152900" cy="939800"/>
          </a:xfrm>
          <a:prstGeom prst="rect">
            <a:avLst/>
          </a:prstGeom>
          <a:noFill/>
          <a:ln w="9525">
            <a:noFill/>
            <a:miter lim="800000"/>
            <a:headEnd/>
            <a:tailEnd/>
          </a:ln>
        </p:spPr>
      </p:pic>
      <p:pic>
        <p:nvPicPr>
          <p:cNvPr id="24588" name="Picture 20" descr="4Headmen - sig2"/>
          <p:cNvPicPr>
            <a:picLocks noChangeAspect="1" noChangeArrowheads="1"/>
          </p:cNvPicPr>
          <p:nvPr/>
        </p:nvPicPr>
        <p:blipFill>
          <a:blip r:embed="rId8"/>
          <a:srcRect/>
          <a:stretch>
            <a:fillRect/>
          </a:stretch>
        </p:blipFill>
        <p:spPr bwMode="auto">
          <a:xfrm>
            <a:off x="5181600" y="4191000"/>
            <a:ext cx="3657600" cy="738188"/>
          </a:xfrm>
          <a:prstGeom prst="rect">
            <a:avLst/>
          </a:prstGeom>
          <a:noFill/>
          <a:ln w="9525">
            <a:noFill/>
            <a:miter lim="800000"/>
            <a:headEnd/>
            <a:tailEnd/>
          </a:ln>
        </p:spPr>
      </p:pic>
      <p:pic>
        <p:nvPicPr>
          <p:cNvPr id="24589" name="Picture 21" descr="4Headmen - sig3"/>
          <p:cNvPicPr>
            <a:picLocks noChangeAspect="1" noChangeArrowheads="1"/>
          </p:cNvPicPr>
          <p:nvPr/>
        </p:nvPicPr>
        <p:blipFill>
          <a:blip r:embed="rId9"/>
          <a:srcRect/>
          <a:stretch>
            <a:fillRect/>
          </a:stretch>
        </p:blipFill>
        <p:spPr bwMode="auto">
          <a:xfrm>
            <a:off x="4953000" y="5562600"/>
            <a:ext cx="4038600" cy="825500"/>
          </a:xfrm>
          <a:prstGeom prst="rect">
            <a:avLst/>
          </a:prstGeom>
          <a:noFill/>
          <a:ln w="9525">
            <a:noFill/>
            <a:miter lim="800000"/>
            <a:headEnd/>
            <a:tailEnd/>
          </a:ln>
        </p:spPr>
      </p:pic>
      <p:sp>
        <p:nvSpPr>
          <p:cNvPr id="24590" name="Line 22"/>
          <p:cNvSpPr>
            <a:spLocks noChangeShapeType="1"/>
          </p:cNvSpPr>
          <p:nvPr/>
        </p:nvSpPr>
        <p:spPr bwMode="auto">
          <a:xfrm>
            <a:off x="4800600" y="1524000"/>
            <a:ext cx="0" cy="5334000"/>
          </a:xfrm>
          <a:prstGeom prst="line">
            <a:avLst/>
          </a:prstGeom>
          <a:noFill/>
          <a:ln w="9525">
            <a:solidFill>
              <a:schemeClr val="tx1"/>
            </a:solidFill>
            <a:round/>
            <a:headEnd/>
            <a:tailEnd/>
          </a:ln>
        </p:spPr>
        <p:txBody>
          <a:bodyPr/>
          <a:lstStyle/>
          <a:p>
            <a:endParaRPr lang="en-US"/>
          </a:p>
        </p:txBody>
      </p:sp>
      <p:sp>
        <p:nvSpPr>
          <p:cNvPr id="24591" name="Line 23"/>
          <p:cNvSpPr>
            <a:spLocks noChangeShapeType="1"/>
          </p:cNvSpPr>
          <p:nvPr/>
        </p:nvSpPr>
        <p:spPr bwMode="auto">
          <a:xfrm>
            <a:off x="0" y="2667000"/>
            <a:ext cx="9144000" cy="0"/>
          </a:xfrm>
          <a:prstGeom prst="line">
            <a:avLst/>
          </a:prstGeom>
          <a:noFill/>
          <a:ln w="9525">
            <a:solidFill>
              <a:schemeClr val="tx1"/>
            </a:solidFill>
            <a:round/>
            <a:headEnd/>
            <a:tailEnd/>
          </a:ln>
        </p:spPr>
        <p:txBody>
          <a:bodyPr/>
          <a:lstStyle/>
          <a:p>
            <a:endParaRPr lang="en-US"/>
          </a:p>
        </p:txBody>
      </p:sp>
      <p:sp>
        <p:nvSpPr>
          <p:cNvPr id="24592" name="Line 24"/>
          <p:cNvSpPr>
            <a:spLocks noChangeShapeType="1"/>
          </p:cNvSpPr>
          <p:nvPr/>
        </p:nvSpPr>
        <p:spPr bwMode="auto">
          <a:xfrm>
            <a:off x="0" y="3886200"/>
            <a:ext cx="9144000" cy="0"/>
          </a:xfrm>
          <a:prstGeom prst="line">
            <a:avLst/>
          </a:prstGeom>
          <a:noFill/>
          <a:ln w="9525">
            <a:solidFill>
              <a:schemeClr val="tx1"/>
            </a:solidFill>
            <a:round/>
            <a:headEnd/>
            <a:tailEnd/>
          </a:ln>
        </p:spPr>
        <p:txBody>
          <a:bodyPr/>
          <a:lstStyle/>
          <a:p>
            <a:endParaRPr lang="en-US"/>
          </a:p>
        </p:txBody>
      </p:sp>
      <p:sp>
        <p:nvSpPr>
          <p:cNvPr id="24593" name="Line 25"/>
          <p:cNvSpPr>
            <a:spLocks noChangeShapeType="1"/>
          </p:cNvSpPr>
          <p:nvPr/>
        </p:nvSpPr>
        <p:spPr bwMode="auto">
          <a:xfrm>
            <a:off x="0" y="52578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639763"/>
          </a:xfrm>
          <a:solidFill>
            <a:srgbClr val="333399"/>
          </a:solidFill>
        </p:spPr>
        <p:txBody>
          <a:bodyPr/>
          <a:lstStyle/>
          <a:p>
            <a:pPr algn="l" eaLnBrk="1" hangingPunct="1"/>
            <a:r>
              <a:rPr lang="en-US" sz="2500" b="1" smtClean="0">
                <a:solidFill>
                  <a:schemeClr val="bg1"/>
                </a:solidFill>
                <a:latin typeface="Book Antiqua" pitchFamily="1" charset="0"/>
              </a:rPr>
              <a:t>CHIAWA COMMUNITY LEADERS AND HEADMEN</a:t>
            </a:r>
            <a:br>
              <a:rPr lang="en-US" sz="2500" b="1" smtClean="0">
                <a:solidFill>
                  <a:schemeClr val="bg1"/>
                </a:solidFill>
                <a:latin typeface="Book Antiqua" pitchFamily="1" charset="0"/>
              </a:rPr>
            </a:br>
            <a:r>
              <a:rPr lang="en-US" sz="2000" b="1" i="1" smtClean="0">
                <a:solidFill>
                  <a:schemeClr val="bg1"/>
                </a:solidFill>
                <a:latin typeface="Book Antiqua" pitchFamily="1" charset="0"/>
              </a:rPr>
              <a:t>Page 3</a:t>
            </a:r>
          </a:p>
        </p:txBody>
      </p:sp>
      <p:sp>
        <p:nvSpPr>
          <p:cNvPr id="25603" name="Rectangle 3"/>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endParaRPr lang="en-US"/>
          </a:p>
        </p:txBody>
      </p:sp>
      <p:sp>
        <p:nvSpPr>
          <p:cNvPr id="25604" name="Rectangle 4"/>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pPr indent="457200"/>
            <a:endParaRPr lang="en-US"/>
          </a:p>
        </p:txBody>
      </p:sp>
      <p:sp>
        <p:nvSpPr>
          <p:cNvPr id="25605" name="Rectangle 5"/>
          <p:cNvSpPr>
            <a:spLocks noChangeArrowheads="1"/>
          </p:cNvSpPr>
          <p:nvPr/>
        </p:nvSpPr>
        <p:spPr bwMode="auto">
          <a:xfrm>
            <a:off x="457200" y="838200"/>
            <a:ext cx="8305800" cy="609600"/>
          </a:xfrm>
          <a:prstGeom prst="rect">
            <a:avLst/>
          </a:prstGeom>
          <a:solidFill>
            <a:srgbClr val="C0C0C0"/>
          </a:solidFill>
          <a:ln w="9525">
            <a:noFill/>
            <a:miter lim="800000"/>
            <a:headEnd/>
            <a:tailEnd/>
          </a:ln>
        </p:spPr>
        <p:txBody>
          <a:bodyPr anchor="ctr"/>
          <a:lstStyle/>
          <a:p>
            <a:r>
              <a:rPr lang="en-US" sz="1500" b="1">
                <a:solidFill>
                  <a:schemeClr val="tx2"/>
                </a:solidFill>
              </a:rPr>
              <a:t>We, the undersigned, support the “Letter of Concern: Mining in the Lower Zambezi River Water Catchment and Protected Areas.”</a:t>
            </a:r>
          </a:p>
        </p:txBody>
      </p:sp>
      <p:pic>
        <p:nvPicPr>
          <p:cNvPr id="25606" name="Picture 14" descr="4Headmen - sig4"/>
          <p:cNvPicPr>
            <a:picLocks noChangeAspect="1" noChangeArrowheads="1"/>
          </p:cNvPicPr>
          <p:nvPr/>
        </p:nvPicPr>
        <p:blipFill>
          <a:blip r:embed="rId2"/>
          <a:srcRect/>
          <a:stretch>
            <a:fillRect/>
          </a:stretch>
        </p:blipFill>
        <p:spPr bwMode="auto">
          <a:xfrm>
            <a:off x="304800" y="1600200"/>
            <a:ext cx="3962400" cy="1025525"/>
          </a:xfrm>
          <a:prstGeom prst="rect">
            <a:avLst/>
          </a:prstGeom>
          <a:noFill/>
          <a:ln w="9525">
            <a:noFill/>
            <a:miter lim="800000"/>
            <a:headEnd/>
            <a:tailEnd/>
          </a:ln>
        </p:spPr>
      </p:pic>
      <p:pic>
        <p:nvPicPr>
          <p:cNvPr id="25607" name="Picture 15" descr="5Headmen - sig1"/>
          <p:cNvPicPr>
            <a:picLocks noChangeAspect="1" noChangeArrowheads="1"/>
          </p:cNvPicPr>
          <p:nvPr/>
        </p:nvPicPr>
        <p:blipFill>
          <a:blip r:embed="rId3"/>
          <a:srcRect/>
          <a:stretch>
            <a:fillRect/>
          </a:stretch>
        </p:blipFill>
        <p:spPr bwMode="auto">
          <a:xfrm>
            <a:off x="381000" y="2895600"/>
            <a:ext cx="4114800" cy="852488"/>
          </a:xfrm>
          <a:prstGeom prst="rect">
            <a:avLst/>
          </a:prstGeom>
          <a:noFill/>
          <a:ln w="9525">
            <a:noFill/>
            <a:miter lim="800000"/>
            <a:headEnd/>
            <a:tailEnd/>
          </a:ln>
        </p:spPr>
      </p:pic>
      <p:pic>
        <p:nvPicPr>
          <p:cNvPr id="25608" name="Picture 16" descr="5Headmen - sig2"/>
          <p:cNvPicPr>
            <a:picLocks noChangeAspect="1" noChangeArrowheads="1"/>
          </p:cNvPicPr>
          <p:nvPr/>
        </p:nvPicPr>
        <p:blipFill>
          <a:blip r:embed="rId4"/>
          <a:srcRect/>
          <a:stretch>
            <a:fillRect/>
          </a:stretch>
        </p:blipFill>
        <p:spPr bwMode="auto">
          <a:xfrm>
            <a:off x="228600" y="4267200"/>
            <a:ext cx="4394200" cy="927100"/>
          </a:xfrm>
          <a:prstGeom prst="rect">
            <a:avLst/>
          </a:prstGeom>
          <a:noFill/>
          <a:ln w="9525">
            <a:noFill/>
            <a:miter lim="800000"/>
            <a:headEnd/>
            <a:tailEnd/>
          </a:ln>
        </p:spPr>
      </p:pic>
      <p:pic>
        <p:nvPicPr>
          <p:cNvPr id="25609" name="Picture 17" descr="5Headmen - sig3"/>
          <p:cNvPicPr>
            <a:picLocks noChangeAspect="1" noChangeArrowheads="1"/>
          </p:cNvPicPr>
          <p:nvPr/>
        </p:nvPicPr>
        <p:blipFill>
          <a:blip r:embed="rId5"/>
          <a:srcRect/>
          <a:stretch>
            <a:fillRect/>
          </a:stretch>
        </p:blipFill>
        <p:spPr bwMode="auto">
          <a:xfrm>
            <a:off x="228600" y="5715000"/>
            <a:ext cx="4191000" cy="812800"/>
          </a:xfrm>
          <a:prstGeom prst="rect">
            <a:avLst/>
          </a:prstGeom>
          <a:noFill/>
          <a:ln w="9525">
            <a:noFill/>
            <a:miter lim="800000"/>
            <a:headEnd/>
            <a:tailEnd/>
          </a:ln>
        </p:spPr>
      </p:pic>
      <p:pic>
        <p:nvPicPr>
          <p:cNvPr id="25610" name="Picture 18" descr="5Headmen - sig4"/>
          <p:cNvPicPr>
            <a:picLocks noChangeAspect="1" noChangeArrowheads="1"/>
          </p:cNvPicPr>
          <p:nvPr/>
        </p:nvPicPr>
        <p:blipFill>
          <a:blip r:embed="rId6"/>
          <a:srcRect/>
          <a:stretch>
            <a:fillRect/>
          </a:stretch>
        </p:blipFill>
        <p:spPr bwMode="auto">
          <a:xfrm>
            <a:off x="4876800" y="1828800"/>
            <a:ext cx="4114800" cy="730250"/>
          </a:xfrm>
          <a:prstGeom prst="rect">
            <a:avLst/>
          </a:prstGeom>
          <a:noFill/>
          <a:ln w="9525">
            <a:noFill/>
            <a:miter lim="800000"/>
            <a:headEnd/>
            <a:tailEnd/>
          </a:ln>
        </p:spPr>
      </p:pic>
      <p:pic>
        <p:nvPicPr>
          <p:cNvPr id="25611" name="Picture 19" descr="5Headmen - sig5"/>
          <p:cNvPicPr>
            <a:picLocks noChangeAspect="1" noChangeArrowheads="1"/>
          </p:cNvPicPr>
          <p:nvPr/>
        </p:nvPicPr>
        <p:blipFill>
          <a:blip r:embed="rId7"/>
          <a:srcRect/>
          <a:stretch>
            <a:fillRect/>
          </a:stretch>
        </p:blipFill>
        <p:spPr bwMode="auto">
          <a:xfrm>
            <a:off x="5105400" y="3124200"/>
            <a:ext cx="3810000" cy="668338"/>
          </a:xfrm>
          <a:prstGeom prst="rect">
            <a:avLst/>
          </a:prstGeom>
          <a:noFill/>
          <a:ln w="9525">
            <a:noFill/>
            <a:miter lim="800000"/>
            <a:headEnd/>
            <a:tailEnd/>
          </a:ln>
        </p:spPr>
      </p:pic>
      <p:pic>
        <p:nvPicPr>
          <p:cNvPr id="25612" name="Picture 20" descr="5Headmen - sig6"/>
          <p:cNvPicPr>
            <a:picLocks noChangeAspect="1" noChangeArrowheads="1"/>
          </p:cNvPicPr>
          <p:nvPr/>
        </p:nvPicPr>
        <p:blipFill>
          <a:blip r:embed="rId8"/>
          <a:srcRect/>
          <a:stretch>
            <a:fillRect/>
          </a:stretch>
        </p:blipFill>
        <p:spPr bwMode="auto">
          <a:xfrm>
            <a:off x="5029200" y="4114800"/>
            <a:ext cx="3949700" cy="1079500"/>
          </a:xfrm>
          <a:prstGeom prst="rect">
            <a:avLst/>
          </a:prstGeom>
          <a:noFill/>
          <a:ln w="9525">
            <a:noFill/>
            <a:miter lim="800000"/>
            <a:headEnd/>
            <a:tailEnd/>
          </a:ln>
        </p:spPr>
      </p:pic>
      <p:pic>
        <p:nvPicPr>
          <p:cNvPr id="25613" name="Picture 21" descr="6Headmen - sig1"/>
          <p:cNvPicPr>
            <a:picLocks noChangeAspect="1" noChangeArrowheads="1"/>
          </p:cNvPicPr>
          <p:nvPr/>
        </p:nvPicPr>
        <p:blipFill>
          <a:blip r:embed="rId9"/>
          <a:srcRect/>
          <a:stretch>
            <a:fillRect/>
          </a:stretch>
        </p:blipFill>
        <p:spPr bwMode="auto">
          <a:xfrm>
            <a:off x="4953000" y="5715000"/>
            <a:ext cx="4038600" cy="649288"/>
          </a:xfrm>
          <a:prstGeom prst="rect">
            <a:avLst/>
          </a:prstGeom>
          <a:noFill/>
          <a:ln w="9525">
            <a:noFill/>
            <a:miter lim="800000"/>
            <a:headEnd/>
            <a:tailEnd/>
          </a:ln>
        </p:spPr>
      </p:pic>
      <p:sp>
        <p:nvSpPr>
          <p:cNvPr id="25614" name="Line 22"/>
          <p:cNvSpPr>
            <a:spLocks noChangeShapeType="1"/>
          </p:cNvSpPr>
          <p:nvPr/>
        </p:nvSpPr>
        <p:spPr bwMode="auto">
          <a:xfrm>
            <a:off x="4648200" y="1524000"/>
            <a:ext cx="0" cy="5334000"/>
          </a:xfrm>
          <a:prstGeom prst="line">
            <a:avLst/>
          </a:prstGeom>
          <a:noFill/>
          <a:ln w="9525">
            <a:solidFill>
              <a:schemeClr val="tx1"/>
            </a:solidFill>
            <a:round/>
            <a:headEnd/>
            <a:tailEnd/>
          </a:ln>
        </p:spPr>
        <p:txBody>
          <a:bodyPr/>
          <a:lstStyle/>
          <a:p>
            <a:endParaRPr lang="en-US"/>
          </a:p>
        </p:txBody>
      </p:sp>
      <p:sp>
        <p:nvSpPr>
          <p:cNvPr id="25615" name="Line 23"/>
          <p:cNvSpPr>
            <a:spLocks noChangeShapeType="1"/>
          </p:cNvSpPr>
          <p:nvPr/>
        </p:nvSpPr>
        <p:spPr bwMode="auto">
          <a:xfrm>
            <a:off x="0" y="2743200"/>
            <a:ext cx="9144000" cy="0"/>
          </a:xfrm>
          <a:prstGeom prst="line">
            <a:avLst/>
          </a:prstGeom>
          <a:noFill/>
          <a:ln w="9525">
            <a:solidFill>
              <a:schemeClr val="tx1"/>
            </a:solidFill>
            <a:round/>
            <a:headEnd/>
            <a:tailEnd/>
          </a:ln>
        </p:spPr>
        <p:txBody>
          <a:bodyPr/>
          <a:lstStyle/>
          <a:p>
            <a:endParaRPr lang="en-US"/>
          </a:p>
        </p:txBody>
      </p:sp>
      <p:sp>
        <p:nvSpPr>
          <p:cNvPr id="25616" name="Line 24"/>
          <p:cNvSpPr>
            <a:spLocks noChangeShapeType="1"/>
          </p:cNvSpPr>
          <p:nvPr/>
        </p:nvSpPr>
        <p:spPr bwMode="auto">
          <a:xfrm>
            <a:off x="0" y="4038600"/>
            <a:ext cx="9144000" cy="0"/>
          </a:xfrm>
          <a:prstGeom prst="line">
            <a:avLst/>
          </a:prstGeom>
          <a:noFill/>
          <a:ln w="9525">
            <a:solidFill>
              <a:schemeClr val="tx1"/>
            </a:solidFill>
            <a:round/>
            <a:headEnd/>
            <a:tailEnd/>
          </a:ln>
        </p:spPr>
        <p:txBody>
          <a:bodyPr/>
          <a:lstStyle/>
          <a:p>
            <a:endParaRPr lang="en-US"/>
          </a:p>
        </p:txBody>
      </p:sp>
      <p:sp>
        <p:nvSpPr>
          <p:cNvPr id="25617" name="Line 25"/>
          <p:cNvSpPr>
            <a:spLocks noChangeShapeType="1"/>
          </p:cNvSpPr>
          <p:nvPr/>
        </p:nvSpPr>
        <p:spPr bwMode="auto">
          <a:xfrm>
            <a:off x="0" y="54864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639763"/>
          </a:xfrm>
          <a:solidFill>
            <a:srgbClr val="333399"/>
          </a:solidFill>
        </p:spPr>
        <p:txBody>
          <a:bodyPr/>
          <a:lstStyle/>
          <a:p>
            <a:pPr algn="l" eaLnBrk="1" hangingPunct="1"/>
            <a:r>
              <a:rPr lang="en-US" sz="2500" b="1" smtClean="0">
                <a:solidFill>
                  <a:schemeClr val="bg1"/>
                </a:solidFill>
                <a:latin typeface="Book Antiqua" pitchFamily="1" charset="0"/>
              </a:rPr>
              <a:t>CHIAWA COMMUNITY LEADERS AND HEADMEN</a:t>
            </a:r>
            <a:br>
              <a:rPr lang="en-US" sz="2500" b="1" smtClean="0">
                <a:solidFill>
                  <a:schemeClr val="bg1"/>
                </a:solidFill>
                <a:latin typeface="Book Antiqua" pitchFamily="1" charset="0"/>
              </a:rPr>
            </a:br>
            <a:r>
              <a:rPr lang="en-US" sz="2000" b="1" i="1" smtClean="0">
                <a:solidFill>
                  <a:schemeClr val="bg1"/>
                </a:solidFill>
                <a:latin typeface="Book Antiqua" pitchFamily="1" charset="0"/>
              </a:rPr>
              <a:t>Page 4</a:t>
            </a:r>
          </a:p>
        </p:txBody>
      </p:sp>
      <p:sp>
        <p:nvSpPr>
          <p:cNvPr id="26627" name="Rectangle 3"/>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endParaRPr lang="en-US"/>
          </a:p>
        </p:txBody>
      </p:sp>
      <p:sp>
        <p:nvSpPr>
          <p:cNvPr id="26628" name="Rectangle 4"/>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pPr indent="457200"/>
            <a:endParaRPr lang="en-US"/>
          </a:p>
        </p:txBody>
      </p:sp>
      <p:sp>
        <p:nvSpPr>
          <p:cNvPr id="26629" name="Rectangle 5"/>
          <p:cNvSpPr>
            <a:spLocks noChangeArrowheads="1"/>
          </p:cNvSpPr>
          <p:nvPr/>
        </p:nvSpPr>
        <p:spPr bwMode="auto">
          <a:xfrm>
            <a:off x="457200" y="838200"/>
            <a:ext cx="8305800" cy="609600"/>
          </a:xfrm>
          <a:prstGeom prst="rect">
            <a:avLst/>
          </a:prstGeom>
          <a:solidFill>
            <a:srgbClr val="C0C0C0"/>
          </a:solidFill>
          <a:ln w="9525">
            <a:noFill/>
            <a:miter lim="800000"/>
            <a:headEnd/>
            <a:tailEnd/>
          </a:ln>
        </p:spPr>
        <p:txBody>
          <a:bodyPr anchor="ctr"/>
          <a:lstStyle/>
          <a:p>
            <a:r>
              <a:rPr lang="en-US" sz="1500" b="1">
                <a:solidFill>
                  <a:schemeClr val="tx2"/>
                </a:solidFill>
              </a:rPr>
              <a:t>We, the undersigned, support the “Letter of Concern: Mining in the Lower Zambezi River Water Catchment and Protected Areas.”</a:t>
            </a:r>
          </a:p>
        </p:txBody>
      </p:sp>
      <p:pic>
        <p:nvPicPr>
          <p:cNvPr id="26630" name="Picture 14" descr="6Headmen - sig2"/>
          <p:cNvPicPr>
            <a:picLocks noChangeAspect="1" noChangeArrowheads="1"/>
          </p:cNvPicPr>
          <p:nvPr/>
        </p:nvPicPr>
        <p:blipFill>
          <a:blip r:embed="rId2"/>
          <a:srcRect/>
          <a:stretch>
            <a:fillRect/>
          </a:stretch>
        </p:blipFill>
        <p:spPr bwMode="auto">
          <a:xfrm>
            <a:off x="228600" y="1752600"/>
            <a:ext cx="4267200" cy="790575"/>
          </a:xfrm>
          <a:prstGeom prst="rect">
            <a:avLst/>
          </a:prstGeom>
          <a:noFill/>
          <a:ln w="9525">
            <a:noFill/>
            <a:miter lim="800000"/>
            <a:headEnd/>
            <a:tailEnd/>
          </a:ln>
        </p:spPr>
      </p:pic>
      <p:pic>
        <p:nvPicPr>
          <p:cNvPr id="26631" name="Picture 15" descr="6Headmen - sig3"/>
          <p:cNvPicPr>
            <a:picLocks noChangeAspect="1" noChangeArrowheads="1"/>
          </p:cNvPicPr>
          <p:nvPr/>
        </p:nvPicPr>
        <p:blipFill>
          <a:blip r:embed="rId3"/>
          <a:srcRect/>
          <a:stretch>
            <a:fillRect/>
          </a:stretch>
        </p:blipFill>
        <p:spPr bwMode="auto">
          <a:xfrm>
            <a:off x="228600" y="2895600"/>
            <a:ext cx="4191000" cy="919163"/>
          </a:xfrm>
          <a:prstGeom prst="rect">
            <a:avLst/>
          </a:prstGeom>
          <a:noFill/>
          <a:ln w="9525">
            <a:noFill/>
            <a:miter lim="800000"/>
            <a:headEnd/>
            <a:tailEnd/>
          </a:ln>
        </p:spPr>
      </p:pic>
      <p:pic>
        <p:nvPicPr>
          <p:cNvPr id="26632" name="Picture 16" descr="7Headmen - sig1"/>
          <p:cNvPicPr>
            <a:picLocks noChangeAspect="1" noChangeArrowheads="1"/>
          </p:cNvPicPr>
          <p:nvPr/>
        </p:nvPicPr>
        <p:blipFill>
          <a:blip r:embed="rId4"/>
          <a:srcRect/>
          <a:stretch>
            <a:fillRect/>
          </a:stretch>
        </p:blipFill>
        <p:spPr bwMode="auto">
          <a:xfrm>
            <a:off x="228600" y="4191000"/>
            <a:ext cx="3657600" cy="1211263"/>
          </a:xfrm>
          <a:prstGeom prst="rect">
            <a:avLst/>
          </a:prstGeom>
          <a:noFill/>
          <a:ln w="9525">
            <a:noFill/>
            <a:miter lim="800000"/>
            <a:headEnd/>
            <a:tailEnd/>
          </a:ln>
        </p:spPr>
      </p:pic>
      <p:pic>
        <p:nvPicPr>
          <p:cNvPr id="26633" name="Picture 17" descr="7Headmen - sig2"/>
          <p:cNvPicPr>
            <a:picLocks noChangeAspect="1" noChangeArrowheads="1"/>
          </p:cNvPicPr>
          <p:nvPr/>
        </p:nvPicPr>
        <p:blipFill>
          <a:blip r:embed="rId5"/>
          <a:srcRect/>
          <a:stretch>
            <a:fillRect/>
          </a:stretch>
        </p:blipFill>
        <p:spPr bwMode="auto">
          <a:xfrm>
            <a:off x="457200" y="5715000"/>
            <a:ext cx="3200400" cy="938213"/>
          </a:xfrm>
          <a:prstGeom prst="rect">
            <a:avLst/>
          </a:prstGeom>
          <a:noFill/>
          <a:ln w="9525">
            <a:noFill/>
            <a:miter lim="800000"/>
            <a:headEnd/>
            <a:tailEnd/>
          </a:ln>
        </p:spPr>
      </p:pic>
      <p:pic>
        <p:nvPicPr>
          <p:cNvPr id="26634" name="Picture 18" descr="7Headmen - sig3"/>
          <p:cNvPicPr>
            <a:picLocks noChangeAspect="1" noChangeArrowheads="1"/>
          </p:cNvPicPr>
          <p:nvPr/>
        </p:nvPicPr>
        <p:blipFill>
          <a:blip r:embed="rId6"/>
          <a:srcRect/>
          <a:stretch>
            <a:fillRect/>
          </a:stretch>
        </p:blipFill>
        <p:spPr bwMode="auto">
          <a:xfrm>
            <a:off x="5562600" y="1752600"/>
            <a:ext cx="2971800" cy="941388"/>
          </a:xfrm>
          <a:prstGeom prst="rect">
            <a:avLst/>
          </a:prstGeom>
          <a:noFill/>
          <a:ln w="9525">
            <a:noFill/>
            <a:miter lim="800000"/>
            <a:headEnd/>
            <a:tailEnd/>
          </a:ln>
        </p:spPr>
      </p:pic>
      <p:pic>
        <p:nvPicPr>
          <p:cNvPr id="26635" name="Picture 19" descr="7Headmen - sig4"/>
          <p:cNvPicPr>
            <a:picLocks noChangeAspect="1" noChangeArrowheads="1"/>
          </p:cNvPicPr>
          <p:nvPr/>
        </p:nvPicPr>
        <p:blipFill>
          <a:blip r:embed="rId7"/>
          <a:srcRect/>
          <a:stretch>
            <a:fillRect/>
          </a:stretch>
        </p:blipFill>
        <p:spPr bwMode="auto">
          <a:xfrm>
            <a:off x="5791200" y="2895600"/>
            <a:ext cx="2667000" cy="1160463"/>
          </a:xfrm>
          <a:prstGeom prst="rect">
            <a:avLst/>
          </a:prstGeom>
          <a:noFill/>
          <a:ln w="9525">
            <a:noFill/>
            <a:miter lim="800000"/>
            <a:headEnd/>
            <a:tailEnd/>
          </a:ln>
        </p:spPr>
      </p:pic>
      <p:pic>
        <p:nvPicPr>
          <p:cNvPr id="26636" name="Picture 20" descr="8Headmen - sig1"/>
          <p:cNvPicPr>
            <a:picLocks noChangeAspect="1" noChangeArrowheads="1"/>
          </p:cNvPicPr>
          <p:nvPr/>
        </p:nvPicPr>
        <p:blipFill>
          <a:blip r:embed="rId8"/>
          <a:srcRect/>
          <a:stretch>
            <a:fillRect/>
          </a:stretch>
        </p:blipFill>
        <p:spPr bwMode="auto">
          <a:xfrm>
            <a:off x="6172200" y="4419600"/>
            <a:ext cx="2590800" cy="968375"/>
          </a:xfrm>
          <a:prstGeom prst="rect">
            <a:avLst/>
          </a:prstGeom>
          <a:noFill/>
          <a:ln w="9525">
            <a:noFill/>
            <a:miter lim="800000"/>
            <a:headEnd/>
            <a:tailEnd/>
          </a:ln>
        </p:spPr>
      </p:pic>
      <p:pic>
        <p:nvPicPr>
          <p:cNvPr id="26637" name="Picture 21" descr="8Headmen - sig2"/>
          <p:cNvPicPr>
            <a:picLocks noChangeAspect="1" noChangeArrowheads="1"/>
          </p:cNvPicPr>
          <p:nvPr/>
        </p:nvPicPr>
        <p:blipFill>
          <a:blip r:embed="rId9"/>
          <a:srcRect/>
          <a:stretch>
            <a:fillRect/>
          </a:stretch>
        </p:blipFill>
        <p:spPr bwMode="auto">
          <a:xfrm>
            <a:off x="5562600" y="5638800"/>
            <a:ext cx="3352800" cy="987425"/>
          </a:xfrm>
          <a:prstGeom prst="rect">
            <a:avLst/>
          </a:prstGeom>
          <a:noFill/>
          <a:ln w="9525">
            <a:noFill/>
            <a:miter lim="800000"/>
            <a:headEnd/>
            <a:tailEnd/>
          </a:ln>
        </p:spPr>
      </p:pic>
      <p:sp>
        <p:nvSpPr>
          <p:cNvPr id="26638" name="Line 22"/>
          <p:cNvSpPr>
            <a:spLocks noChangeShapeType="1"/>
          </p:cNvSpPr>
          <p:nvPr/>
        </p:nvSpPr>
        <p:spPr bwMode="auto">
          <a:xfrm>
            <a:off x="4724400" y="1524000"/>
            <a:ext cx="0" cy="5334000"/>
          </a:xfrm>
          <a:prstGeom prst="line">
            <a:avLst/>
          </a:prstGeom>
          <a:noFill/>
          <a:ln w="9525">
            <a:solidFill>
              <a:schemeClr val="tx1"/>
            </a:solidFill>
            <a:round/>
            <a:headEnd/>
            <a:tailEnd/>
          </a:ln>
        </p:spPr>
        <p:txBody>
          <a:bodyPr/>
          <a:lstStyle/>
          <a:p>
            <a:endParaRPr lang="en-US"/>
          </a:p>
        </p:txBody>
      </p:sp>
      <p:sp>
        <p:nvSpPr>
          <p:cNvPr id="26639" name="Line 23"/>
          <p:cNvSpPr>
            <a:spLocks noChangeShapeType="1"/>
          </p:cNvSpPr>
          <p:nvPr/>
        </p:nvSpPr>
        <p:spPr bwMode="auto">
          <a:xfrm>
            <a:off x="0" y="2743200"/>
            <a:ext cx="9144000" cy="0"/>
          </a:xfrm>
          <a:prstGeom prst="line">
            <a:avLst/>
          </a:prstGeom>
          <a:noFill/>
          <a:ln w="9525">
            <a:solidFill>
              <a:schemeClr val="tx1"/>
            </a:solidFill>
            <a:round/>
            <a:headEnd/>
            <a:tailEnd/>
          </a:ln>
        </p:spPr>
        <p:txBody>
          <a:bodyPr/>
          <a:lstStyle/>
          <a:p>
            <a:endParaRPr lang="en-US"/>
          </a:p>
        </p:txBody>
      </p:sp>
      <p:sp>
        <p:nvSpPr>
          <p:cNvPr id="26640" name="Line 24"/>
          <p:cNvSpPr>
            <a:spLocks noChangeShapeType="1"/>
          </p:cNvSpPr>
          <p:nvPr/>
        </p:nvSpPr>
        <p:spPr bwMode="auto">
          <a:xfrm>
            <a:off x="0" y="4114800"/>
            <a:ext cx="9144000" cy="0"/>
          </a:xfrm>
          <a:prstGeom prst="line">
            <a:avLst/>
          </a:prstGeom>
          <a:noFill/>
          <a:ln w="9525">
            <a:solidFill>
              <a:schemeClr val="tx1"/>
            </a:solidFill>
            <a:round/>
            <a:headEnd/>
            <a:tailEnd/>
          </a:ln>
        </p:spPr>
        <p:txBody>
          <a:bodyPr/>
          <a:lstStyle/>
          <a:p>
            <a:endParaRPr lang="en-US"/>
          </a:p>
        </p:txBody>
      </p:sp>
      <p:sp>
        <p:nvSpPr>
          <p:cNvPr id="26641" name="Line 25"/>
          <p:cNvSpPr>
            <a:spLocks noChangeShapeType="1"/>
          </p:cNvSpPr>
          <p:nvPr/>
        </p:nvSpPr>
        <p:spPr bwMode="auto">
          <a:xfrm>
            <a:off x="0" y="56388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639763"/>
          </a:xfrm>
          <a:solidFill>
            <a:srgbClr val="333399"/>
          </a:solidFill>
        </p:spPr>
        <p:txBody>
          <a:bodyPr/>
          <a:lstStyle/>
          <a:p>
            <a:pPr algn="l" eaLnBrk="1" hangingPunct="1"/>
            <a:r>
              <a:rPr lang="en-US" sz="2500" b="1" smtClean="0">
                <a:solidFill>
                  <a:schemeClr val="bg1"/>
                </a:solidFill>
                <a:latin typeface="Book Antiqua" pitchFamily="1" charset="0"/>
              </a:rPr>
              <a:t>CHIAWA COMMUNITY LEADERS AND HEADMEN</a:t>
            </a:r>
            <a:br>
              <a:rPr lang="en-US" sz="2500" b="1" smtClean="0">
                <a:solidFill>
                  <a:schemeClr val="bg1"/>
                </a:solidFill>
                <a:latin typeface="Book Antiqua" pitchFamily="1" charset="0"/>
              </a:rPr>
            </a:br>
            <a:r>
              <a:rPr lang="en-US" sz="2000" b="1" i="1" smtClean="0">
                <a:solidFill>
                  <a:schemeClr val="bg1"/>
                </a:solidFill>
                <a:latin typeface="Book Antiqua" pitchFamily="1" charset="0"/>
              </a:rPr>
              <a:t>Page 5</a:t>
            </a:r>
          </a:p>
        </p:txBody>
      </p:sp>
      <p:sp>
        <p:nvSpPr>
          <p:cNvPr id="27651" name="Rectangle 3"/>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endParaRPr lang="en-US"/>
          </a:p>
        </p:txBody>
      </p:sp>
      <p:sp>
        <p:nvSpPr>
          <p:cNvPr id="27652" name="Rectangle 4"/>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pPr indent="457200"/>
            <a:endParaRPr lang="en-US"/>
          </a:p>
        </p:txBody>
      </p:sp>
      <p:sp>
        <p:nvSpPr>
          <p:cNvPr id="27653" name="Rectangle 5"/>
          <p:cNvSpPr>
            <a:spLocks noChangeArrowheads="1"/>
          </p:cNvSpPr>
          <p:nvPr/>
        </p:nvSpPr>
        <p:spPr bwMode="auto">
          <a:xfrm>
            <a:off x="457200" y="838200"/>
            <a:ext cx="8305800" cy="609600"/>
          </a:xfrm>
          <a:prstGeom prst="rect">
            <a:avLst/>
          </a:prstGeom>
          <a:solidFill>
            <a:srgbClr val="C0C0C0"/>
          </a:solidFill>
          <a:ln w="9525">
            <a:noFill/>
            <a:miter lim="800000"/>
            <a:headEnd/>
            <a:tailEnd/>
          </a:ln>
        </p:spPr>
        <p:txBody>
          <a:bodyPr anchor="ctr"/>
          <a:lstStyle/>
          <a:p>
            <a:r>
              <a:rPr lang="en-US" sz="1500" b="1">
                <a:solidFill>
                  <a:schemeClr val="tx2"/>
                </a:solidFill>
              </a:rPr>
              <a:t>We, the undersigned, support the “Letter of Concern: Mining in the Lower Zambezi River Water Catchment and Protected Areas.”</a:t>
            </a:r>
          </a:p>
        </p:txBody>
      </p:sp>
      <p:pic>
        <p:nvPicPr>
          <p:cNvPr id="27654" name="Picture 14" descr="8Headmen - sig3"/>
          <p:cNvPicPr>
            <a:picLocks noChangeAspect="1" noChangeArrowheads="1"/>
          </p:cNvPicPr>
          <p:nvPr/>
        </p:nvPicPr>
        <p:blipFill>
          <a:blip r:embed="rId2"/>
          <a:srcRect/>
          <a:stretch>
            <a:fillRect/>
          </a:stretch>
        </p:blipFill>
        <p:spPr bwMode="auto">
          <a:xfrm>
            <a:off x="457200" y="1752600"/>
            <a:ext cx="3048000" cy="1077913"/>
          </a:xfrm>
          <a:prstGeom prst="rect">
            <a:avLst/>
          </a:prstGeom>
          <a:noFill/>
          <a:ln w="9525">
            <a:noFill/>
            <a:miter lim="800000"/>
            <a:headEnd/>
            <a:tailEnd/>
          </a:ln>
        </p:spPr>
      </p:pic>
      <p:pic>
        <p:nvPicPr>
          <p:cNvPr id="27655" name="Picture 15" descr="9Headmen - sig1"/>
          <p:cNvPicPr>
            <a:picLocks noChangeAspect="1" noChangeArrowheads="1"/>
          </p:cNvPicPr>
          <p:nvPr/>
        </p:nvPicPr>
        <p:blipFill>
          <a:blip r:embed="rId3"/>
          <a:srcRect/>
          <a:stretch>
            <a:fillRect/>
          </a:stretch>
        </p:blipFill>
        <p:spPr bwMode="auto">
          <a:xfrm>
            <a:off x="304800" y="3352800"/>
            <a:ext cx="3492500" cy="1244600"/>
          </a:xfrm>
          <a:prstGeom prst="rect">
            <a:avLst/>
          </a:prstGeom>
          <a:noFill/>
          <a:ln w="9525">
            <a:noFill/>
            <a:miter lim="800000"/>
            <a:headEnd/>
            <a:tailEnd/>
          </a:ln>
        </p:spPr>
      </p:pic>
      <p:pic>
        <p:nvPicPr>
          <p:cNvPr id="27656" name="Picture 16" descr="9Headmen - sig2"/>
          <p:cNvPicPr>
            <a:picLocks noChangeAspect="1" noChangeArrowheads="1"/>
          </p:cNvPicPr>
          <p:nvPr/>
        </p:nvPicPr>
        <p:blipFill>
          <a:blip r:embed="rId4"/>
          <a:srcRect/>
          <a:stretch>
            <a:fillRect/>
          </a:stretch>
        </p:blipFill>
        <p:spPr bwMode="auto">
          <a:xfrm>
            <a:off x="381000" y="5257800"/>
            <a:ext cx="3962400" cy="1308100"/>
          </a:xfrm>
          <a:prstGeom prst="rect">
            <a:avLst/>
          </a:prstGeom>
          <a:noFill/>
          <a:ln w="9525">
            <a:noFill/>
            <a:miter lim="800000"/>
            <a:headEnd/>
            <a:tailEnd/>
          </a:ln>
        </p:spPr>
      </p:pic>
      <p:pic>
        <p:nvPicPr>
          <p:cNvPr id="27657" name="Picture 17" descr="9Headmen - sig3"/>
          <p:cNvPicPr>
            <a:picLocks noChangeAspect="1" noChangeArrowheads="1"/>
          </p:cNvPicPr>
          <p:nvPr/>
        </p:nvPicPr>
        <p:blipFill>
          <a:blip r:embed="rId5"/>
          <a:srcRect/>
          <a:stretch>
            <a:fillRect/>
          </a:stretch>
        </p:blipFill>
        <p:spPr bwMode="auto">
          <a:xfrm>
            <a:off x="4953000" y="1600200"/>
            <a:ext cx="3797300" cy="1422400"/>
          </a:xfrm>
          <a:prstGeom prst="rect">
            <a:avLst/>
          </a:prstGeom>
          <a:noFill/>
          <a:ln w="9525">
            <a:noFill/>
            <a:miter lim="800000"/>
            <a:headEnd/>
            <a:tailEnd/>
          </a:ln>
        </p:spPr>
      </p:pic>
      <p:pic>
        <p:nvPicPr>
          <p:cNvPr id="27658" name="Picture 18" descr="9Headmen - sig4"/>
          <p:cNvPicPr>
            <a:picLocks noChangeAspect="1" noChangeArrowheads="1"/>
          </p:cNvPicPr>
          <p:nvPr/>
        </p:nvPicPr>
        <p:blipFill>
          <a:blip r:embed="rId6"/>
          <a:srcRect/>
          <a:stretch>
            <a:fillRect/>
          </a:stretch>
        </p:blipFill>
        <p:spPr bwMode="auto">
          <a:xfrm>
            <a:off x="5029200" y="3352800"/>
            <a:ext cx="3657600" cy="1249363"/>
          </a:xfrm>
          <a:prstGeom prst="rect">
            <a:avLst/>
          </a:prstGeom>
          <a:noFill/>
          <a:ln w="9525">
            <a:noFill/>
            <a:miter lim="800000"/>
            <a:headEnd/>
            <a:tailEnd/>
          </a:ln>
        </p:spPr>
      </p:pic>
      <p:pic>
        <p:nvPicPr>
          <p:cNvPr id="27659" name="Picture 19" descr="10Headmen - sig1"/>
          <p:cNvPicPr>
            <a:picLocks noChangeAspect="1" noChangeArrowheads="1"/>
          </p:cNvPicPr>
          <p:nvPr/>
        </p:nvPicPr>
        <p:blipFill>
          <a:blip r:embed="rId7"/>
          <a:srcRect/>
          <a:stretch>
            <a:fillRect/>
          </a:stretch>
        </p:blipFill>
        <p:spPr bwMode="auto">
          <a:xfrm>
            <a:off x="5105400" y="5334000"/>
            <a:ext cx="3848100" cy="1181100"/>
          </a:xfrm>
          <a:prstGeom prst="rect">
            <a:avLst/>
          </a:prstGeom>
          <a:noFill/>
          <a:ln w="9525">
            <a:noFill/>
            <a:miter lim="800000"/>
            <a:headEnd/>
            <a:tailEnd/>
          </a:ln>
        </p:spPr>
      </p:pic>
      <p:sp>
        <p:nvSpPr>
          <p:cNvPr id="27660" name="Line 20"/>
          <p:cNvSpPr>
            <a:spLocks noChangeShapeType="1"/>
          </p:cNvSpPr>
          <p:nvPr/>
        </p:nvSpPr>
        <p:spPr bwMode="auto">
          <a:xfrm>
            <a:off x="4648200" y="1524000"/>
            <a:ext cx="0" cy="5334000"/>
          </a:xfrm>
          <a:prstGeom prst="line">
            <a:avLst/>
          </a:prstGeom>
          <a:noFill/>
          <a:ln w="9525">
            <a:solidFill>
              <a:schemeClr val="tx1"/>
            </a:solidFill>
            <a:round/>
            <a:headEnd/>
            <a:tailEnd/>
          </a:ln>
        </p:spPr>
        <p:txBody>
          <a:bodyPr/>
          <a:lstStyle/>
          <a:p>
            <a:endParaRPr lang="en-US"/>
          </a:p>
        </p:txBody>
      </p:sp>
      <p:sp>
        <p:nvSpPr>
          <p:cNvPr id="27661" name="Line 21"/>
          <p:cNvSpPr>
            <a:spLocks noChangeShapeType="1"/>
          </p:cNvSpPr>
          <p:nvPr/>
        </p:nvSpPr>
        <p:spPr bwMode="auto">
          <a:xfrm>
            <a:off x="0" y="3276600"/>
            <a:ext cx="9144000" cy="0"/>
          </a:xfrm>
          <a:prstGeom prst="line">
            <a:avLst/>
          </a:prstGeom>
          <a:noFill/>
          <a:ln w="9525">
            <a:solidFill>
              <a:schemeClr val="tx1"/>
            </a:solidFill>
            <a:round/>
            <a:headEnd/>
            <a:tailEnd/>
          </a:ln>
        </p:spPr>
        <p:txBody>
          <a:bodyPr/>
          <a:lstStyle/>
          <a:p>
            <a:endParaRPr lang="en-US"/>
          </a:p>
        </p:txBody>
      </p:sp>
      <p:sp>
        <p:nvSpPr>
          <p:cNvPr id="27662" name="Line 23"/>
          <p:cNvSpPr>
            <a:spLocks noChangeShapeType="1"/>
          </p:cNvSpPr>
          <p:nvPr/>
        </p:nvSpPr>
        <p:spPr bwMode="auto">
          <a:xfrm>
            <a:off x="0" y="50292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639763"/>
          </a:xfrm>
          <a:solidFill>
            <a:srgbClr val="333399"/>
          </a:solidFill>
        </p:spPr>
        <p:txBody>
          <a:bodyPr/>
          <a:lstStyle/>
          <a:p>
            <a:pPr algn="l" eaLnBrk="1" hangingPunct="1"/>
            <a:r>
              <a:rPr lang="en-US" sz="2500" b="1" smtClean="0">
                <a:solidFill>
                  <a:schemeClr val="bg1"/>
                </a:solidFill>
                <a:latin typeface="Book Antiqua" pitchFamily="1" charset="0"/>
              </a:rPr>
              <a:t>CHIAWA COMMUNITY LEADERS AND HEADMEN</a:t>
            </a:r>
            <a:br>
              <a:rPr lang="en-US" sz="2500" b="1" smtClean="0">
                <a:solidFill>
                  <a:schemeClr val="bg1"/>
                </a:solidFill>
                <a:latin typeface="Book Antiqua" pitchFamily="1" charset="0"/>
              </a:rPr>
            </a:br>
            <a:r>
              <a:rPr lang="en-US" sz="2000" b="1" i="1" smtClean="0">
                <a:solidFill>
                  <a:schemeClr val="bg1"/>
                </a:solidFill>
                <a:latin typeface="Book Antiqua" pitchFamily="1" charset="0"/>
              </a:rPr>
              <a:t>Page 6</a:t>
            </a:r>
          </a:p>
        </p:txBody>
      </p:sp>
      <p:sp>
        <p:nvSpPr>
          <p:cNvPr id="28675" name="Rectangle 3"/>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endParaRPr lang="en-US"/>
          </a:p>
        </p:txBody>
      </p:sp>
      <p:sp>
        <p:nvSpPr>
          <p:cNvPr id="28676" name="Rectangle 4"/>
          <p:cNvSpPr>
            <a:spLocks noChangeArrowheads="1"/>
          </p:cNvSpPr>
          <p:nvPr/>
        </p:nvSpPr>
        <p:spPr bwMode="auto">
          <a:xfrm>
            <a:off x="88900" y="2738438"/>
            <a:ext cx="9144000" cy="0"/>
          </a:xfrm>
          <a:prstGeom prst="rect">
            <a:avLst/>
          </a:prstGeom>
          <a:noFill/>
          <a:ln w="9525">
            <a:noFill/>
            <a:miter lim="800000"/>
            <a:headEnd/>
            <a:tailEnd/>
          </a:ln>
        </p:spPr>
        <p:txBody>
          <a:bodyPr wrap="none" anchor="ctr">
            <a:spAutoFit/>
          </a:bodyPr>
          <a:lstStyle/>
          <a:p>
            <a:pPr indent="457200"/>
            <a:endParaRPr lang="en-US"/>
          </a:p>
        </p:txBody>
      </p:sp>
      <p:sp>
        <p:nvSpPr>
          <p:cNvPr id="28677" name="Rectangle 5"/>
          <p:cNvSpPr>
            <a:spLocks noChangeArrowheads="1"/>
          </p:cNvSpPr>
          <p:nvPr/>
        </p:nvSpPr>
        <p:spPr bwMode="auto">
          <a:xfrm>
            <a:off x="457200" y="838200"/>
            <a:ext cx="8305800" cy="609600"/>
          </a:xfrm>
          <a:prstGeom prst="rect">
            <a:avLst/>
          </a:prstGeom>
          <a:solidFill>
            <a:srgbClr val="C0C0C0"/>
          </a:solidFill>
          <a:ln w="9525">
            <a:noFill/>
            <a:miter lim="800000"/>
            <a:headEnd/>
            <a:tailEnd/>
          </a:ln>
        </p:spPr>
        <p:txBody>
          <a:bodyPr anchor="ctr"/>
          <a:lstStyle/>
          <a:p>
            <a:r>
              <a:rPr lang="en-US" sz="1500" b="1">
                <a:solidFill>
                  <a:schemeClr val="tx2"/>
                </a:solidFill>
              </a:rPr>
              <a:t>We, the undersigned, support the “Letter of Concern: Mining in the Lower Zambezi River Water Catchment and Protected Areas.”</a:t>
            </a:r>
          </a:p>
        </p:txBody>
      </p:sp>
      <p:pic>
        <p:nvPicPr>
          <p:cNvPr id="28678" name="Picture 12" descr="10Headmen - sig2"/>
          <p:cNvPicPr>
            <a:picLocks noChangeAspect="1" noChangeArrowheads="1"/>
          </p:cNvPicPr>
          <p:nvPr/>
        </p:nvPicPr>
        <p:blipFill>
          <a:blip r:embed="rId2"/>
          <a:srcRect/>
          <a:stretch>
            <a:fillRect/>
          </a:stretch>
        </p:blipFill>
        <p:spPr bwMode="auto">
          <a:xfrm>
            <a:off x="381000" y="1905000"/>
            <a:ext cx="3810000" cy="1143000"/>
          </a:xfrm>
          <a:prstGeom prst="rect">
            <a:avLst/>
          </a:prstGeom>
          <a:noFill/>
          <a:ln w="9525">
            <a:noFill/>
            <a:miter lim="800000"/>
            <a:headEnd/>
            <a:tailEnd/>
          </a:ln>
        </p:spPr>
      </p:pic>
      <p:pic>
        <p:nvPicPr>
          <p:cNvPr id="28679" name="Picture 13" descr="10Headmen - sig3"/>
          <p:cNvPicPr>
            <a:picLocks noChangeAspect="1" noChangeArrowheads="1"/>
          </p:cNvPicPr>
          <p:nvPr/>
        </p:nvPicPr>
        <p:blipFill>
          <a:blip r:embed="rId3"/>
          <a:srcRect/>
          <a:stretch>
            <a:fillRect/>
          </a:stretch>
        </p:blipFill>
        <p:spPr bwMode="auto">
          <a:xfrm>
            <a:off x="228600" y="3962400"/>
            <a:ext cx="4140200" cy="1079500"/>
          </a:xfrm>
          <a:prstGeom prst="rect">
            <a:avLst/>
          </a:prstGeom>
          <a:noFill/>
          <a:ln w="9525">
            <a:noFill/>
            <a:miter lim="800000"/>
            <a:headEnd/>
            <a:tailEnd/>
          </a:ln>
        </p:spPr>
      </p:pic>
      <p:sp>
        <p:nvSpPr>
          <p:cNvPr id="28680" name="Line 14"/>
          <p:cNvSpPr>
            <a:spLocks noChangeShapeType="1"/>
          </p:cNvSpPr>
          <p:nvPr/>
        </p:nvSpPr>
        <p:spPr bwMode="auto">
          <a:xfrm>
            <a:off x="0" y="34290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latin typeface="Palatino Linotype" pitchFamily="18" charset="0"/>
              </a:rPr>
              <a:t>Play For Life </a:t>
            </a:r>
            <a:br>
              <a:rPr lang="en-US" sz="4000" smtClean="0">
                <a:latin typeface="Palatino Linotype" pitchFamily="18" charset="0"/>
              </a:rPr>
            </a:br>
            <a:r>
              <a:rPr lang="en-US" sz="3000" smtClean="0">
                <a:latin typeface="Palatino Linotype" pitchFamily="18" charset="0"/>
              </a:rPr>
              <a:t>Sports League</a:t>
            </a:r>
          </a:p>
        </p:txBody>
      </p:sp>
      <p:sp>
        <p:nvSpPr>
          <p:cNvPr id="29699" name="Rectangle 3"/>
          <p:cNvSpPr>
            <a:spLocks noGrp="1" noChangeArrowheads="1"/>
          </p:cNvSpPr>
          <p:nvPr>
            <p:ph type="body" idx="1"/>
          </p:nvPr>
        </p:nvSpPr>
        <p:spPr>
          <a:xfrm>
            <a:off x="381000" y="1600200"/>
            <a:ext cx="8458200" cy="457200"/>
          </a:xfrm>
          <a:solidFill>
            <a:srgbClr val="333333"/>
          </a:solidFill>
        </p:spPr>
        <p:txBody>
          <a:bodyPr/>
          <a:lstStyle/>
          <a:p>
            <a:pPr algn="ctr" eaLnBrk="1" hangingPunct="1">
              <a:buFontTx/>
              <a:buNone/>
            </a:pPr>
            <a:r>
              <a:rPr lang="en-US" sz="2400" b="1" i="1" smtClean="0">
                <a:solidFill>
                  <a:schemeClr val="bg1"/>
                </a:solidFill>
                <a:latin typeface="Palatino Linotype" pitchFamily="18" charset="0"/>
              </a:rPr>
              <a:t>51 teams in 9 villages</a:t>
            </a:r>
          </a:p>
        </p:txBody>
      </p:sp>
      <p:grpSp>
        <p:nvGrpSpPr>
          <p:cNvPr id="29700" name="Group 10"/>
          <p:cNvGrpSpPr>
            <a:grpSpLocks/>
          </p:cNvGrpSpPr>
          <p:nvPr/>
        </p:nvGrpSpPr>
        <p:grpSpPr bwMode="auto">
          <a:xfrm>
            <a:off x="381000" y="2286000"/>
            <a:ext cx="4419600" cy="2819400"/>
            <a:chOff x="144" y="1248"/>
            <a:chExt cx="2784" cy="1776"/>
          </a:xfrm>
        </p:grpSpPr>
        <p:pic>
          <p:nvPicPr>
            <p:cNvPr id="29702" name="Picture 4" descr="CB 2008 Zambia 020"/>
            <p:cNvPicPr>
              <a:picLocks noChangeAspect="1" noChangeArrowheads="1"/>
            </p:cNvPicPr>
            <p:nvPr/>
          </p:nvPicPr>
          <p:blipFill>
            <a:blip r:embed="rId2"/>
            <a:srcRect/>
            <a:stretch>
              <a:fillRect/>
            </a:stretch>
          </p:blipFill>
          <p:spPr bwMode="auto">
            <a:xfrm>
              <a:off x="144" y="1248"/>
              <a:ext cx="2784" cy="1612"/>
            </a:xfrm>
            <a:prstGeom prst="rect">
              <a:avLst/>
            </a:prstGeom>
            <a:noFill/>
            <a:ln w="9525">
              <a:noFill/>
              <a:miter lim="800000"/>
              <a:headEnd/>
              <a:tailEnd/>
            </a:ln>
          </p:spPr>
        </p:pic>
        <p:sp>
          <p:nvSpPr>
            <p:cNvPr id="29703" name="Text Box 5"/>
            <p:cNvSpPr txBox="1">
              <a:spLocks noChangeArrowheads="1"/>
            </p:cNvSpPr>
            <p:nvPr/>
          </p:nvSpPr>
          <p:spPr bwMode="auto">
            <a:xfrm>
              <a:off x="336" y="2784"/>
              <a:ext cx="2256" cy="240"/>
            </a:xfrm>
            <a:prstGeom prst="rect">
              <a:avLst/>
            </a:prstGeom>
            <a:solidFill>
              <a:srgbClr val="FFFFFF"/>
            </a:solidFill>
            <a:ln w="9525">
              <a:solidFill>
                <a:srgbClr val="000000"/>
              </a:solidFill>
              <a:miter lim="800000"/>
              <a:headEnd/>
              <a:tailEnd/>
            </a:ln>
          </p:spPr>
          <p:txBody>
            <a:bodyPr/>
            <a:lstStyle/>
            <a:p>
              <a:r>
                <a:rPr lang="en-US" sz="1200">
                  <a:latin typeface="Times New Roman" pitchFamily="1" charset="0"/>
                </a:rPr>
                <a:t>   </a:t>
              </a:r>
              <a:r>
                <a:rPr lang="en-US" sz="1500" i="1">
                  <a:latin typeface="Palatino Linotype" pitchFamily="18" charset="0"/>
                </a:rPr>
                <a:t>Play for Life</a:t>
              </a:r>
              <a:r>
                <a:rPr lang="en-US" sz="1500">
                  <a:latin typeface="Palatino Linotype" pitchFamily="18" charset="0"/>
                </a:rPr>
                <a:t> – Soccer Team Captains</a:t>
              </a:r>
              <a:endParaRPr lang="en-US" sz="1500"/>
            </a:p>
          </p:txBody>
        </p:sp>
      </p:grpSp>
      <p:pic>
        <p:nvPicPr>
          <p:cNvPr id="29701" name="Picture 9" descr="July 2008 Zambia 014"/>
          <p:cNvPicPr>
            <a:picLocks noChangeAspect="1" noChangeArrowheads="1"/>
          </p:cNvPicPr>
          <p:nvPr/>
        </p:nvPicPr>
        <p:blipFill>
          <a:blip r:embed="rId3" cstate="print"/>
          <a:srcRect/>
          <a:stretch>
            <a:fillRect/>
          </a:stretch>
        </p:blipFill>
        <p:spPr bwMode="auto">
          <a:xfrm>
            <a:off x="4572000" y="3886200"/>
            <a:ext cx="4267200" cy="283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latin typeface="Palatino Linotype" pitchFamily="18" charset="0"/>
              </a:rPr>
              <a:t>Women's Crafts Projects</a:t>
            </a:r>
          </a:p>
        </p:txBody>
      </p:sp>
      <p:grpSp>
        <p:nvGrpSpPr>
          <p:cNvPr id="30723" name="Group 4"/>
          <p:cNvGrpSpPr>
            <a:grpSpLocks/>
          </p:cNvGrpSpPr>
          <p:nvPr/>
        </p:nvGrpSpPr>
        <p:grpSpPr bwMode="auto">
          <a:xfrm>
            <a:off x="381000" y="1600200"/>
            <a:ext cx="2971800" cy="4648200"/>
            <a:chOff x="6450" y="8795"/>
            <a:chExt cx="3708" cy="5141"/>
          </a:xfrm>
        </p:grpSpPr>
        <p:pic>
          <p:nvPicPr>
            <p:cNvPr id="30726" name="Picture 5" descr="Zambia 2008 101"/>
            <p:cNvPicPr>
              <a:picLocks noChangeAspect="1" noChangeArrowheads="1"/>
            </p:cNvPicPr>
            <p:nvPr/>
          </p:nvPicPr>
          <p:blipFill>
            <a:blip r:embed="rId2"/>
            <a:srcRect/>
            <a:stretch>
              <a:fillRect/>
            </a:stretch>
          </p:blipFill>
          <p:spPr bwMode="auto">
            <a:xfrm>
              <a:off x="6929" y="8795"/>
              <a:ext cx="3060" cy="4610"/>
            </a:xfrm>
            <a:prstGeom prst="rect">
              <a:avLst/>
            </a:prstGeom>
            <a:noFill/>
            <a:ln w="9525">
              <a:noFill/>
              <a:miter lim="800000"/>
              <a:headEnd/>
              <a:tailEnd/>
            </a:ln>
          </p:spPr>
        </p:pic>
        <p:sp>
          <p:nvSpPr>
            <p:cNvPr id="30727" name="Text Box 6"/>
            <p:cNvSpPr txBox="1">
              <a:spLocks noChangeArrowheads="1"/>
            </p:cNvSpPr>
            <p:nvPr/>
          </p:nvSpPr>
          <p:spPr bwMode="auto">
            <a:xfrm>
              <a:off x="6450" y="13237"/>
              <a:ext cx="3708" cy="699"/>
            </a:xfrm>
            <a:prstGeom prst="rect">
              <a:avLst/>
            </a:prstGeom>
            <a:solidFill>
              <a:srgbClr val="FFFFFF"/>
            </a:solidFill>
            <a:ln w="9525">
              <a:solidFill>
                <a:srgbClr val="000000"/>
              </a:solidFill>
              <a:miter lim="800000"/>
              <a:headEnd/>
              <a:tailEnd/>
            </a:ln>
          </p:spPr>
          <p:txBody>
            <a:bodyPr/>
            <a:lstStyle/>
            <a:p>
              <a:pPr algn="ctr"/>
              <a:r>
                <a:rPr lang="en-US" sz="1400">
                  <a:latin typeface="Palatino Linotype" pitchFamily="18" charset="0"/>
                </a:rPr>
                <a:t>The first bag completed by the women of Mshonganende village</a:t>
              </a:r>
              <a:endParaRPr lang="en-US" sz="1400"/>
            </a:p>
          </p:txBody>
        </p:sp>
      </p:grpSp>
      <p:pic>
        <p:nvPicPr>
          <p:cNvPr id="30724" name="Picture 8" descr="Zambia 080508 069"/>
          <p:cNvPicPr>
            <a:picLocks noChangeAspect="1" noChangeArrowheads="1"/>
          </p:cNvPicPr>
          <p:nvPr/>
        </p:nvPicPr>
        <p:blipFill>
          <a:blip r:embed="rId3"/>
          <a:srcRect/>
          <a:stretch>
            <a:fillRect/>
          </a:stretch>
        </p:blipFill>
        <p:spPr bwMode="auto">
          <a:xfrm>
            <a:off x="3886200" y="1981200"/>
            <a:ext cx="4343400" cy="2879725"/>
          </a:xfrm>
          <a:prstGeom prst="rect">
            <a:avLst/>
          </a:prstGeom>
          <a:noFill/>
          <a:ln w="9525">
            <a:noFill/>
            <a:miter lim="800000"/>
            <a:headEnd/>
            <a:tailEnd/>
          </a:ln>
        </p:spPr>
      </p:pic>
      <p:sp>
        <p:nvSpPr>
          <p:cNvPr id="30725" name="Text Box 9"/>
          <p:cNvSpPr txBox="1">
            <a:spLocks noChangeArrowheads="1"/>
          </p:cNvSpPr>
          <p:nvPr/>
        </p:nvSpPr>
        <p:spPr bwMode="auto">
          <a:xfrm>
            <a:off x="4572000" y="4800600"/>
            <a:ext cx="3276600" cy="527050"/>
          </a:xfrm>
          <a:prstGeom prst="rect">
            <a:avLst/>
          </a:prstGeom>
          <a:solidFill>
            <a:srgbClr val="FFFFFF"/>
          </a:solidFill>
          <a:ln w="9525">
            <a:solidFill>
              <a:srgbClr val="000000"/>
            </a:solidFill>
            <a:miter lim="800000"/>
            <a:headEnd/>
            <a:tailEnd/>
          </a:ln>
        </p:spPr>
        <p:txBody>
          <a:bodyPr>
            <a:spAutoFit/>
          </a:bodyPr>
          <a:lstStyle/>
          <a:p>
            <a:pPr algn="ctr"/>
            <a:r>
              <a:rPr lang="en-US" sz="1400">
                <a:latin typeface="Palatino Linotype" pitchFamily="18" charset="0"/>
              </a:rPr>
              <a:t>Women in Mshonganende using their new Singer sewing machine</a:t>
            </a:r>
            <a:endParaRPr 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MAP-cropped"/>
          <p:cNvPicPr>
            <a:picLocks noChangeAspect="1" noChangeArrowheads="1"/>
          </p:cNvPicPr>
          <p:nvPr/>
        </p:nvPicPr>
        <p:blipFill>
          <a:blip r:embed="rId2"/>
          <a:srcRect/>
          <a:stretch>
            <a:fillRect/>
          </a:stretch>
        </p:blipFill>
        <p:spPr bwMode="auto">
          <a:xfrm>
            <a:off x="152400" y="196850"/>
            <a:ext cx="8839200" cy="6508750"/>
          </a:xfrm>
          <a:prstGeom prst="rect">
            <a:avLst/>
          </a:prstGeom>
          <a:noFill/>
          <a:ln w="9525">
            <a:noFill/>
            <a:miter lim="800000"/>
            <a:headEnd/>
            <a:tailEnd/>
          </a:ln>
        </p:spPr>
      </p:pic>
      <p:sp>
        <p:nvSpPr>
          <p:cNvPr id="4099" name="Text Box 5"/>
          <p:cNvSpPr txBox="1">
            <a:spLocks noChangeArrowheads="1"/>
          </p:cNvSpPr>
          <p:nvPr/>
        </p:nvSpPr>
        <p:spPr bwMode="auto">
          <a:xfrm>
            <a:off x="3657600" y="4953000"/>
            <a:ext cx="3733800" cy="427038"/>
          </a:xfrm>
          <a:prstGeom prst="rect">
            <a:avLst/>
          </a:prstGeom>
          <a:noFill/>
          <a:ln w="9525">
            <a:noFill/>
            <a:miter lim="800000"/>
            <a:headEnd/>
            <a:tailEnd/>
          </a:ln>
        </p:spPr>
        <p:txBody>
          <a:bodyPr>
            <a:spAutoFit/>
          </a:bodyPr>
          <a:lstStyle/>
          <a:p>
            <a:pPr>
              <a:spcBef>
                <a:spcPct val="50000"/>
              </a:spcBef>
            </a:pPr>
            <a:r>
              <a:rPr lang="en-US" sz="2200" b="1"/>
              <a:t>ZIMBABWE</a:t>
            </a:r>
          </a:p>
        </p:txBody>
      </p:sp>
      <p:sp>
        <p:nvSpPr>
          <p:cNvPr id="4100" name="Text Box 6"/>
          <p:cNvSpPr txBox="1">
            <a:spLocks noChangeArrowheads="1"/>
          </p:cNvSpPr>
          <p:nvPr/>
        </p:nvSpPr>
        <p:spPr bwMode="auto">
          <a:xfrm rot="5400000">
            <a:off x="7574757" y="1416843"/>
            <a:ext cx="1981200" cy="366713"/>
          </a:xfrm>
          <a:prstGeom prst="rect">
            <a:avLst/>
          </a:prstGeom>
          <a:noFill/>
          <a:ln w="9525">
            <a:noFill/>
            <a:miter lim="800000"/>
            <a:headEnd/>
            <a:tailEnd/>
          </a:ln>
        </p:spPr>
        <p:txBody>
          <a:bodyPr>
            <a:spAutoFit/>
          </a:bodyPr>
          <a:lstStyle/>
          <a:p>
            <a:pPr>
              <a:spcBef>
                <a:spcPct val="50000"/>
              </a:spcBef>
            </a:pPr>
            <a:r>
              <a:rPr lang="en-US" b="1"/>
              <a:t>MOZAMBIQUE</a:t>
            </a:r>
          </a:p>
        </p:txBody>
      </p:sp>
      <p:sp>
        <p:nvSpPr>
          <p:cNvPr id="4101" name="Text Box 7"/>
          <p:cNvSpPr txBox="1">
            <a:spLocks noChangeArrowheads="1"/>
          </p:cNvSpPr>
          <p:nvPr/>
        </p:nvSpPr>
        <p:spPr bwMode="auto">
          <a:xfrm>
            <a:off x="2743200" y="1447800"/>
            <a:ext cx="1828800" cy="304800"/>
          </a:xfrm>
          <a:prstGeom prst="rect">
            <a:avLst/>
          </a:prstGeom>
          <a:solidFill>
            <a:schemeClr val="bg1"/>
          </a:solidFill>
          <a:ln w="9525">
            <a:noFill/>
            <a:miter lim="800000"/>
            <a:headEnd/>
            <a:tailEnd/>
          </a:ln>
        </p:spPr>
        <p:txBody>
          <a:bodyPr>
            <a:spAutoFit/>
          </a:bodyPr>
          <a:lstStyle/>
          <a:p>
            <a:pPr>
              <a:spcBef>
                <a:spcPct val="50000"/>
              </a:spcBef>
            </a:pPr>
            <a:r>
              <a:rPr lang="en-US" sz="1400" b="1"/>
              <a:t>Eastern GMA / CPP</a:t>
            </a:r>
          </a:p>
        </p:txBody>
      </p:sp>
      <p:sp>
        <p:nvSpPr>
          <p:cNvPr id="4102" name="Text Box 8"/>
          <p:cNvSpPr txBox="1">
            <a:spLocks noChangeArrowheads="1"/>
          </p:cNvSpPr>
          <p:nvPr/>
        </p:nvSpPr>
        <p:spPr bwMode="auto">
          <a:xfrm>
            <a:off x="2667000" y="2133600"/>
            <a:ext cx="1371600" cy="304800"/>
          </a:xfrm>
          <a:prstGeom prst="rect">
            <a:avLst/>
          </a:prstGeom>
          <a:solidFill>
            <a:schemeClr val="bg1"/>
          </a:solidFill>
          <a:ln w="9525">
            <a:noFill/>
            <a:miter lim="800000"/>
            <a:headEnd/>
            <a:tailEnd/>
          </a:ln>
        </p:spPr>
        <p:txBody>
          <a:bodyPr>
            <a:spAutoFit/>
          </a:bodyPr>
          <a:lstStyle/>
          <a:p>
            <a:pPr>
              <a:spcBef>
                <a:spcPct val="50000"/>
              </a:spcBef>
            </a:pPr>
            <a:r>
              <a:rPr lang="en-US" sz="1400" b="1"/>
              <a:t>Western GMA</a:t>
            </a:r>
          </a:p>
        </p:txBody>
      </p:sp>
      <p:sp>
        <p:nvSpPr>
          <p:cNvPr id="4103" name="Text Box 9"/>
          <p:cNvSpPr txBox="1">
            <a:spLocks noChangeArrowheads="1"/>
          </p:cNvSpPr>
          <p:nvPr/>
        </p:nvSpPr>
        <p:spPr bwMode="auto">
          <a:xfrm>
            <a:off x="4800600" y="1066800"/>
            <a:ext cx="2514600" cy="274638"/>
          </a:xfrm>
          <a:prstGeom prst="rect">
            <a:avLst/>
          </a:prstGeom>
          <a:noFill/>
          <a:ln w="9525">
            <a:noFill/>
            <a:miter lim="800000"/>
            <a:headEnd/>
            <a:tailEnd/>
          </a:ln>
        </p:spPr>
        <p:txBody>
          <a:bodyPr>
            <a:spAutoFit/>
          </a:bodyPr>
          <a:lstStyle/>
          <a:p>
            <a:pPr>
              <a:spcBef>
                <a:spcPct val="50000"/>
              </a:spcBef>
            </a:pPr>
            <a:r>
              <a:rPr lang="en-US" sz="1200" b="1"/>
              <a:t>Lower Zambezi National Park</a:t>
            </a:r>
          </a:p>
        </p:txBody>
      </p:sp>
      <p:sp>
        <p:nvSpPr>
          <p:cNvPr id="4104" name="Text Box 10"/>
          <p:cNvSpPr txBox="1">
            <a:spLocks noChangeArrowheads="1"/>
          </p:cNvSpPr>
          <p:nvPr/>
        </p:nvSpPr>
        <p:spPr bwMode="auto">
          <a:xfrm>
            <a:off x="838200" y="3886200"/>
            <a:ext cx="1447800" cy="427038"/>
          </a:xfrm>
          <a:prstGeom prst="rect">
            <a:avLst/>
          </a:prstGeom>
          <a:noFill/>
          <a:ln w="9525">
            <a:noFill/>
            <a:miter lim="800000"/>
            <a:headEnd/>
            <a:tailEnd/>
          </a:ln>
        </p:spPr>
        <p:txBody>
          <a:bodyPr>
            <a:spAutoFit/>
          </a:bodyPr>
          <a:lstStyle/>
          <a:p>
            <a:pPr>
              <a:spcBef>
                <a:spcPct val="50000"/>
              </a:spcBef>
            </a:pPr>
            <a:r>
              <a:rPr lang="en-US" sz="2200" b="1"/>
              <a:t>ZAMBIA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CMC Project update - 20090115R - page1 - TITLE"/>
          <p:cNvPicPr>
            <a:picLocks noChangeAspect="1" noChangeArrowheads="1"/>
          </p:cNvPicPr>
          <p:nvPr/>
        </p:nvPicPr>
        <p:blipFill>
          <a:blip r:embed="rId2"/>
          <a:srcRect/>
          <a:stretch>
            <a:fillRect/>
          </a:stretch>
        </p:blipFill>
        <p:spPr bwMode="auto">
          <a:xfrm>
            <a:off x="1295400" y="1752600"/>
            <a:ext cx="6053138" cy="255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CMC Project update - 20090115R - page1 - BODY"/>
          <p:cNvPicPr>
            <a:picLocks noChangeAspect="1" noChangeArrowheads="1"/>
          </p:cNvPicPr>
          <p:nvPr/>
        </p:nvPicPr>
        <p:blipFill>
          <a:blip r:embed="rId2"/>
          <a:srcRect/>
          <a:stretch>
            <a:fillRect/>
          </a:stretch>
        </p:blipFill>
        <p:spPr bwMode="auto">
          <a:xfrm>
            <a:off x="1143000" y="0"/>
            <a:ext cx="7162800" cy="682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CMC Project update - 20090115R - page2 - pt1"/>
          <p:cNvPicPr>
            <a:picLocks noChangeAspect="1" noChangeArrowheads="1"/>
          </p:cNvPicPr>
          <p:nvPr/>
        </p:nvPicPr>
        <p:blipFill>
          <a:blip r:embed="rId2"/>
          <a:srcRect/>
          <a:stretch>
            <a:fillRect/>
          </a:stretch>
        </p:blipFill>
        <p:spPr bwMode="auto">
          <a:xfrm>
            <a:off x="228600" y="762000"/>
            <a:ext cx="8653463" cy="511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p:cNvPicPr>
            <a:picLocks noChangeAspect="1" noChangeArrowheads="1"/>
          </p:cNvPicPr>
          <p:nvPr/>
        </p:nvPicPr>
        <p:blipFill>
          <a:blip r:embed="rId2"/>
          <a:srcRect/>
          <a:stretch>
            <a:fillRect/>
          </a:stretch>
        </p:blipFill>
        <p:spPr bwMode="auto">
          <a:xfrm>
            <a:off x="533400" y="246063"/>
            <a:ext cx="7589838" cy="661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IMG_1882"/>
          <p:cNvPicPr>
            <a:picLocks noChangeAspect="1" noChangeArrowheads="1"/>
          </p:cNvPicPr>
          <p:nvPr/>
        </p:nvPicPr>
        <p:blipFill>
          <a:blip r:embed="rId2"/>
          <a:srcRect/>
          <a:stretch>
            <a:fillRect/>
          </a:stretch>
        </p:blipFill>
        <p:spPr bwMode="auto">
          <a:xfrm>
            <a:off x="2362200" y="2362200"/>
            <a:ext cx="6553200" cy="4368800"/>
          </a:xfrm>
          <a:prstGeom prst="rect">
            <a:avLst/>
          </a:prstGeom>
          <a:noFill/>
          <a:ln w="9525">
            <a:noFill/>
            <a:miter lim="800000"/>
            <a:headEnd/>
            <a:tailEnd/>
          </a:ln>
        </p:spPr>
      </p:pic>
      <p:pic>
        <p:nvPicPr>
          <p:cNvPr id="35843" name="Picture 6" descr="buffalo"/>
          <p:cNvPicPr>
            <a:picLocks noChangeAspect="1" noChangeArrowheads="1"/>
          </p:cNvPicPr>
          <p:nvPr/>
        </p:nvPicPr>
        <p:blipFill>
          <a:blip r:embed="rId3"/>
          <a:srcRect/>
          <a:stretch>
            <a:fillRect/>
          </a:stretch>
        </p:blipFill>
        <p:spPr bwMode="auto">
          <a:xfrm>
            <a:off x="152400" y="152400"/>
            <a:ext cx="4343400" cy="311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IMG_0291"/>
          <p:cNvPicPr>
            <a:picLocks noChangeAspect="1" noChangeArrowheads="1"/>
          </p:cNvPicPr>
          <p:nvPr/>
        </p:nvPicPr>
        <p:blipFill>
          <a:blip r:embed="rId2"/>
          <a:srcRect/>
          <a:stretch>
            <a:fillRect/>
          </a:stretch>
        </p:blipFill>
        <p:spPr bwMode="auto">
          <a:xfrm>
            <a:off x="152400" y="381000"/>
            <a:ext cx="8763000" cy="584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lower zam SUNSET"/>
          <p:cNvPicPr>
            <a:picLocks noChangeAspect="1" noChangeArrowheads="1"/>
          </p:cNvPicPr>
          <p:nvPr/>
        </p:nvPicPr>
        <p:blipFill>
          <a:blip r:embed="rId2"/>
          <a:srcRect/>
          <a:stretch>
            <a:fillRect/>
          </a:stretch>
        </p:blipFill>
        <p:spPr bwMode="auto">
          <a:xfrm>
            <a:off x="228600" y="533400"/>
            <a:ext cx="8686800" cy="578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143000"/>
          </a:xfrm>
        </p:spPr>
        <p:txBody>
          <a:bodyPr/>
          <a:lstStyle/>
          <a:p>
            <a:pPr eaLnBrk="1" hangingPunct="1"/>
            <a:r>
              <a:rPr lang="en-US" b="1" smtClean="0">
                <a:latin typeface="Palatino Linotype" pitchFamily="18" charset="0"/>
              </a:rPr>
              <a:t>Chiawa Partnership Park</a:t>
            </a:r>
          </a:p>
        </p:txBody>
      </p:sp>
      <p:sp>
        <p:nvSpPr>
          <p:cNvPr id="5123" name="Rectangle 3"/>
          <p:cNvSpPr>
            <a:spLocks noGrp="1" noChangeArrowheads="1"/>
          </p:cNvSpPr>
          <p:nvPr>
            <p:ph type="body" idx="1"/>
          </p:nvPr>
        </p:nvSpPr>
        <p:spPr>
          <a:xfrm>
            <a:off x="457200" y="1219200"/>
            <a:ext cx="8229600" cy="4525963"/>
          </a:xfrm>
        </p:spPr>
        <p:txBody>
          <a:bodyPr/>
          <a:lstStyle/>
          <a:p>
            <a:pPr algn="ctr" eaLnBrk="1" hangingPunct="1">
              <a:buFontTx/>
              <a:buNone/>
            </a:pPr>
            <a:r>
              <a:rPr lang="en-US" sz="3000" smtClean="0">
                <a:latin typeface="Palatino Linotype" pitchFamily="18" charset="0"/>
              </a:rPr>
              <a:t>UNDP / </a:t>
            </a:r>
          </a:p>
          <a:p>
            <a:pPr algn="ctr" eaLnBrk="1" hangingPunct="1">
              <a:buFontTx/>
              <a:buNone/>
            </a:pPr>
            <a:r>
              <a:rPr lang="en-US" sz="3000" smtClean="0">
                <a:latin typeface="Palatino Linotype" pitchFamily="18" charset="0"/>
              </a:rPr>
              <a:t>Lower Zambezi Conservation Trust (Community and Leaseholders) / </a:t>
            </a:r>
          </a:p>
          <a:p>
            <a:pPr algn="ctr" eaLnBrk="1" hangingPunct="1">
              <a:buFontTx/>
              <a:buNone/>
            </a:pPr>
            <a:r>
              <a:rPr lang="en-US" sz="3000" smtClean="0">
                <a:latin typeface="Palatino Linotype" pitchFamily="18" charset="0"/>
              </a:rPr>
              <a:t>Zambia Wildlife Authority</a:t>
            </a:r>
          </a:p>
        </p:txBody>
      </p:sp>
      <p:pic>
        <p:nvPicPr>
          <p:cNvPr id="5124" name="Picture 4" descr="LZCT 2R"/>
          <p:cNvPicPr>
            <a:picLocks noChangeAspect="1" noChangeArrowheads="1"/>
          </p:cNvPicPr>
          <p:nvPr/>
        </p:nvPicPr>
        <p:blipFill>
          <a:blip r:embed="rId2"/>
          <a:srcRect/>
          <a:stretch>
            <a:fillRect/>
          </a:stretch>
        </p:blipFill>
        <p:spPr bwMode="auto">
          <a:xfrm>
            <a:off x="1905000" y="3429000"/>
            <a:ext cx="5334000" cy="316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latin typeface="Palatino Linotype" pitchFamily="18" charset="0"/>
              </a:rPr>
              <a:t>Why It’s Different:</a:t>
            </a:r>
          </a:p>
        </p:txBody>
      </p:sp>
      <p:sp>
        <p:nvSpPr>
          <p:cNvPr id="6147" name="Rectangle 3"/>
          <p:cNvSpPr>
            <a:spLocks noGrp="1" noChangeArrowheads="1"/>
          </p:cNvSpPr>
          <p:nvPr>
            <p:ph type="body" idx="1"/>
          </p:nvPr>
        </p:nvSpPr>
        <p:spPr/>
        <p:txBody>
          <a:bodyPr/>
          <a:lstStyle/>
          <a:p>
            <a:pPr eaLnBrk="1" hangingPunct="1"/>
            <a:r>
              <a:rPr lang="en-US" smtClean="0">
                <a:latin typeface="Palatino Linotype" pitchFamily="18" charset="0"/>
              </a:rPr>
              <a:t>Cooperation &amp; partnership between all sectors:  government / private sector / community</a:t>
            </a:r>
          </a:p>
          <a:p>
            <a:pPr eaLnBrk="1" hangingPunct="1"/>
            <a:r>
              <a:rPr lang="en-US" smtClean="0">
                <a:latin typeface="Palatino Linotype" pitchFamily="18" charset="0"/>
              </a:rPr>
              <a:t>Genuine community ownership &amp; empowerment</a:t>
            </a:r>
          </a:p>
          <a:p>
            <a:pPr eaLnBrk="1" hangingPunct="1"/>
            <a:r>
              <a:rPr lang="en-US" smtClean="0">
                <a:latin typeface="Palatino Linotype" pitchFamily="18" charset="0"/>
              </a:rPr>
              <a:t>Accountability</a:t>
            </a:r>
          </a:p>
          <a:p>
            <a:pPr eaLnBrk="1" hangingPunct="1"/>
            <a:r>
              <a:rPr lang="en-US" smtClean="0">
                <a:latin typeface="Palatino Linotype" pitchFamily="18" charset="0"/>
              </a:rPr>
              <a:t>Longevity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92162"/>
          </a:xfrm>
        </p:spPr>
        <p:txBody>
          <a:bodyPr/>
          <a:lstStyle/>
          <a:p>
            <a:pPr eaLnBrk="1" hangingPunct="1"/>
            <a:r>
              <a:rPr lang="en-US" sz="3000" b="1" smtClean="0">
                <a:latin typeface="Book Antiqua" pitchFamily="1" charset="0"/>
              </a:rPr>
              <a:t>OVERVIEW:</a:t>
            </a:r>
            <a:r>
              <a:rPr lang="en-US" smtClean="0"/>
              <a:t> </a:t>
            </a:r>
          </a:p>
        </p:txBody>
      </p:sp>
      <p:sp>
        <p:nvSpPr>
          <p:cNvPr id="7171" name="Rectangle 3"/>
          <p:cNvSpPr>
            <a:spLocks noGrp="1" noChangeArrowheads="1"/>
          </p:cNvSpPr>
          <p:nvPr>
            <p:ph type="body" idx="1"/>
          </p:nvPr>
        </p:nvSpPr>
        <p:spPr>
          <a:xfrm>
            <a:off x="457200" y="1219200"/>
            <a:ext cx="8229600" cy="4906963"/>
          </a:xfrm>
        </p:spPr>
        <p:txBody>
          <a:bodyPr/>
          <a:lstStyle/>
          <a:p>
            <a:pPr eaLnBrk="1" hangingPunct="1">
              <a:lnSpc>
                <a:spcPct val="80000"/>
              </a:lnSpc>
            </a:pPr>
            <a:r>
              <a:rPr lang="en-US" sz="2000" smtClean="0">
                <a:latin typeface="Book Antiqua" pitchFamily="1" charset="0"/>
              </a:rPr>
              <a:t>The Lower Zambezi catchment basin is the 3rd largest water catchment area in Africa, and serves the needs of almost one million people in 3 countries as well as harboring immense wildlife populations</a:t>
            </a:r>
          </a:p>
          <a:p>
            <a:pPr eaLnBrk="1" hangingPunct="1">
              <a:lnSpc>
                <a:spcPct val="80000"/>
              </a:lnSpc>
              <a:buFontTx/>
              <a:buNone/>
            </a:pPr>
            <a:endParaRPr lang="en-US" sz="2000" smtClean="0">
              <a:latin typeface="Book Antiqua" pitchFamily="1" charset="0"/>
            </a:endParaRPr>
          </a:p>
          <a:p>
            <a:pPr eaLnBrk="1" hangingPunct="1">
              <a:lnSpc>
                <a:spcPct val="80000"/>
              </a:lnSpc>
            </a:pPr>
            <a:r>
              <a:rPr lang="en-US" sz="2000" smtClean="0">
                <a:latin typeface="Book Antiqua" pitchFamily="1" charset="0"/>
              </a:rPr>
              <a:t>Exploratory mining projects within the area: open pit copper and uranium mining, cyanide gold mining</a:t>
            </a:r>
          </a:p>
          <a:p>
            <a:pPr eaLnBrk="1" hangingPunct="1">
              <a:lnSpc>
                <a:spcPct val="80000"/>
              </a:lnSpc>
              <a:buFontTx/>
              <a:buNone/>
            </a:pPr>
            <a:endParaRPr lang="en-US" sz="2000" smtClean="0">
              <a:latin typeface="Book Antiqua" pitchFamily="1" charset="0"/>
            </a:endParaRPr>
          </a:p>
          <a:p>
            <a:pPr eaLnBrk="1" hangingPunct="1">
              <a:lnSpc>
                <a:spcPct val="80000"/>
              </a:lnSpc>
            </a:pPr>
            <a:r>
              <a:rPr lang="en-US" sz="2000" smtClean="0">
                <a:latin typeface="Book Antiqua" pitchFamily="1" charset="0"/>
              </a:rPr>
              <a:t>Concern from Zambia’s local traditional chiefs and residents, leaseholders, independent sustainable industries and domestic and international conservation organizations</a:t>
            </a:r>
          </a:p>
          <a:p>
            <a:pPr eaLnBrk="1" hangingPunct="1">
              <a:lnSpc>
                <a:spcPct val="80000"/>
              </a:lnSpc>
              <a:buFontTx/>
              <a:buNone/>
            </a:pPr>
            <a:endParaRPr lang="en-US" sz="2000" smtClean="0">
              <a:latin typeface="Book Antiqua" pitchFamily="1" charset="0"/>
            </a:endParaRPr>
          </a:p>
          <a:p>
            <a:pPr eaLnBrk="1" hangingPunct="1">
              <a:lnSpc>
                <a:spcPct val="80000"/>
              </a:lnSpc>
            </a:pPr>
            <a:r>
              <a:rPr lang="en-US" sz="2000" smtClean="0">
                <a:latin typeface="Book Antiqua" pitchFamily="1" charset="0"/>
              </a:rPr>
              <a:t>Potential threat by extractive industry exploration/development within protected wilderness areas </a:t>
            </a:r>
          </a:p>
          <a:p>
            <a:pPr eaLnBrk="1" hangingPunct="1">
              <a:lnSpc>
                <a:spcPct val="80000"/>
              </a:lnSpc>
            </a:pPr>
            <a:endParaRPr lang="en-US" sz="2000" smtClean="0">
              <a:latin typeface="Book Antiqua" pitchFamily="1" charset="0"/>
            </a:endParaRPr>
          </a:p>
          <a:p>
            <a:pPr eaLnBrk="1" hangingPunct="1">
              <a:lnSpc>
                <a:spcPct val="80000"/>
              </a:lnSpc>
            </a:pPr>
            <a:r>
              <a:rPr lang="en-US" sz="2000" smtClean="0">
                <a:latin typeface="Book Antiqua" pitchFamily="1" charset="0"/>
              </a:rPr>
              <a:t>Targeted exploratory mining areas: Lower Zambezi National Park and Zambia’s first Partnership Park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92162"/>
          </a:xfrm>
        </p:spPr>
        <p:txBody>
          <a:bodyPr/>
          <a:lstStyle/>
          <a:p>
            <a:pPr eaLnBrk="1" hangingPunct="1"/>
            <a:r>
              <a:rPr lang="en-US" sz="3000" b="1" smtClean="0">
                <a:latin typeface="Book Antiqua" pitchFamily="1" charset="0"/>
              </a:rPr>
              <a:t>OVERVIEW (cont):</a:t>
            </a:r>
          </a:p>
        </p:txBody>
      </p:sp>
      <p:sp>
        <p:nvSpPr>
          <p:cNvPr id="8195" name="Rectangle 3"/>
          <p:cNvSpPr>
            <a:spLocks noGrp="1" noChangeArrowheads="1"/>
          </p:cNvSpPr>
          <p:nvPr>
            <p:ph type="body" idx="1"/>
          </p:nvPr>
        </p:nvSpPr>
        <p:spPr>
          <a:xfrm>
            <a:off x="457200" y="1219200"/>
            <a:ext cx="8229600" cy="5181600"/>
          </a:xfrm>
        </p:spPr>
        <p:txBody>
          <a:bodyPr/>
          <a:lstStyle/>
          <a:p>
            <a:pPr eaLnBrk="1" hangingPunct="1">
              <a:lnSpc>
                <a:spcPct val="80000"/>
              </a:lnSpc>
            </a:pPr>
            <a:r>
              <a:rPr lang="en-US" sz="2000" smtClean="0">
                <a:latin typeface="Book Antiqua" pitchFamily="1" charset="0"/>
              </a:rPr>
              <a:t>Possible impacts on Mana Pools National Park, a renowned World Heritage Site located directly across the Zambezi in neighboring Zimbabwe. </a:t>
            </a:r>
          </a:p>
          <a:p>
            <a:pPr eaLnBrk="1" hangingPunct="1">
              <a:lnSpc>
                <a:spcPct val="80000"/>
              </a:lnSpc>
              <a:buFontTx/>
              <a:buNone/>
            </a:pPr>
            <a:endParaRPr lang="en-US" sz="2000" smtClean="0">
              <a:latin typeface="Book Antiqua" pitchFamily="1" charset="0"/>
            </a:endParaRPr>
          </a:p>
          <a:p>
            <a:pPr eaLnBrk="1" hangingPunct="1">
              <a:lnSpc>
                <a:spcPct val="80000"/>
              </a:lnSpc>
            </a:pPr>
            <a:r>
              <a:rPr lang="en-US" sz="2000" smtClean="0">
                <a:latin typeface="Book Antiqua" pitchFamily="1" charset="0"/>
              </a:rPr>
              <a:t>Possible threats to human and wildlife populations.</a:t>
            </a:r>
          </a:p>
          <a:p>
            <a:pPr eaLnBrk="1" hangingPunct="1">
              <a:lnSpc>
                <a:spcPct val="80000"/>
              </a:lnSpc>
              <a:buFontTx/>
              <a:buNone/>
            </a:pPr>
            <a:endParaRPr lang="en-US" sz="2000" smtClean="0">
              <a:latin typeface="Book Antiqua" pitchFamily="1" charset="0"/>
            </a:endParaRPr>
          </a:p>
          <a:p>
            <a:pPr eaLnBrk="1" hangingPunct="1">
              <a:lnSpc>
                <a:spcPct val="80000"/>
              </a:lnSpc>
            </a:pPr>
            <a:r>
              <a:rPr lang="en-US" sz="2000" smtClean="0">
                <a:latin typeface="Book Antiqua" pitchFamily="1" charset="0"/>
              </a:rPr>
              <a:t>Fragile and easily eroded environment prone to sporadic, extremely  heavy rains makes the area high risk for spills and contaminant release into the river. </a:t>
            </a:r>
          </a:p>
          <a:p>
            <a:pPr eaLnBrk="1" hangingPunct="1">
              <a:lnSpc>
                <a:spcPct val="80000"/>
              </a:lnSpc>
              <a:buFontTx/>
              <a:buNone/>
            </a:pPr>
            <a:endParaRPr lang="en-US" sz="2000" smtClean="0">
              <a:latin typeface="Book Antiqua" pitchFamily="1" charset="0"/>
            </a:endParaRPr>
          </a:p>
          <a:p>
            <a:pPr eaLnBrk="1" hangingPunct="1">
              <a:lnSpc>
                <a:spcPct val="80000"/>
              </a:lnSpc>
            </a:pPr>
            <a:r>
              <a:rPr lang="en-US" sz="2000" smtClean="0">
                <a:latin typeface="Book Antiqua" pitchFamily="1" charset="0"/>
              </a:rPr>
              <a:t>Projects are located within category I-IV protected areas and within close proximity to the UNESCO World Heritage Site, all of which fall under recommendations by the International Union for Conservation of Nature (IUCN) as “No Go” areas for exploration and development of extractive mining industries. </a:t>
            </a:r>
          </a:p>
          <a:p>
            <a:pPr eaLnBrk="1" hangingPunct="1">
              <a:lnSpc>
                <a:spcPct val="80000"/>
              </a:lnSpc>
            </a:pPr>
            <a:endParaRPr lang="en-US" sz="2000" smtClean="0">
              <a:latin typeface="Book Antiqua" pitchFamily="1" charset="0"/>
            </a:endParaRPr>
          </a:p>
          <a:p>
            <a:pPr eaLnBrk="1" hangingPunct="1">
              <a:lnSpc>
                <a:spcPct val="80000"/>
              </a:lnSpc>
            </a:pPr>
            <a:r>
              <a:rPr lang="en-US" sz="2000" smtClean="0">
                <a:latin typeface="Book Antiqua" pitchFamily="1" charset="0"/>
              </a:rPr>
              <a:t>Standards, implementation and availability of environmental impact assessments.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2162"/>
          </a:xfrm>
        </p:spPr>
        <p:txBody>
          <a:bodyPr/>
          <a:lstStyle/>
          <a:p>
            <a:pPr eaLnBrk="1" hangingPunct="1"/>
            <a:r>
              <a:rPr lang="en-US" sz="3000" b="1" smtClean="0">
                <a:latin typeface="Book Antiqua" pitchFamily="1" charset="0"/>
              </a:rPr>
              <a:t>OVERVIEW (cont):</a:t>
            </a:r>
          </a:p>
        </p:txBody>
      </p:sp>
      <p:sp>
        <p:nvSpPr>
          <p:cNvPr id="9219" name="Rectangle 3"/>
          <p:cNvSpPr>
            <a:spLocks noGrp="1" noChangeArrowheads="1"/>
          </p:cNvSpPr>
          <p:nvPr>
            <p:ph type="body" idx="1"/>
          </p:nvPr>
        </p:nvSpPr>
        <p:spPr>
          <a:xfrm>
            <a:off x="457200" y="1219200"/>
            <a:ext cx="8229600" cy="5334000"/>
          </a:xfrm>
        </p:spPr>
        <p:txBody>
          <a:bodyPr/>
          <a:lstStyle/>
          <a:p>
            <a:pPr eaLnBrk="1" hangingPunct="1">
              <a:lnSpc>
                <a:spcPct val="80000"/>
              </a:lnSpc>
            </a:pPr>
            <a:r>
              <a:rPr lang="en-US" sz="1900" smtClean="0">
                <a:latin typeface="Book Antiqua" pitchFamily="1" charset="0"/>
              </a:rPr>
              <a:t>In 2008 just after the Zambian government passed the new Mining Act allowing for mining in protected areas, the International Atomic Energy Commission approved mining of uranium within the country. Omega Corpartion’s internet stakeholder reports project that uranium production will commence by 2011, on the shores of Lake Kariba. </a:t>
            </a:r>
          </a:p>
          <a:p>
            <a:pPr eaLnBrk="1" hangingPunct="1">
              <a:lnSpc>
                <a:spcPct val="80000"/>
              </a:lnSpc>
              <a:buFontTx/>
              <a:buNone/>
            </a:pPr>
            <a:endParaRPr lang="en-US" sz="1900" smtClean="0">
              <a:latin typeface="Book Antiqua" pitchFamily="1" charset="0"/>
            </a:endParaRPr>
          </a:p>
          <a:p>
            <a:pPr eaLnBrk="1" hangingPunct="1">
              <a:lnSpc>
                <a:spcPct val="80000"/>
              </a:lnSpc>
            </a:pPr>
            <a:r>
              <a:rPr lang="en-US" sz="1900" smtClean="0">
                <a:latin typeface="Book Antiqua" pitchFamily="1" charset="0"/>
              </a:rPr>
              <a:t>Community leaders have publicly expressed concerns about the effects of possible contamination by uranium waste by-products which may already be occurring during the exploration stage. Full environmental impact assessments (EIAs) are not required until after completion of the current exploration stage activities. </a:t>
            </a:r>
          </a:p>
          <a:p>
            <a:pPr eaLnBrk="1" hangingPunct="1">
              <a:lnSpc>
                <a:spcPct val="80000"/>
              </a:lnSpc>
              <a:buFontTx/>
              <a:buNone/>
            </a:pPr>
            <a:endParaRPr lang="en-US" sz="1900" smtClean="0">
              <a:latin typeface="Book Antiqua" pitchFamily="1" charset="0"/>
            </a:endParaRPr>
          </a:p>
          <a:p>
            <a:pPr eaLnBrk="1" hangingPunct="1">
              <a:lnSpc>
                <a:spcPct val="80000"/>
              </a:lnSpc>
            </a:pPr>
            <a:r>
              <a:rPr lang="en-US" sz="1900" smtClean="0">
                <a:latin typeface="Book Antiqua" pitchFamily="1" charset="0"/>
              </a:rPr>
              <a:t>According to international law all persons must be moved within a 50 mile radius of open pit uranium mining. This could involve over 100,000 people.</a:t>
            </a:r>
          </a:p>
          <a:p>
            <a:pPr eaLnBrk="1" hangingPunct="1">
              <a:lnSpc>
                <a:spcPct val="80000"/>
              </a:lnSpc>
              <a:buFontTx/>
              <a:buNone/>
            </a:pPr>
            <a:endParaRPr lang="en-US" sz="1900" smtClean="0">
              <a:latin typeface="Book Antiqua" pitchFamily="1" charset="0"/>
            </a:endParaRPr>
          </a:p>
          <a:p>
            <a:pPr eaLnBrk="1" hangingPunct="1">
              <a:lnSpc>
                <a:spcPct val="80000"/>
              </a:lnSpc>
            </a:pPr>
            <a:r>
              <a:rPr lang="en-US" sz="1900" smtClean="0">
                <a:latin typeface="Book Antiqua" pitchFamily="1" charset="0"/>
              </a:rPr>
              <a:t>Short term benefit from extractive industry at what cost to the future?  </a:t>
            </a:r>
          </a:p>
          <a:p>
            <a:pPr eaLnBrk="1" hangingPunct="1">
              <a:lnSpc>
                <a:spcPct val="80000"/>
              </a:lnSpc>
              <a:buFontTx/>
              <a:buNone/>
            </a:pPr>
            <a:r>
              <a:rPr lang="en-US" sz="1900" smtClean="0">
                <a:latin typeface="Book Antiqua" pitchFamily="1" charset="0"/>
              </a:rPr>
              <a:t>	As a unique and world-renowned ecosystem with immense financial and ecological value to Zambia and its neighboring countries, the area deserves the highest level of protection.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487362"/>
          </a:xfrm>
          <a:solidFill>
            <a:srgbClr val="333399"/>
          </a:solidFill>
        </p:spPr>
        <p:txBody>
          <a:bodyPr/>
          <a:lstStyle/>
          <a:p>
            <a:pPr algn="l" eaLnBrk="1" hangingPunct="1"/>
            <a:r>
              <a:rPr lang="en-US" sz="2500" b="1" smtClean="0">
                <a:solidFill>
                  <a:schemeClr val="bg1"/>
                </a:solidFill>
                <a:latin typeface="Book Antiqua" pitchFamily="1" charset="0"/>
              </a:rPr>
              <a:t>BACKGROUND INFORMATION:</a:t>
            </a:r>
          </a:p>
        </p:txBody>
      </p:sp>
      <p:sp>
        <p:nvSpPr>
          <p:cNvPr id="10243" name="Rectangle 3"/>
          <p:cNvSpPr>
            <a:spLocks noGrp="1" noChangeArrowheads="1"/>
          </p:cNvSpPr>
          <p:nvPr>
            <p:ph type="body" idx="1"/>
          </p:nvPr>
        </p:nvSpPr>
        <p:spPr>
          <a:xfrm>
            <a:off x="457200" y="1600200"/>
            <a:ext cx="8229600" cy="4876800"/>
          </a:xfrm>
        </p:spPr>
        <p:txBody>
          <a:bodyPr/>
          <a:lstStyle/>
          <a:p>
            <a:pPr eaLnBrk="1" hangingPunct="1">
              <a:lnSpc>
                <a:spcPct val="80000"/>
              </a:lnSpc>
            </a:pPr>
            <a:r>
              <a:rPr lang="en-US" sz="1700" smtClean="0">
                <a:latin typeface="Book Antiqua" pitchFamily="1" charset="0"/>
              </a:rPr>
              <a:t>PUBLIC SHAREHOLDER REPORTS FROM THE VESTED INTERNATIONAL MINING CORPORATIONS, PRIMARILY HEAD QUARTERED  IN AUSTRALIA, INDICATE THAT DEPOSITS OF TARGET METALS HAVE BEEN FOUND IN THE EXPLORATORY SITES IN SUFFICIENT QUANTITIES TO DEMONSTRATE POSITIVE ECONOMICS FOR MINING. </a:t>
            </a:r>
          </a:p>
          <a:p>
            <a:pPr eaLnBrk="1" hangingPunct="1">
              <a:lnSpc>
                <a:spcPct val="80000"/>
              </a:lnSpc>
              <a:buFontTx/>
              <a:buNone/>
            </a:pPr>
            <a:endParaRPr lang="en-US" sz="1700" smtClean="0">
              <a:latin typeface="Book Antiqua" pitchFamily="1" charset="0"/>
            </a:endParaRPr>
          </a:p>
          <a:p>
            <a:pPr eaLnBrk="1" hangingPunct="1">
              <a:lnSpc>
                <a:spcPct val="80000"/>
              </a:lnSpc>
              <a:buFontTx/>
              <a:buNone/>
            </a:pPr>
            <a:r>
              <a:rPr lang="en-US" sz="1700" b="1" smtClean="0">
                <a:latin typeface="Book Antiqua" pitchFamily="1" charset="0"/>
              </a:rPr>
              <a:t>      COMPANIES LEADING OR PARTNERING IN THE CURRENT EXPLORATIONS INCLUDE: </a:t>
            </a:r>
          </a:p>
          <a:p>
            <a:pPr eaLnBrk="1" hangingPunct="1">
              <a:lnSpc>
                <a:spcPct val="80000"/>
              </a:lnSpc>
              <a:buFontTx/>
              <a:buNone/>
            </a:pPr>
            <a:r>
              <a:rPr lang="en-US" sz="1700" b="1" smtClean="0">
                <a:latin typeface="Book Antiqua" pitchFamily="1" charset="0"/>
              </a:rPr>
              <a:t>      ZAMBEZI RESOURCES LTD, OMEGA CORPORATION, ALBIDON MINING AND AFRICAN ENERGY RESOURCES, GLENCORE INTERNATIONAL OF SWITZERLAND,  LITHIC METALS AND ENERGY,  RIO TINTO ZINC, ASTRON LTD. (NEW POTENTIAL INVESTOR).</a:t>
            </a:r>
          </a:p>
          <a:p>
            <a:pPr eaLnBrk="1" hangingPunct="1">
              <a:lnSpc>
                <a:spcPct val="80000"/>
              </a:lnSpc>
              <a:buFontTx/>
              <a:buNone/>
            </a:pPr>
            <a:endParaRPr lang="en-US" sz="1700" smtClean="0">
              <a:latin typeface="Book Antiqua" pitchFamily="1" charset="0"/>
            </a:endParaRPr>
          </a:p>
          <a:p>
            <a:pPr lvl="1" eaLnBrk="1" hangingPunct="1">
              <a:lnSpc>
                <a:spcPct val="80000"/>
              </a:lnSpc>
              <a:buFontTx/>
              <a:buAutoNum type="arabicPeriod"/>
            </a:pPr>
            <a:r>
              <a:rPr lang="en-US" sz="1700" smtClean="0">
                <a:latin typeface="Book Antiqua" pitchFamily="1" charset="0"/>
              </a:rPr>
              <a:t>The Kangaluwi Copper/Gold Project, </a:t>
            </a:r>
            <a:r>
              <a:rPr lang="en-US" sz="1700" b="1" i="1" smtClean="0">
                <a:latin typeface="Book Antiqua" pitchFamily="1" charset="0"/>
              </a:rPr>
              <a:t>located inside the Lower Zambezi National Park (LZNP)</a:t>
            </a:r>
            <a:r>
              <a:rPr lang="en-US" sz="1700" b="1" smtClean="0">
                <a:latin typeface="Book Antiqua" pitchFamily="1" charset="0"/>
              </a:rPr>
              <a:t>.</a:t>
            </a:r>
            <a:r>
              <a:rPr lang="en-US" sz="1700" smtClean="0">
                <a:latin typeface="Book Antiqua" pitchFamily="1" charset="0"/>
              </a:rPr>
              <a:t> This project is currently 100% owned by Zambezi Resources and is the site of rapidly expanding exploration, including a major resource drill out project during 2008/ 2009. It is reported by the exploration company to be a “world class open pit copper deposit</a:t>
            </a:r>
            <a:r>
              <a:rPr lang="en-US" sz="1700" baseline="30000" smtClean="0">
                <a:latin typeface="Book Antiqua" pitchFamily="1" charset="0"/>
              </a:rPr>
              <a:t>1</a:t>
            </a:r>
            <a:r>
              <a:rPr lang="en-US" sz="1700" smtClean="0">
                <a:latin typeface="Book Antiqua" pitchFamily="1" charset="0"/>
              </a:rPr>
              <a:t>”</a:t>
            </a:r>
            <a:r>
              <a:rPr lang="en-US" sz="1700" b="1" smtClean="0">
                <a:latin typeface="Book Antiqua" pitchFamily="1" charset="0"/>
              </a:rPr>
              <a:t> </a:t>
            </a:r>
            <a:r>
              <a:rPr lang="en-US" sz="1700" smtClean="0">
                <a:latin typeface="Book Antiqua" pitchFamily="1" charset="0"/>
              </a:rPr>
              <a:t>and a “company-making project</a:t>
            </a:r>
            <a:r>
              <a:rPr lang="en-US" sz="1700" baseline="30000" smtClean="0">
                <a:latin typeface="Book Antiqua" pitchFamily="1" charset="0"/>
              </a:rPr>
              <a:t>2</a:t>
            </a:r>
            <a:r>
              <a:rPr lang="en-US" sz="1700" smtClean="0">
                <a:latin typeface="Book Antiqua" pitchFamily="1" charset="0"/>
              </a:rPr>
              <a:t>”. Astron Ltd could be new investor in this project. Aston is considering investing.</a:t>
            </a:r>
          </a:p>
        </p:txBody>
      </p:sp>
      <p:sp>
        <p:nvSpPr>
          <p:cNvPr id="10244" name="Rectangle 4"/>
          <p:cNvSpPr>
            <a:spLocks noChangeArrowheads="1"/>
          </p:cNvSpPr>
          <p:nvPr/>
        </p:nvSpPr>
        <p:spPr bwMode="auto">
          <a:xfrm>
            <a:off x="457200" y="914400"/>
            <a:ext cx="8229600" cy="304800"/>
          </a:xfrm>
          <a:prstGeom prst="rect">
            <a:avLst/>
          </a:prstGeom>
          <a:solidFill>
            <a:srgbClr val="C0C0C0"/>
          </a:solidFill>
          <a:ln w="9525">
            <a:noFill/>
            <a:miter lim="800000"/>
            <a:headEnd/>
            <a:tailEnd/>
          </a:ln>
        </p:spPr>
        <p:txBody>
          <a:bodyPr anchor="ctr"/>
          <a:lstStyle/>
          <a:p>
            <a:r>
              <a:rPr lang="en-US" sz="2000" b="1">
                <a:solidFill>
                  <a:schemeClr val="tx2"/>
                </a:solidFill>
                <a:latin typeface="Book Antiqua" pitchFamily="1" charset="0"/>
              </a:rPr>
              <a:t>Proposed Mining Operations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556</TotalTime>
  <Words>2845</Words>
  <Application>Microsoft Office PowerPoint</Application>
  <PresentationFormat>On-screen Show (4:3)</PresentationFormat>
  <Paragraphs>206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Book Antiqua</vt:lpstr>
      <vt:lpstr>Palatino Linotype</vt:lpstr>
      <vt:lpstr>Times New Roman</vt:lpstr>
      <vt:lpstr>Default Design</vt:lpstr>
      <vt:lpstr>Slide 1</vt:lpstr>
      <vt:lpstr>Slide 2</vt:lpstr>
      <vt:lpstr>Slide 3</vt:lpstr>
      <vt:lpstr>Chiawa Partnership Park</vt:lpstr>
      <vt:lpstr>Why It’s Different:</vt:lpstr>
      <vt:lpstr>OVERVIEW: </vt:lpstr>
      <vt:lpstr>OVERVIEW (cont):</vt:lpstr>
      <vt:lpstr>OVERVIEW (cont):</vt:lpstr>
      <vt:lpstr>BACKGROUND INFORMATION:</vt:lpstr>
      <vt:lpstr>BACKGROUND INFORMATION:</vt:lpstr>
      <vt:lpstr>FIGURE 1. GENERAL LOCATION OF PROPOSED MINING AREA IN ZAMBIA.</vt:lpstr>
      <vt:lpstr>AREAS OF CONCERN:</vt:lpstr>
      <vt:lpstr>AREAS OF CONCERN:</vt:lpstr>
      <vt:lpstr>AREAS OF CONCERN:</vt:lpstr>
      <vt:lpstr>AREAS OF CONCERN:</vt:lpstr>
      <vt:lpstr>AREAS OF CONCERN:</vt:lpstr>
      <vt:lpstr>AREAS OF CONCERN:</vt:lpstr>
      <vt:lpstr>CONCLUSION:</vt:lpstr>
      <vt:lpstr>REQUESTS:</vt:lpstr>
      <vt:lpstr>REQUESTS:</vt:lpstr>
      <vt:lpstr>SIGNATORIES TO LETTER OF CONCERN </vt:lpstr>
      <vt:lpstr>Slide 22</vt:lpstr>
      <vt:lpstr>CHIAWA COMMUNITY LEADERS AND HEADMEN Page 2</vt:lpstr>
      <vt:lpstr>CHIAWA COMMUNITY LEADERS AND HEADMEN Page 3</vt:lpstr>
      <vt:lpstr>CHIAWA COMMUNITY LEADERS AND HEADMEN Page 4</vt:lpstr>
      <vt:lpstr>CHIAWA COMMUNITY LEADERS AND HEADMEN Page 5</vt:lpstr>
      <vt:lpstr>CHIAWA COMMUNITY LEADERS AND HEADMEN Page 6</vt:lpstr>
      <vt:lpstr>Play For Life  Sports League</vt:lpstr>
      <vt:lpstr>Women's Crafts Projects</vt:lpstr>
      <vt:lpstr>Slide 30</vt:lpstr>
      <vt:lpstr>Slide 31</vt:lpstr>
      <vt:lpstr>Slide 32</vt:lpstr>
      <vt:lpstr>Slide 33</vt:lpstr>
      <vt:lpstr>Slide 34</vt:lpstr>
      <vt:lpstr>Slide 35</vt:lpstr>
      <vt:lpstr>Slide 36</vt:lpstr>
    </vt:vector>
  </TitlesOfParts>
  <Company>EXPLORE,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tena</dc:creator>
  <cp:lastModifiedBy>Gelman</cp:lastModifiedBy>
  <cp:revision>37</cp:revision>
  <dcterms:created xsi:type="dcterms:W3CDTF">2009-02-23T17:07:57Z</dcterms:created>
  <dcterms:modified xsi:type="dcterms:W3CDTF">2009-02-27T20:03:18Z</dcterms:modified>
</cp:coreProperties>
</file>