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6" r:id="rId11"/>
    <p:sldId id="263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6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46657-B9A6-465F-8A91-7A337F0D8AD8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D3AF-3CE4-41F8-B5CB-7A8D22743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Degazettement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Denotification</a:t>
            </a:r>
            <a:r>
              <a:rPr lang="en-US" sz="3200" b="1" dirty="0" smtClean="0"/>
              <a:t> of Protected Wildlife Areas in Kenya and </a:t>
            </a:r>
            <a:r>
              <a:rPr lang="en-US" sz="3200" b="1" dirty="0" smtClean="0"/>
              <a:t>Tanzania</a:t>
            </a:r>
            <a:br>
              <a:rPr lang="en-US" sz="3200" b="1" dirty="0" smtClean="0"/>
            </a:br>
            <a:r>
              <a:rPr lang="en-US" sz="3200" b="1" dirty="0" smtClean="0"/>
              <a:t>ABCG Meeting, Washington, DC, Nov. 11, 2010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Dwasi</a:t>
            </a:r>
            <a:r>
              <a:rPr lang="en-US" b="1" dirty="0" smtClean="0">
                <a:solidFill>
                  <a:schemeClr val="tx1"/>
                </a:solidFill>
              </a:rPr>
              <a:t> Jane, OCRA, UON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jakinyidwa@yahoo.co.uk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Policy: Kenya (D &amp; 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Denotification</a:t>
            </a:r>
            <a:r>
              <a:rPr lang="en-US" dirty="0" smtClean="0"/>
              <a:t> – Policy has no express provision for </a:t>
            </a:r>
            <a:r>
              <a:rPr lang="en-US" dirty="0" err="1" smtClean="0"/>
              <a:t>denotification</a:t>
            </a:r>
            <a:r>
              <a:rPr lang="en-US" dirty="0" smtClean="0"/>
              <a:t>. However, it allows </a:t>
            </a:r>
            <a:r>
              <a:rPr lang="en-US" dirty="0" smtClean="0"/>
              <a:t>regular review </a:t>
            </a:r>
            <a:r>
              <a:rPr lang="en-US" dirty="0" smtClean="0"/>
              <a:t>of land uses, including use of PWA to determine the most productive use – may down grade a NP to allow multiple uses</a:t>
            </a:r>
          </a:p>
          <a:p>
            <a:r>
              <a:rPr lang="en-US" b="1" dirty="0" err="1" smtClean="0"/>
              <a:t>Degazettement</a:t>
            </a:r>
            <a:r>
              <a:rPr lang="en-US" b="1" dirty="0" smtClean="0"/>
              <a:t> </a:t>
            </a:r>
            <a:r>
              <a:rPr lang="en-US" dirty="0" smtClean="0"/>
              <a:t>– Expressly provides for abolition of NPs and GRs – proposed by the President and approved by the National Assembly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Findings on Policy: Tanzania (D &amp; 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err="1" smtClean="0"/>
              <a:t>Arusha</a:t>
            </a:r>
            <a:r>
              <a:rPr lang="en-US" sz="3500" dirty="0" smtClean="0"/>
              <a:t> Manifesto – sets the tone – “we will do everything in our power to make sure that our children’s grand children enjoy this rich &amp; precious inheritance”</a:t>
            </a:r>
          </a:p>
          <a:p>
            <a:r>
              <a:rPr lang="en-US" sz="3500" dirty="0" smtClean="0"/>
              <a:t>Wildlife Policy of 1998</a:t>
            </a:r>
          </a:p>
          <a:p>
            <a:r>
              <a:rPr lang="en-US" sz="3500" dirty="0" smtClean="0"/>
              <a:t>Wildlife Policy of 2007</a:t>
            </a:r>
          </a:p>
          <a:p>
            <a:r>
              <a:rPr lang="en-US" sz="3500" dirty="0" smtClean="0"/>
              <a:t>Tanzania’s policies have no provisions for </a:t>
            </a:r>
            <a:r>
              <a:rPr lang="en-US" sz="3500" dirty="0" err="1" smtClean="0"/>
              <a:t>degazettement</a:t>
            </a:r>
            <a:r>
              <a:rPr lang="en-US" sz="3500" dirty="0" smtClean="0"/>
              <a:t> or </a:t>
            </a:r>
            <a:r>
              <a:rPr lang="en-US" sz="3500" dirty="0" err="1" smtClean="0"/>
              <a:t>denotification</a:t>
            </a:r>
            <a:endParaRPr lang="en-US" sz="3500" dirty="0" smtClean="0"/>
          </a:p>
          <a:p>
            <a:r>
              <a:rPr lang="en-US" sz="3500" dirty="0" smtClean="0"/>
              <a:t>WL policy is in </a:t>
            </a:r>
            <a:r>
              <a:rPr lang="en-US" sz="3500" dirty="0" err="1" smtClean="0"/>
              <a:t>favour</a:t>
            </a:r>
            <a:r>
              <a:rPr lang="en-US" sz="3500" dirty="0" smtClean="0"/>
              <a:t> of maintaining existing WLPAs and creating new </a:t>
            </a:r>
            <a:r>
              <a:rPr lang="en-US" sz="3500" dirty="0" smtClean="0"/>
              <a:t>ones-  </a:t>
            </a:r>
          </a:p>
          <a:p>
            <a:r>
              <a:rPr lang="en-US" sz="3500" dirty="0" smtClean="0"/>
              <a:t>Is there provision for PP? only refers to private sector </a:t>
            </a:r>
            <a:r>
              <a:rPr lang="en-US" sz="3500" dirty="0" err="1" smtClean="0"/>
              <a:t>particip</a:t>
            </a:r>
            <a:r>
              <a:rPr lang="en-US" sz="3500" dirty="0" smtClean="0"/>
              <a:t>. in wildlife management and investment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the Law: Kenya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Key question</a:t>
            </a:r>
            <a:r>
              <a:rPr lang="en-US" dirty="0" smtClean="0"/>
              <a:t>: might the law in one or both of the countries have changed the policy positions with regard to D and D</a:t>
            </a:r>
            <a:r>
              <a:rPr lang="en-US" dirty="0" smtClean="0"/>
              <a:t>? allow PP?</a:t>
            </a:r>
            <a:endParaRPr lang="en-US" dirty="0" smtClean="0"/>
          </a:p>
          <a:p>
            <a:r>
              <a:rPr lang="en-US" dirty="0" smtClean="0"/>
              <a:t>Kenya – WMCA – 1976 – sections 7 &amp; 8– authorize both D &amp; D</a:t>
            </a:r>
          </a:p>
          <a:p>
            <a:r>
              <a:rPr lang="en-US" dirty="0" smtClean="0"/>
              <a:t>Section 7 authorizes the Minister to declare an area existing as a national park or game reserve to cease to exist as such after following prescribed procedure.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the Law in Kenya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Procedure for </a:t>
            </a:r>
            <a:r>
              <a:rPr lang="en-US" b="1" dirty="0" err="1" smtClean="0"/>
              <a:t>Degazettement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Minister’s consultation with the competent authority (KWS, respective LA);</a:t>
            </a:r>
          </a:p>
          <a:p>
            <a:r>
              <a:rPr lang="en-US" dirty="0" smtClean="0"/>
              <a:t>Issue a public notice of intention to </a:t>
            </a:r>
            <a:r>
              <a:rPr lang="en-US" dirty="0" err="1" smtClean="0"/>
              <a:t>degazzete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the notice, invite public comments – 60 days</a:t>
            </a:r>
          </a:p>
          <a:p>
            <a:r>
              <a:rPr lang="en-US" dirty="0" smtClean="0"/>
              <a:t>EIA – EMCA – major change in land use</a:t>
            </a:r>
          </a:p>
          <a:p>
            <a:r>
              <a:rPr lang="en-US" dirty="0" smtClean="0"/>
              <a:t>Seek Parliament’s approval</a:t>
            </a:r>
          </a:p>
          <a:p>
            <a:r>
              <a:rPr lang="en-US" dirty="0" smtClean="0"/>
              <a:t>Issue </a:t>
            </a:r>
            <a:r>
              <a:rPr lang="en-US" dirty="0" err="1" smtClean="0"/>
              <a:t>degazettement</a:t>
            </a:r>
            <a:r>
              <a:rPr lang="en-US" dirty="0" smtClean="0"/>
              <a:t> notice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the Law in Kenya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Procedure for </a:t>
            </a:r>
            <a:r>
              <a:rPr lang="en-US" b="1" dirty="0" err="1" smtClean="0"/>
              <a:t>Denotification</a:t>
            </a:r>
            <a:endParaRPr lang="en-US" b="1" dirty="0" smtClean="0"/>
          </a:p>
          <a:p>
            <a:r>
              <a:rPr lang="en-US" dirty="0" smtClean="0"/>
              <a:t>Once an area ceases to exist as a NP, section 8 of the WMCA may be applied to begin and complete the process of establishing a GR in an areas formerly a NP – consultation with competent authorities, invitation of public comments, issuance of a </a:t>
            </a:r>
            <a:r>
              <a:rPr lang="en-US" dirty="0" err="1" smtClean="0"/>
              <a:t>gazzete</a:t>
            </a:r>
            <a:r>
              <a:rPr lang="en-US" dirty="0" smtClean="0"/>
              <a:t> notice declaring an area to be a GR.</a:t>
            </a:r>
          </a:p>
          <a:p>
            <a:r>
              <a:rPr lang="en-US" dirty="0" smtClean="0"/>
              <a:t>No outright </a:t>
            </a:r>
            <a:r>
              <a:rPr lang="en-US" dirty="0" err="1" smtClean="0"/>
              <a:t>denotification</a:t>
            </a:r>
            <a:r>
              <a:rPr lang="en-US" dirty="0" smtClean="0"/>
              <a:t> – a NP has to first “cease to exist” as such.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the Law in Tanzania: </a:t>
            </a:r>
            <a:r>
              <a:rPr lang="en-US" sz="3200" b="1" dirty="0" err="1" smtClean="0"/>
              <a:t>Degazettement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Denotification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Degazettement</a:t>
            </a:r>
            <a:r>
              <a:rPr lang="en-US" sz="2800" b="1" dirty="0" smtClean="0"/>
              <a:t> </a:t>
            </a:r>
            <a:r>
              <a:rPr lang="en-US" sz="2800" dirty="0" smtClean="0"/>
              <a:t>– consider the various categories of PAs</a:t>
            </a:r>
          </a:p>
          <a:p>
            <a:pPr>
              <a:buNone/>
            </a:pPr>
            <a:r>
              <a:rPr lang="en-US" sz="2800" dirty="0" smtClean="0"/>
              <a:t>and provisions of the respective laws: </a:t>
            </a:r>
          </a:p>
          <a:p>
            <a:pPr>
              <a:buNone/>
            </a:pPr>
            <a:r>
              <a:rPr lang="en-US" sz="2800" dirty="0" smtClean="0"/>
              <a:t>National parks – can be </a:t>
            </a:r>
            <a:r>
              <a:rPr lang="en-US" sz="2800" dirty="0" err="1" smtClean="0"/>
              <a:t>degazetted</a:t>
            </a:r>
            <a:r>
              <a:rPr lang="en-US" sz="2800" dirty="0" smtClean="0"/>
              <a:t> – section 4 of the</a:t>
            </a:r>
          </a:p>
          <a:p>
            <a:pPr>
              <a:buNone/>
            </a:pPr>
            <a:r>
              <a:rPr lang="en-US" sz="2800" dirty="0" smtClean="0"/>
              <a:t> NPA – Parliament must approve </a:t>
            </a:r>
            <a:r>
              <a:rPr lang="en-US" sz="2800" dirty="0" err="1" smtClean="0"/>
              <a:t>degaz</a:t>
            </a:r>
            <a:r>
              <a:rPr lang="en-US" sz="2800" dirty="0" smtClean="0"/>
              <a:t>. by an Act of Parl. authorizing the President to revoke the proclamation for its establishment + EIA &amp; SEA;</a:t>
            </a:r>
          </a:p>
          <a:p>
            <a:pPr>
              <a:buNone/>
            </a:pPr>
            <a:r>
              <a:rPr lang="en-US" sz="2800" dirty="0" smtClean="0"/>
              <a:t>-marine parks – section 10 of MP &amp; Reserves Act – Parliament must resolve to revoke its establishment + EIA &amp; SEA;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Findings on the Law in Tanzania: </a:t>
            </a:r>
            <a:r>
              <a:rPr lang="en-US" b="1" dirty="0" err="1" smtClean="0"/>
              <a:t>Degazettement</a:t>
            </a:r>
            <a:r>
              <a:rPr lang="en-US" b="1" dirty="0" smtClean="0"/>
              <a:t> and </a:t>
            </a:r>
            <a:r>
              <a:rPr lang="en-US" b="1" dirty="0" err="1" smtClean="0"/>
              <a:t>Denotification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Degazettement</a:t>
            </a:r>
            <a:r>
              <a:rPr lang="en-US" b="1" dirty="0" smtClean="0"/>
              <a:t>: Cont.</a:t>
            </a:r>
          </a:p>
          <a:p>
            <a:pPr>
              <a:buNone/>
            </a:pPr>
            <a:r>
              <a:rPr lang="en-US" dirty="0" smtClean="0"/>
              <a:t>-NNCA – NNCA Act is silent on D &amp; D;</a:t>
            </a:r>
          </a:p>
          <a:p>
            <a:pPr>
              <a:buNone/>
            </a:pPr>
            <a:r>
              <a:rPr lang="en-US" dirty="0" smtClean="0"/>
              <a:t>-WMA – WMA Regulations of 2005 – may cease to exist, procedure is prescribed</a:t>
            </a:r>
          </a:p>
          <a:p>
            <a:pPr>
              <a:buNone/>
            </a:pPr>
            <a:r>
              <a:rPr lang="en-US" dirty="0" smtClean="0"/>
              <a:t>-Game reserves and game controlled areas can also be </a:t>
            </a:r>
            <a:r>
              <a:rPr lang="en-US" dirty="0" err="1" smtClean="0"/>
              <a:t>degazetted</a:t>
            </a:r>
            <a:r>
              <a:rPr lang="en-US" dirty="0" smtClean="0"/>
              <a:t> under the respective statutes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Findings on the Law in Tanzania: </a:t>
            </a:r>
            <a:r>
              <a:rPr lang="en-US" sz="3600" b="1" dirty="0" err="1" smtClean="0"/>
              <a:t>Degazettement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Denotification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Denotification</a:t>
            </a:r>
            <a:endParaRPr lang="en-US" b="1" dirty="0" smtClean="0"/>
          </a:p>
          <a:p>
            <a:r>
              <a:rPr lang="en-US" dirty="0" smtClean="0"/>
              <a:t>NP can be down graded but must be approved by an Act of Parliament;</a:t>
            </a:r>
          </a:p>
          <a:p>
            <a:r>
              <a:rPr lang="en-US" dirty="0" smtClean="0"/>
              <a:t>NNCA – cannot be downgraded</a:t>
            </a:r>
          </a:p>
          <a:p>
            <a:r>
              <a:rPr lang="en-US" dirty="0" smtClean="0"/>
              <a:t>Game reserve – can be down graded – require Parliamentary approval</a:t>
            </a:r>
          </a:p>
          <a:p>
            <a:r>
              <a:rPr lang="en-US" dirty="0" smtClean="0"/>
              <a:t>Game Controlled Areas – can be downgraded, say, to WMA</a:t>
            </a:r>
          </a:p>
          <a:p>
            <a:r>
              <a:rPr lang="en-US" dirty="0" smtClean="0"/>
              <a:t>WMA – not “</a:t>
            </a:r>
            <a:r>
              <a:rPr lang="en-US" dirty="0" err="1" smtClean="0"/>
              <a:t>downgradable</a:t>
            </a:r>
            <a:r>
              <a:rPr lang="en-US" dirty="0" smtClean="0"/>
              <a:t> ” – being the lowest levels of WL management.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Overall findings: Practice of D &amp; 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dirty="0" smtClean="0"/>
              <a:t>Kenya:</a:t>
            </a:r>
          </a:p>
          <a:p>
            <a:r>
              <a:rPr lang="en-US" sz="11200" dirty="0" smtClean="0"/>
              <a:t>Only one case of </a:t>
            </a:r>
            <a:r>
              <a:rPr lang="en-US" sz="11200" dirty="0" err="1" smtClean="0"/>
              <a:t>denotification</a:t>
            </a:r>
            <a:r>
              <a:rPr lang="en-US" sz="11200" dirty="0" smtClean="0"/>
              <a:t> – </a:t>
            </a:r>
            <a:r>
              <a:rPr lang="en-US" sz="11200" dirty="0" err="1" smtClean="0"/>
              <a:t>amboselly</a:t>
            </a:r>
            <a:r>
              <a:rPr lang="en-US" sz="11200" dirty="0" smtClean="0"/>
              <a:t> – hotly contested;</a:t>
            </a:r>
          </a:p>
          <a:p>
            <a:r>
              <a:rPr lang="en-US" sz="11200" dirty="0" smtClean="0"/>
              <a:t>Only one case of total </a:t>
            </a:r>
            <a:r>
              <a:rPr lang="en-US" sz="11200" dirty="0" err="1" smtClean="0"/>
              <a:t>degazettement</a:t>
            </a:r>
            <a:r>
              <a:rPr lang="en-US" sz="11200" dirty="0" smtClean="0"/>
              <a:t> – </a:t>
            </a:r>
            <a:r>
              <a:rPr lang="en-US" sz="11200" dirty="0" err="1" smtClean="0"/>
              <a:t>Ngaai</a:t>
            </a:r>
            <a:r>
              <a:rPr lang="en-US" sz="11200" dirty="0" smtClean="0"/>
              <a:t> </a:t>
            </a:r>
            <a:r>
              <a:rPr lang="en-US" sz="11200" dirty="0" err="1" smtClean="0"/>
              <a:t>Ndethya</a:t>
            </a:r>
            <a:r>
              <a:rPr lang="en-US" sz="11200" dirty="0" smtClean="0"/>
              <a:t> National Reserve</a:t>
            </a:r>
          </a:p>
          <a:p>
            <a:r>
              <a:rPr lang="en-US" sz="11200" dirty="0" smtClean="0"/>
              <a:t>Four cases of partial </a:t>
            </a:r>
            <a:r>
              <a:rPr lang="en-US" sz="11200" dirty="0" err="1" smtClean="0"/>
              <a:t>degazettement</a:t>
            </a:r>
            <a:r>
              <a:rPr lang="en-US" sz="11200" dirty="0" smtClean="0"/>
              <a:t> – </a:t>
            </a:r>
            <a:r>
              <a:rPr lang="en-US" sz="11200" dirty="0" err="1" smtClean="0"/>
              <a:t>Maasai</a:t>
            </a:r>
            <a:r>
              <a:rPr lang="en-US" sz="11200" dirty="0" smtClean="0"/>
              <a:t> Mara, </a:t>
            </a:r>
            <a:r>
              <a:rPr lang="en-US" sz="11200" dirty="0" err="1" smtClean="0"/>
              <a:t>Marsabit</a:t>
            </a:r>
            <a:r>
              <a:rPr lang="en-US" sz="11200" dirty="0" smtClean="0"/>
              <a:t>, </a:t>
            </a:r>
            <a:r>
              <a:rPr lang="en-US" sz="11200" dirty="0" err="1" smtClean="0"/>
              <a:t>Kiunga</a:t>
            </a:r>
            <a:r>
              <a:rPr lang="en-US" sz="11200" dirty="0" smtClean="0"/>
              <a:t> MNR, </a:t>
            </a:r>
            <a:r>
              <a:rPr lang="en-US" sz="11200" dirty="0" err="1" smtClean="0"/>
              <a:t>Kisiti</a:t>
            </a:r>
            <a:r>
              <a:rPr lang="en-US" sz="11200" dirty="0" smtClean="0"/>
              <a:t>, </a:t>
            </a:r>
            <a:r>
              <a:rPr lang="en-US" sz="11200" dirty="0" err="1" smtClean="0"/>
              <a:t>Watamu</a:t>
            </a:r>
            <a:endParaRPr lang="en-US" sz="11200" dirty="0" smtClean="0"/>
          </a:p>
          <a:p>
            <a:r>
              <a:rPr lang="en-US" sz="11200" b="1" dirty="0" smtClean="0"/>
              <a:t>In none of the cases was the procedure prescribed by law followed;</a:t>
            </a:r>
          </a:p>
          <a:p>
            <a:r>
              <a:rPr lang="en-US" sz="11200" b="1" dirty="0" smtClean="0"/>
              <a:t>Procedures are, in law and policy, democratic – allow public participation but not in practice</a:t>
            </a:r>
          </a:p>
          <a:p>
            <a:r>
              <a:rPr lang="en-US" sz="11200" b="1" dirty="0" smtClean="0"/>
              <a:t>In all the cases, </a:t>
            </a:r>
            <a:r>
              <a:rPr lang="en-US" sz="11200" b="1" dirty="0" err="1" smtClean="0"/>
              <a:t>degazzettement</a:t>
            </a:r>
            <a:r>
              <a:rPr lang="en-US" sz="11200" b="1" dirty="0" smtClean="0"/>
              <a:t> resulted in transfer of public land to private individuals &amp; entities – WPA size reduction</a:t>
            </a:r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Overall findings: Practice of D &amp; 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Tanzania</a:t>
            </a:r>
          </a:p>
          <a:p>
            <a:r>
              <a:rPr lang="en-US" dirty="0" smtClean="0"/>
              <a:t>No case of </a:t>
            </a:r>
            <a:r>
              <a:rPr lang="en-US" dirty="0" err="1" smtClean="0"/>
              <a:t>degazettement</a:t>
            </a:r>
            <a:r>
              <a:rPr lang="en-US" dirty="0" smtClean="0"/>
              <a:t> or </a:t>
            </a:r>
            <a:r>
              <a:rPr lang="en-US" dirty="0" err="1" smtClean="0"/>
              <a:t>denotification</a:t>
            </a:r>
            <a:r>
              <a:rPr lang="en-US" dirty="0" smtClean="0"/>
              <a:t> of a NP</a:t>
            </a:r>
          </a:p>
          <a:p>
            <a:r>
              <a:rPr lang="en-US" dirty="0" smtClean="0"/>
              <a:t>4 Pas (one GCA and 3 GRs) </a:t>
            </a:r>
            <a:r>
              <a:rPr lang="en-US" dirty="0" err="1" smtClean="0"/>
              <a:t>degazetted</a:t>
            </a:r>
            <a:r>
              <a:rPr lang="en-US" dirty="0" smtClean="0"/>
              <a:t> </a:t>
            </a:r>
            <a:r>
              <a:rPr lang="en-US" dirty="0" smtClean="0"/>
              <a:t>by legal notices without following legal procedures and for unspecified reasons – No PP allowed in the process</a:t>
            </a:r>
          </a:p>
          <a:p>
            <a:r>
              <a:rPr lang="en-US" dirty="0" err="1" smtClean="0"/>
              <a:t>Defacto</a:t>
            </a:r>
            <a:r>
              <a:rPr lang="en-US" dirty="0" smtClean="0"/>
              <a:t> </a:t>
            </a:r>
            <a:r>
              <a:rPr lang="en-US" dirty="0" err="1" smtClean="0"/>
              <a:t>degazettement</a:t>
            </a:r>
            <a:r>
              <a:rPr lang="en-US" dirty="0" smtClean="0"/>
              <a:t> of many GCAs – many are thoroughly degraded by human activities but no govt. restorative action</a:t>
            </a:r>
          </a:p>
          <a:p>
            <a:r>
              <a:rPr lang="en-US" dirty="0" smtClean="0"/>
              <a:t>General tendency to create more PAs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Objectives of Presentation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findings</a:t>
            </a:r>
          </a:p>
          <a:p>
            <a:r>
              <a:rPr lang="en-US" dirty="0" smtClean="0"/>
              <a:t>Share information on new developments that have impacts on both </a:t>
            </a:r>
            <a:r>
              <a:rPr lang="en-US" dirty="0" err="1" smtClean="0"/>
              <a:t>degazettement</a:t>
            </a:r>
            <a:r>
              <a:rPr lang="en-US" dirty="0" smtClean="0"/>
              <a:t> and </a:t>
            </a:r>
            <a:r>
              <a:rPr lang="en-US" dirty="0" err="1" smtClean="0"/>
              <a:t>denotification</a:t>
            </a:r>
            <a:r>
              <a:rPr lang="en-US" dirty="0" smtClean="0"/>
              <a:t> in Kenya and their impacts</a:t>
            </a:r>
          </a:p>
          <a:p>
            <a:r>
              <a:rPr lang="en-US" dirty="0" smtClean="0"/>
              <a:t>Terminology :</a:t>
            </a:r>
          </a:p>
          <a:p>
            <a:r>
              <a:rPr lang="en-US" dirty="0" err="1" smtClean="0"/>
              <a:t>Degazettement</a:t>
            </a:r>
            <a:r>
              <a:rPr lang="en-US" dirty="0" smtClean="0"/>
              <a:t> – bringing the existence to an end</a:t>
            </a:r>
          </a:p>
          <a:p>
            <a:r>
              <a:rPr lang="en-US" dirty="0" err="1" smtClean="0"/>
              <a:t>Denotification</a:t>
            </a:r>
            <a:r>
              <a:rPr lang="en-US" dirty="0" smtClean="0"/>
              <a:t> – down-grading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Overall </a:t>
            </a:r>
            <a:r>
              <a:rPr lang="en-US" b="1" dirty="0" smtClean="0"/>
              <a:t>Recommendation on</a:t>
            </a:r>
            <a:r>
              <a:rPr lang="en-US" b="1" dirty="0" smtClean="0"/>
              <a:t> </a:t>
            </a:r>
            <a:r>
              <a:rPr lang="en-US" b="1" dirty="0" err="1" smtClean="0"/>
              <a:t>Degazettement</a:t>
            </a:r>
            <a:r>
              <a:rPr lang="en-US" b="1" dirty="0" smtClean="0"/>
              <a:t> </a:t>
            </a:r>
            <a:r>
              <a:rPr lang="en-US" b="1" dirty="0" smtClean="0"/>
              <a:t>&amp; </a:t>
            </a:r>
            <a:r>
              <a:rPr lang="en-US" b="1" dirty="0" err="1" smtClean="0"/>
              <a:t>Denotification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both countries, care ought to be exercised to ensure that any proposal for justifiable </a:t>
            </a:r>
            <a:r>
              <a:rPr lang="en-US" dirty="0" err="1" smtClean="0"/>
              <a:t>degazettement</a:t>
            </a:r>
            <a:r>
              <a:rPr lang="en-US" dirty="0" smtClean="0"/>
              <a:t> or </a:t>
            </a:r>
            <a:r>
              <a:rPr lang="en-US" dirty="0" err="1" smtClean="0"/>
              <a:t>denotification</a:t>
            </a:r>
            <a:r>
              <a:rPr lang="en-US" dirty="0" smtClean="0"/>
              <a:t>  does not attract land grabbing by private persons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constitutional developments in Kenya and likely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it harder to </a:t>
            </a:r>
            <a:r>
              <a:rPr lang="en-US" dirty="0" err="1" smtClean="0"/>
              <a:t>degazette</a:t>
            </a:r>
            <a:r>
              <a:rPr lang="en-US" dirty="0" smtClean="0"/>
              <a:t> or down grade PWAs</a:t>
            </a:r>
            <a:endParaRPr lang="en-US" dirty="0" smtClean="0"/>
          </a:p>
          <a:p>
            <a:r>
              <a:rPr lang="en-US" dirty="0" smtClean="0"/>
              <a:t>D &amp; D of game reserves would require approval of the respective county governments, first – Art 62(2), then approval by an Act of the national </a:t>
            </a:r>
            <a:r>
              <a:rPr lang="en-US" smtClean="0"/>
              <a:t>Parliament – art 62(4)</a:t>
            </a:r>
            <a:endParaRPr lang="en-US" dirty="0" smtClean="0"/>
          </a:p>
          <a:p>
            <a:r>
              <a:rPr lang="en-US" dirty="0" smtClean="0"/>
              <a:t>Sovereign </a:t>
            </a:r>
            <a:r>
              <a:rPr lang="en-US" dirty="0" smtClean="0"/>
              <a:t>power belongs to the people – Article 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constitutional developments in Kenya and likely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Art. 62 (4) – can only use public land in terms of an Act of Parl. Specifying the nature of use</a:t>
            </a:r>
          </a:p>
          <a:p>
            <a:r>
              <a:rPr lang="en-US" dirty="0" smtClean="0"/>
              <a:t>Public land within the jurisdiction of counties are vested in the counties, to be administered by National Land Commission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Study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Objectives- review, evaluate and document policies, laws and actual practice of D &amp; D of PWA to determine:</a:t>
            </a:r>
          </a:p>
          <a:p>
            <a:r>
              <a:rPr lang="en-US" sz="2800" dirty="0" smtClean="0"/>
              <a:t>Methodology – literature review, key informant interviews, case studies</a:t>
            </a:r>
          </a:p>
          <a:p>
            <a:r>
              <a:rPr lang="en-US" sz="2800" dirty="0" smtClean="0"/>
              <a:t>Isolated reports </a:t>
            </a:r>
            <a:r>
              <a:rPr lang="en-US" sz="2800" dirty="0" smtClean="0"/>
              <a:t>on related </a:t>
            </a:r>
            <a:r>
              <a:rPr lang="en-US" sz="2800" dirty="0" smtClean="0"/>
              <a:t>subjects but very little literature on </a:t>
            </a:r>
            <a:r>
              <a:rPr lang="en-US" sz="2800" dirty="0" err="1" smtClean="0"/>
              <a:t>degazettement</a:t>
            </a:r>
            <a:r>
              <a:rPr lang="en-US" sz="2800" dirty="0" smtClean="0"/>
              <a:t> and </a:t>
            </a:r>
            <a:r>
              <a:rPr lang="en-US" sz="2800" dirty="0" err="1" smtClean="0"/>
              <a:t>denotification</a:t>
            </a:r>
            <a:endParaRPr lang="en-US" sz="2800" dirty="0" smtClean="0"/>
          </a:p>
          <a:p>
            <a:r>
              <a:rPr lang="en-US" sz="2800" dirty="0" smtClean="0"/>
              <a:t>Difficulty in accessing government records</a:t>
            </a:r>
          </a:p>
          <a:p>
            <a:r>
              <a:rPr lang="en-US" sz="2800" dirty="0" smtClean="0"/>
              <a:t>Research questions – </a:t>
            </a:r>
            <a:r>
              <a:rPr lang="en-US" sz="2800" dirty="0" smtClean="0"/>
              <a:t>PP fair </a:t>
            </a:r>
            <a:r>
              <a:rPr lang="en-US" sz="2800" dirty="0" smtClean="0"/>
              <a:t>&amp; democratic?, allow PP? the practice of DD; does practice conform to law &amp; policy?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The Structure of WL PAs in Kenya and Tanzania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Kenya</a:t>
            </a:r>
          </a:p>
          <a:p>
            <a:r>
              <a:rPr lang="en-US" dirty="0" smtClean="0"/>
              <a:t>Only 2 types of PWAs – NPs and GRs</a:t>
            </a:r>
          </a:p>
          <a:p>
            <a:r>
              <a:rPr lang="en-US" dirty="0" smtClean="0"/>
              <a:t>NPs – 29 – various sizes</a:t>
            </a:r>
          </a:p>
          <a:p>
            <a:r>
              <a:rPr lang="en-US" dirty="0" smtClean="0"/>
              <a:t>GR – 34 – various sizes</a:t>
            </a:r>
          </a:p>
          <a:p>
            <a:r>
              <a:rPr lang="en-US" dirty="0" smtClean="0"/>
              <a:t>Ownership and management – KWS &amp; Las</a:t>
            </a:r>
          </a:p>
          <a:p>
            <a:r>
              <a:rPr lang="en-US" dirty="0" smtClean="0"/>
              <a:t>Community conservancies/ private ranches? – voluntary regulations – outside the scope of the study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on The Structure of WL PAs in 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Key feature </a:t>
            </a:r>
            <a:r>
              <a:rPr lang="en-US" sz="2800" dirty="0" smtClean="0"/>
              <a:t>– Tanzania has five main categories of PAs 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r>
              <a:rPr lang="en-US" sz="2800" dirty="0" smtClean="0"/>
              <a:t>National parks, marine parks&amp; reserves, species protected areas, game reserves, game controlled areas, Ngoro Ngoro Conservation Area and wildlife management areas (WMA</a:t>
            </a:r>
            <a:r>
              <a:rPr lang="en-US" sz="2800" dirty="0" smtClean="0"/>
              <a:t>) – more than 60 different kinds of Pas across the country</a:t>
            </a:r>
            <a:endParaRPr lang="en-US" sz="2800" dirty="0" smtClean="0"/>
          </a:p>
          <a:p>
            <a:r>
              <a:rPr lang="en-US" sz="2800" dirty="0" smtClean="0"/>
              <a:t>Each category is governed by a distinct Act of parliament, </a:t>
            </a:r>
            <a:r>
              <a:rPr lang="en-US" sz="2800" dirty="0" err="1" smtClean="0"/>
              <a:t>eg</a:t>
            </a:r>
            <a:r>
              <a:rPr lang="en-US" sz="2800" dirty="0" smtClean="0"/>
              <a:t>, National Parks – </a:t>
            </a:r>
            <a:r>
              <a:rPr lang="en-US" sz="2800" dirty="0" err="1" smtClean="0"/>
              <a:t>NPAct</a:t>
            </a:r>
            <a:r>
              <a:rPr lang="en-US" sz="2800" dirty="0" smtClean="0"/>
              <a:t> </a:t>
            </a:r>
            <a:endParaRPr lang="en-US" sz="2800" b="1" dirty="0"/>
          </a:p>
          <a:p>
            <a:r>
              <a:rPr lang="en-US" dirty="0" smtClean="0"/>
              <a:t>All are governed by other laws, </a:t>
            </a:r>
            <a:r>
              <a:rPr lang="en-US" dirty="0" err="1" smtClean="0"/>
              <a:t>eg</a:t>
            </a:r>
            <a:r>
              <a:rPr lang="en-US" dirty="0" smtClean="0"/>
              <a:t>, EMA /04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The Structure of WL PAs in Tanzania: 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Key features </a:t>
            </a:r>
            <a:r>
              <a:rPr lang="en-US" dirty="0" smtClean="0"/>
              <a:t>– central government ownership and control of all WL resources in the country</a:t>
            </a:r>
          </a:p>
          <a:p>
            <a:r>
              <a:rPr lang="en-US" dirty="0" smtClean="0"/>
              <a:t>However, no single central government authority/agency in charge – management structure comprises various government agencies – Ministry of Nat Res &amp; Tourism, with various govt. agencies below, </a:t>
            </a:r>
            <a:r>
              <a:rPr lang="en-US" dirty="0" err="1" smtClean="0"/>
              <a:t>eg</a:t>
            </a:r>
            <a:r>
              <a:rPr lang="en-US" dirty="0" smtClean="0"/>
              <a:t>, TANAPA,</a:t>
            </a:r>
          </a:p>
          <a:p>
            <a:pPr>
              <a:buNone/>
            </a:pPr>
            <a:r>
              <a:rPr lang="en-US" dirty="0" smtClean="0"/>
              <a:t>NNCAA, Wildlife Division within the Min. of Nat Res</a:t>
            </a:r>
            <a:r>
              <a:rPr lang="en-US" dirty="0" smtClean="0"/>
              <a:t>, etc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Policies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Significance of policy</a:t>
            </a:r>
            <a:r>
              <a:rPr lang="en-US" dirty="0" smtClean="0"/>
              <a:t>: authoritative statements indicating government recognition of specified challenges and </a:t>
            </a:r>
            <a:r>
              <a:rPr lang="en-US" dirty="0" smtClean="0"/>
              <a:t>national goals </a:t>
            </a:r>
            <a:r>
              <a:rPr lang="en-US" dirty="0" smtClean="0"/>
              <a:t>and setting out government commitment to address the challenges, along with proposed measures for address of challenges &amp; realization of goals.</a:t>
            </a:r>
          </a:p>
          <a:p>
            <a:r>
              <a:rPr lang="en-US" dirty="0" smtClean="0"/>
              <a:t>Usually, policies specify the requirement of law, among other measures, to address specified </a:t>
            </a:r>
            <a:r>
              <a:rPr lang="en-US" dirty="0" smtClean="0"/>
              <a:t>matters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Policy: 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Significance of policy</a:t>
            </a:r>
            <a:r>
              <a:rPr lang="en-US" dirty="0" smtClean="0"/>
              <a:t>: Directs and informs subsequent government efforts to address specified challenges and realize specified goals.</a:t>
            </a:r>
          </a:p>
          <a:p>
            <a:r>
              <a:rPr lang="en-US" dirty="0" smtClean="0"/>
              <a:t>provides an indication of the legal landscape one should </a:t>
            </a:r>
            <a:r>
              <a:rPr lang="en-US" dirty="0" smtClean="0"/>
              <a:t>expect for matters of concern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Findings on Policy - Kenya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Key policy question</a:t>
            </a:r>
            <a:r>
              <a:rPr lang="en-US" dirty="0" smtClean="0"/>
              <a:t>: does it authorize D &amp; </a:t>
            </a:r>
            <a:r>
              <a:rPr lang="en-US" dirty="0" smtClean="0"/>
              <a:t>D, allow PP, cost/benefit analysis, etc?</a:t>
            </a:r>
            <a:endParaRPr lang="en-US" dirty="0" smtClean="0"/>
          </a:p>
          <a:p>
            <a:r>
              <a:rPr lang="en-US" dirty="0" smtClean="0"/>
              <a:t>Policy on Wildlife Management in Kenya – 1975 – </a:t>
            </a:r>
            <a:r>
              <a:rPr lang="en-US" dirty="0" err="1" smtClean="0"/>
              <a:t>Sessional</a:t>
            </a:r>
            <a:r>
              <a:rPr lang="en-US" dirty="0" smtClean="0"/>
              <a:t> Paper # 3/75</a:t>
            </a:r>
          </a:p>
          <a:p>
            <a:r>
              <a:rPr lang="en-US" dirty="0" smtClean="0"/>
              <a:t>Attempted to accommodate various interests existing at the time of its creation – communities, government, tourism, park-adjacent communities, etc – includes provisions for public participation</a:t>
            </a:r>
          </a:p>
          <a:p>
            <a:r>
              <a:rPr lang="en-US" dirty="0" smtClean="0"/>
              <a:t>Specifies policy objectives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1381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Degazettement and Denotification of Protected Wildlife Areas in Kenya and Tanzania ABCG Meeting, Washington, DC, Nov. 11, 2010</vt:lpstr>
      <vt:lpstr>Objectives of Presentation</vt:lpstr>
      <vt:lpstr>The Study</vt:lpstr>
      <vt:lpstr>Findings on The Structure of WL PAs in Kenya and Tanzania</vt:lpstr>
      <vt:lpstr>Findings on The Structure of WL PAs in Tanzania</vt:lpstr>
      <vt:lpstr>Findings on The Structure of WL PAs in Tanzania: Cont.</vt:lpstr>
      <vt:lpstr>Findings on Policies</vt:lpstr>
      <vt:lpstr>Findings on Policy: Cont.</vt:lpstr>
      <vt:lpstr>Findings on Policy - Kenya</vt:lpstr>
      <vt:lpstr>Findings on Policy: Kenya (D &amp; D)</vt:lpstr>
      <vt:lpstr>Findings on Policy: Tanzania (D &amp; D)</vt:lpstr>
      <vt:lpstr>Findings on the Law: Kenya</vt:lpstr>
      <vt:lpstr>Findings on the Law in Kenya</vt:lpstr>
      <vt:lpstr>Findings on the Law in Kenya</vt:lpstr>
      <vt:lpstr>Findings on the Law in Tanzania: Degazettement and Denotification</vt:lpstr>
      <vt:lpstr>Findings on the Law in Tanzania: Degazettement and Denotification</vt:lpstr>
      <vt:lpstr>Findings on the Law in Tanzania: Degazettement and Denotification</vt:lpstr>
      <vt:lpstr>Overall findings: Practice of D &amp; D</vt:lpstr>
      <vt:lpstr>Overall findings: Practice of D &amp; D</vt:lpstr>
      <vt:lpstr>Overall Recommendation on Degazettement &amp; Denotification</vt:lpstr>
      <vt:lpstr>New constitutional developments in Kenya and likely impacts</vt:lpstr>
      <vt:lpstr>New constitutional developments in Kenya and likely impacts</vt:lpstr>
    </vt:vector>
  </TitlesOfParts>
  <Company>WORLD RESOURCES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Degazettement and Denotification of Protected Wildlife Areas in Kenya and Tanzania</dc:title>
  <dc:creator>bulldog</dc:creator>
  <cp:lastModifiedBy>bulldog</cp:lastModifiedBy>
  <cp:revision>39</cp:revision>
  <dcterms:created xsi:type="dcterms:W3CDTF">2010-11-10T17:16:16Z</dcterms:created>
  <dcterms:modified xsi:type="dcterms:W3CDTF">2010-11-11T14:47:21Z</dcterms:modified>
</cp:coreProperties>
</file>